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4" r:id="rId1"/>
  </p:sldMasterIdLst>
  <p:notesMasterIdLst>
    <p:notesMasterId r:id="rId31"/>
  </p:notesMasterIdLst>
  <p:handoutMasterIdLst>
    <p:handoutMasterId r:id="rId32"/>
  </p:handoutMasterIdLst>
  <p:sldIdLst>
    <p:sldId id="256" r:id="rId2"/>
    <p:sldId id="279" r:id="rId3"/>
    <p:sldId id="275" r:id="rId4"/>
    <p:sldId id="285" r:id="rId5"/>
    <p:sldId id="274" r:id="rId6"/>
    <p:sldId id="281" r:id="rId7"/>
    <p:sldId id="282" r:id="rId8"/>
    <p:sldId id="284" r:id="rId9"/>
    <p:sldId id="278" r:id="rId10"/>
    <p:sldId id="280" r:id="rId11"/>
    <p:sldId id="286" r:id="rId12"/>
    <p:sldId id="276" r:id="rId13"/>
    <p:sldId id="287" r:id="rId14"/>
    <p:sldId id="288" r:id="rId15"/>
    <p:sldId id="283" r:id="rId16"/>
    <p:sldId id="277" r:id="rId17"/>
    <p:sldId id="290" r:id="rId18"/>
    <p:sldId id="292" r:id="rId19"/>
    <p:sldId id="294" r:id="rId20"/>
    <p:sldId id="295" r:id="rId21"/>
    <p:sldId id="273" r:id="rId22"/>
    <p:sldId id="296" r:id="rId23"/>
    <p:sldId id="300" r:id="rId24"/>
    <p:sldId id="291" r:id="rId25"/>
    <p:sldId id="297" r:id="rId26"/>
    <p:sldId id="299" r:id="rId27"/>
    <p:sldId id="298" r:id="rId28"/>
    <p:sldId id="266" r:id="rId29"/>
    <p:sldId id="263" r:id="rId30"/>
  </p:sldIdLst>
  <p:sldSz cx="12192000" cy="6858000"/>
  <p:notesSz cx="6858000" cy="9144000"/>
  <p:defaultTextStyle>
    <a:defPPr>
      <a:defRPr lang="en-US"/>
    </a:defPPr>
    <a:lvl1pPr marL="0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EC0E3563-C2AF-044A-8D9B-13463D2643B3}">
          <p14:sldIdLst>
            <p14:sldId id="256"/>
            <p14:sldId id="279"/>
            <p14:sldId id="275"/>
            <p14:sldId id="285"/>
            <p14:sldId id="274"/>
            <p14:sldId id="281"/>
            <p14:sldId id="282"/>
            <p14:sldId id="284"/>
            <p14:sldId id="278"/>
            <p14:sldId id="280"/>
            <p14:sldId id="286"/>
            <p14:sldId id="276"/>
            <p14:sldId id="287"/>
            <p14:sldId id="288"/>
            <p14:sldId id="283"/>
            <p14:sldId id="277"/>
            <p14:sldId id="290"/>
            <p14:sldId id="292"/>
            <p14:sldId id="294"/>
            <p14:sldId id="295"/>
            <p14:sldId id="273"/>
            <p14:sldId id="296"/>
            <p14:sldId id="300"/>
            <p14:sldId id="291"/>
            <p14:sldId id="297"/>
            <p14:sldId id="299"/>
            <p14:sldId id="298"/>
            <p14:sldId id="266"/>
            <p14:sldId id="26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E46102"/>
    <a:srgbClr val="EEEEEE"/>
    <a:srgbClr val="D95E00"/>
    <a:srgbClr val="E56618"/>
    <a:srgbClr val="EF6F2A"/>
    <a:srgbClr val="6869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517" autoAdjust="0"/>
    <p:restoredTop sz="89443"/>
  </p:normalViewPr>
  <p:slideViewPr>
    <p:cSldViewPr snapToGrid="0" snapToObjects="1">
      <p:cViewPr varScale="1">
        <p:scale>
          <a:sx n="50" d="100"/>
          <a:sy n="50" d="100"/>
        </p:scale>
        <p:origin x="328" y="2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06" d="100"/>
          <a:sy n="106" d="100"/>
        </p:scale>
        <p:origin x="4368" y="19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9333BD0-7962-B04A-8E72-AD5168F631E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6B94C6-1659-0D42-8942-DAD6793A09D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9C6931-D0F6-AB40-9D7F-95567148A5C2}" type="datetimeFigureOut">
              <a:rPr lang="en-US" smtClean="0"/>
              <a:t>8/26/2022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BE64BEA-E2E4-BF48-8CF7-45787CAA5A0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39BBDE-4EF8-F14C-8AE0-73BF9B0C336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F64436-003E-284C-9347-5BCE374565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3386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6C18F2-6801-5147-A332-A6E1C7D69D18}" type="datetimeFigureOut">
              <a:rPr lang="en-US" smtClean="0"/>
              <a:t>8/26/2022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CF60EF-C37D-4D44-90AD-6140AB570E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2483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en-US" dirty="0" smtClean="0"/>
              <a:t>Designed around Conventional</a:t>
            </a:r>
            <a:r>
              <a:rPr lang="en-US" baseline="0" dirty="0" smtClean="0"/>
              <a:t> borehole pump </a:t>
            </a:r>
          </a:p>
          <a:p>
            <a:pPr>
              <a:buFontTx/>
              <a:buChar char="-"/>
            </a:pPr>
            <a:r>
              <a:rPr lang="en-US" baseline="0" dirty="0" smtClean="0"/>
              <a:t> revolutionary  pump design converting rotational movement into linear by a driving mechanism</a:t>
            </a:r>
          </a:p>
          <a:p>
            <a:pPr>
              <a:buFontTx/>
              <a:buChar char="-"/>
            </a:pPr>
            <a:r>
              <a:rPr lang="en-US" baseline="0" dirty="0" smtClean="0"/>
              <a:t>As children spin, water pumped from underground into a </a:t>
            </a:r>
            <a:r>
              <a:rPr lang="en-US" baseline="0" dirty="0" err="1" smtClean="0"/>
              <a:t>Polyethelene</a:t>
            </a:r>
            <a:r>
              <a:rPr lang="en-US" baseline="0" dirty="0" smtClean="0"/>
              <a:t> tank</a:t>
            </a:r>
          </a:p>
          <a:p>
            <a:pPr>
              <a:buFontTx/>
              <a:buChar char="-"/>
            </a:pPr>
            <a:r>
              <a:rPr lang="en-US" baseline="0" dirty="0" smtClean="0"/>
              <a:t> Water is accessed by young girls and mothers by use of a simple tap</a:t>
            </a:r>
          </a:p>
          <a:p>
            <a:pPr>
              <a:buFontTx/>
              <a:buChar char="-"/>
            </a:pPr>
            <a:r>
              <a:rPr lang="en-US" baseline="0" dirty="0" smtClean="0"/>
              <a:t> Overflow in the tank is automatically directed towards the tap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6CFA88-FCB1-47A3-8EC0-7D4EF2312C09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601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0E07FEF9-9E0F-A14B-92C3-3C711C5E0E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55829" y="124631"/>
            <a:ext cx="694943" cy="21725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92C0510-4D66-0E4E-9746-F2225F3E6B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002"/>
            <a:ext cx="12192000" cy="685495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ACDF886-AEDB-D944-B0B0-79D3AEED0D47}"/>
              </a:ext>
            </a:extLst>
          </p:cNvPr>
          <p:cNvSpPr/>
          <p:nvPr/>
        </p:nvSpPr>
        <p:spPr>
          <a:xfrm>
            <a:off x="1524" y="9413"/>
            <a:ext cx="12188952" cy="5029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FEFD9D4D-26CF-1B40-9449-C3AAAE20A4D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677530" y="4383205"/>
            <a:ext cx="7724037" cy="47676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67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7B2897DA-66AE-A946-A7E1-121C04B15FC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677530" y="4894068"/>
            <a:ext cx="7724036" cy="5454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67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Date</a:t>
            </a:r>
          </a:p>
        </p:txBody>
      </p:sp>
      <p:sp>
        <p:nvSpPr>
          <p:cNvPr id="21" name="Text Placeholder 18">
            <a:extLst>
              <a:ext uri="{FF2B5EF4-FFF2-40B4-BE49-F238E27FC236}">
                <a16:creationId xmlns:a16="http://schemas.microsoft.com/office/drawing/2014/main" id="{E225A074-EFE6-D641-B858-30CD0522553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0" y="5532754"/>
            <a:ext cx="12192000" cy="1346199"/>
          </a:xfrm>
          <a:prstGeom prst="rect">
            <a:avLst/>
          </a:prstGeom>
          <a:noFill/>
        </p:spPr>
        <p:txBody>
          <a:bodyPr/>
          <a:lstStyle>
            <a:lvl1pPr marL="0" indent="0" algn="ctr">
              <a:lnSpc>
                <a:spcPct val="90000"/>
              </a:lnSpc>
              <a:buNone/>
              <a:defRPr b="0" i="1">
                <a:solidFill>
                  <a:srgbClr val="FF0000"/>
                </a:solidFill>
                <a:latin typeface="MS Gothic" panose="020B0609070205080204" pitchFamily="49" charset="-128"/>
                <a:ea typeface="MS Gothic" panose="020B0609070205080204" pitchFamily="49" charset="-128"/>
              </a:defRPr>
            </a:lvl1pPr>
          </a:lstStyle>
          <a:p>
            <a:pPr lvl="0"/>
            <a:r>
              <a:rPr lang="en-US" dirty="0"/>
              <a:t>Please do not put content in this space.   It is reserved for live captioning.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B976E4-ABDA-F340-8D30-F24D2053CED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06053" y="1275718"/>
            <a:ext cx="10151755" cy="307338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buNone/>
              <a:defRPr sz="7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Presentation Title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6F38CCE-D8EA-A644-A10B-D4B2503A85F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85722" y="145901"/>
            <a:ext cx="585080" cy="229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3577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3981FFF-68E1-B649-8B46-BC288FE58A66}"/>
              </a:ext>
            </a:extLst>
          </p:cNvPr>
          <p:cNvSpPr/>
          <p:nvPr userDrawn="1"/>
        </p:nvSpPr>
        <p:spPr>
          <a:xfrm>
            <a:off x="0" y="514277"/>
            <a:ext cx="12188952" cy="6343723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AC8303E-CB79-A645-BEF9-D0CD24C49717}"/>
              </a:ext>
            </a:extLst>
          </p:cNvPr>
          <p:cNvCxnSpPr/>
          <p:nvPr userDrawn="1"/>
        </p:nvCxnSpPr>
        <p:spPr>
          <a:xfrm>
            <a:off x="272085" y="512494"/>
            <a:ext cx="2674747" cy="0"/>
          </a:xfrm>
          <a:prstGeom prst="line">
            <a:avLst/>
          </a:prstGeom>
          <a:ln>
            <a:solidFill>
              <a:srgbClr val="E4610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CA4F9A6-C8EF-1F4A-8155-1567273829D2}"/>
              </a:ext>
            </a:extLst>
          </p:cNvPr>
          <p:cNvCxnSpPr/>
          <p:nvPr userDrawn="1"/>
        </p:nvCxnSpPr>
        <p:spPr>
          <a:xfrm>
            <a:off x="3376635" y="512494"/>
            <a:ext cx="8485403" cy="0"/>
          </a:xfrm>
          <a:prstGeom prst="line">
            <a:avLst/>
          </a:prstGeom>
          <a:ln w="12700" cmpd="sng">
            <a:solidFill>
              <a:srgbClr val="E4610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787F5F2-501C-424A-9865-0DE5CE4A130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72086" y="987157"/>
            <a:ext cx="3607765" cy="452286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b="1">
                <a:solidFill>
                  <a:srgbClr val="E46102"/>
                </a:solidFill>
              </a:defRPr>
            </a:lvl1pPr>
          </a:lstStyle>
          <a:p>
            <a:pPr lvl="0"/>
            <a:r>
              <a:rPr lang="en-US" dirty="0"/>
              <a:t>Click to add Main Header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F227BE32-0205-E84F-BDBB-EF646717877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36704" y="1741012"/>
            <a:ext cx="7525333" cy="6229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/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7076F031-AF81-DC40-9A1C-C60C9367241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28701" y="2560825"/>
            <a:ext cx="7533337" cy="2949193"/>
          </a:xfrm>
          <a:prstGeom prst="rect">
            <a:avLst/>
          </a:prstGeom>
        </p:spPr>
        <p:txBody>
          <a:bodyPr/>
          <a:lstStyle>
            <a:lvl1pPr marL="304792" indent="-296326">
              <a:buClr>
                <a:srgbClr val="E46102"/>
              </a:buClr>
              <a:buSzPct val="100000"/>
              <a:buFont typeface="Wingdings" pitchFamily="2" charset="2"/>
              <a:buChar char="§"/>
              <a:tabLst/>
              <a:defRPr sz="2667"/>
            </a:lvl1pPr>
            <a:lvl2pPr marL="535504" indent="-230712">
              <a:buClr>
                <a:srgbClr val="E46102"/>
              </a:buClr>
              <a:buSzPct val="100000"/>
              <a:buFont typeface="Arial" panose="020B0604020202020204" pitchFamily="34" charset="0"/>
              <a:buChar char="•"/>
              <a:tabLst/>
              <a:defRPr sz="2400"/>
            </a:lvl2pPr>
            <a:lvl3pPr marL="840296" indent="-230712">
              <a:buClr>
                <a:srgbClr val="E46102"/>
              </a:buClr>
              <a:buSzPct val="100000"/>
              <a:buFont typeface="Wingdings" pitchFamily="2" charset="2"/>
              <a:buChar char="§"/>
              <a:tabLst/>
              <a:defRPr sz="2133"/>
            </a:lvl3pPr>
            <a:lvl4pPr marL="1073124" indent="-232828">
              <a:buClr>
                <a:srgbClr val="D95E00"/>
              </a:buClr>
              <a:buFont typeface="System Font Regular"/>
              <a:buChar char="&gt;"/>
              <a:tabLst/>
              <a:defRPr sz="1867"/>
            </a:lvl4pPr>
            <a:lvl5pPr marL="1301717" indent="-228594">
              <a:buClr>
                <a:srgbClr val="D95E00"/>
              </a:buClr>
              <a:buFont typeface="Wingdings" pitchFamily="2" charset="2"/>
              <a:buChar char="§"/>
              <a:tabLst/>
              <a:defRPr sz="1600"/>
            </a:lvl5pPr>
            <a:lvl6pPr marL="1295368" indent="0">
              <a:buClr>
                <a:srgbClr val="D95E00"/>
              </a:buClr>
              <a:buFont typeface="System Font Regular"/>
              <a:buNone/>
              <a:tabLst/>
              <a:defRPr sz="1467"/>
            </a:lvl6pPr>
            <a:lvl7pPr marL="1526078" indent="0">
              <a:buClr>
                <a:srgbClr val="D95E00"/>
              </a:buClr>
              <a:buFont typeface="Wingdings" pitchFamily="2" charset="2"/>
              <a:buNone/>
              <a:tabLst/>
              <a:defRPr sz="1333"/>
            </a:lvl7pPr>
          </a:lstStyle>
          <a:p>
            <a:pPr lvl="0"/>
            <a:r>
              <a:rPr lang="en-US" dirty="0"/>
              <a:t>Click to add bullet</a:t>
            </a:r>
          </a:p>
          <a:p>
            <a:pPr lvl="1"/>
            <a:r>
              <a:rPr lang="en-US" dirty="0"/>
              <a:t>Click to add sub-bullet</a:t>
            </a:r>
          </a:p>
          <a:p>
            <a:pPr lvl="2"/>
            <a:r>
              <a:rPr lang="en-US" dirty="0"/>
              <a:t>Click to add sub-sub-bullet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1383E86-B978-174B-B3F5-A6CC4843262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5511800"/>
            <a:ext cx="12192000" cy="1346200"/>
          </a:xfrm>
          <a:prstGeom prst="rect">
            <a:avLst/>
          </a:prstGeom>
          <a:noFill/>
        </p:spPr>
        <p:txBody>
          <a:bodyPr/>
          <a:lstStyle>
            <a:lvl1pPr marL="0" indent="0" algn="ctr">
              <a:lnSpc>
                <a:spcPct val="90000"/>
              </a:lnSpc>
              <a:buNone/>
              <a:defRPr b="0" i="1">
                <a:solidFill>
                  <a:srgbClr val="FF0000"/>
                </a:solidFill>
                <a:latin typeface="MS Gothic" panose="020B0609070205080204" pitchFamily="49" charset="-128"/>
                <a:ea typeface="MS Gothic" panose="020B0609070205080204" pitchFamily="49" charset="-128"/>
              </a:defRPr>
            </a:lvl1pPr>
          </a:lstStyle>
          <a:p>
            <a:pPr lvl="0"/>
            <a:r>
              <a:rPr lang="en-US" dirty="0"/>
              <a:t>Please do not put content in this space.   It is reserved for live captioning.</a:t>
            </a:r>
          </a:p>
        </p:txBody>
      </p:sp>
    </p:spTree>
    <p:extLst>
      <p:ext uri="{BB962C8B-B14F-4D97-AF65-F5344CB8AC3E}">
        <p14:creationId xmlns:p14="http://schemas.microsoft.com/office/powerpoint/2010/main" val="27782223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AC8303E-CB79-A645-BEF9-D0CD24C49717}"/>
              </a:ext>
            </a:extLst>
          </p:cNvPr>
          <p:cNvCxnSpPr/>
          <p:nvPr userDrawn="1"/>
        </p:nvCxnSpPr>
        <p:spPr>
          <a:xfrm>
            <a:off x="272085" y="513092"/>
            <a:ext cx="2674747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CA4F9A6-C8EF-1F4A-8155-1567273829D2}"/>
              </a:ext>
            </a:extLst>
          </p:cNvPr>
          <p:cNvCxnSpPr/>
          <p:nvPr userDrawn="1"/>
        </p:nvCxnSpPr>
        <p:spPr>
          <a:xfrm>
            <a:off x="3376635" y="513092"/>
            <a:ext cx="8485403" cy="0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1383E86-B978-174B-B3F5-A6CC4843262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5511801"/>
            <a:ext cx="12192000" cy="1401233"/>
          </a:xfrm>
          <a:prstGeom prst="rect">
            <a:avLst/>
          </a:prstGeom>
          <a:noFill/>
        </p:spPr>
        <p:txBody>
          <a:bodyPr/>
          <a:lstStyle>
            <a:lvl1pPr marL="0" indent="0" algn="ctr">
              <a:lnSpc>
                <a:spcPct val="90000"/>
              </a:lnSpc>
              <a:buNone/>
              <a:defRPr b="0" i="1">
                <a:solidFill>
                  <a:srgbClr val="FF0000"/>
                </a:solidFill>
                <a:latin typeface="MS Gothic" panose="020B0609070205080204" pitchFamily="49" charset="-128"/>
                <a:ea typeface="MS Gothic" panose="020B0609070205080204" pitchFamily="49" charset="-128"/>
              </a:defRPr>
            </a:lvl1pPr>
          </a:lstStyle>
          <a:p>
            <a:pPr lvl="0"/>
            <a:r>
              <a:rPr lang="en-US" dirty="0"/>
              <a:t>Please do not put content in this space.   It is reserved for live captioning.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90A3470E-8125-0E4C-8D9E-AE498C694D7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2085" y="958452"/>
            <a:ext cx="11589952" cy="6963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 b="1">
                <a:solidFill>
                  <a:srgbClr val="E46102"/>
                </a:solidFill>
              </a:defRPr>
            </a:lvl1pPr>
          </a:lstStyle>
          <a:p>
            <a:pPr lvl="0"/>
            <a:r>
              <a:rPr lang="en-US" dirty="0"/>
              <a:t>Click to add Header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D06909BC-83A5-ED42-AE34-D78DAEC3F2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72085" y="1744225"/>
            <a:ext cx="11589952" cy="3767575"/>
          </a:xfrm>
          <a:prstGeom prst="rect">
            <a:avLst/>
          </a:prstGeom>
        </p:spPr>
        <p:txBody>
          <a:bodyPr/>
          <a:lstStyle>
            <a:lvl1pPr marL="304792" indent="-304792">
              <a:buClr>
                <a:srgbClr val="E46102"/>
              </a:buClr>
              <a:buSzPct val="100000"/>
              <a:buFont typeface="Wingdings" pitchFamily="2" charset="2"/>
              <a:buChar char="§"/>
              <a:tabLst/>
              <a:defRPr sz="3200" b="1"/>
            </a:lvl1pPr>
            <a:lvl2pPr marL="609585" indent="-304792">
              <a:buClr>
                <a:srgbClr val="E46102"/>
              </a:buClr>
              <a:buFont typeface="Arial" panose="020B0604020202020204" pitchFamily="34" charset="0"/>
              <a:buChar char="•"/>
              <a:tabLst/>
              <a:defRPr sz="2667"/>
            </a:lvl2pPr>
            <a:lvl3pPr marL="914377" indent="-304792">
              <a:buClr>
                <a:srgbClr val="E46102"/>
              </a:buClr>
              <a:buSzPct val="100000"/>
              <a:buFont typeface="Wingdings" pitchFamily="2" charset="2"/>
              <a:buChar char="§"/>
              <a:tabLst/>
              <a:defRPr sz="2400"/>
            </a:lvl3pPr>
            <a:lvl4pPr marL="1221287" indent="-306910">
              <a:buClr>
                <a:srgbClr val="D95E00"/>
              </a:buClr>
              <a:buFont typeface="System Font Regular"/>
              <a:buChar char="&gt;"/>
              <a:tabLst/>
              <a:defRPr sz="2133"/>
            </a:lvl4pPr>
            <a:lvl5pPr marL="1526079" indent="-304792">
              <a:buClr>
                <a:srgbClr val="D95E00"/>
              </a:buClr>
              <a:buFont typeface="Wingdings" pitchFamily="2" charset="2"/>
              <a:buChar char="§"/>
              <a:tabLst/>
              <a:defRPr sz="1867"/>
            </a:lvl5pPr>
            <a:lvl6pPr marL="1756789" indent="-230712">
              <a:buClr>
                <a:srgbClr val="D95E00"/>
              </a:buClr>
              <a:buFont typeface="System Font Regular"/>
              <a:buChar char="&gt;"/>
              <a:tabLst/>
              <a:defRPr sz="1600"/>
            </a:lvl6pPr>
            <a:lvl7pPr marL="1904952" indent="-148163">
              <a:buClr>
                <a:srgbClr val="D95E00"/>
              </a:buClr>
              <a:buFont typeface="Wingdings" pitchFamily="2" charset="2"/>
              <a:buChar char="§"/>
              <a:tabLst/>
              <a:defRPr sz="1333"/>
            </a:lvl7pPr>
            <a:lvl8pPr marL="2061582" indent="-156629">
              <a:buClr>
                <a:srgbClr val="D95E00"/>
              </a:buClr>
              <a:buFont typeface="System Font Regular"/>
              <a:buChar char="&gt;"/>
              <a:tabLst/>
              <a:defRPr sz="1200"/>
            </a:lvl8pPr>
          </a:lstStyle>
          <a:p>
            <a:pPr lvl="0"/>
            <a:r>
              <a:rPr lang="en-US" dirty="0"/>
              <a:t>Click to add bullet</a:t>
            </a:r>
          </a:p>
          <a:p>
            <a:pPr lvl="1"/>
            <a:r>
              <a:rPr lang="en-US" dirty="0"/>
              <a:t>Click to add sub-bullet</a:t>
            </a:r>
          </a:p>
          <a:p>
            <a:pPr lvl="2"/>
            <a:r>
              <a:rPr lang="en-US" dirty="0"/>
              <a:t>Click to add sub-sub bullet</a:t>
            </a:r>
          </a:p>
        </p:txBody>
      </p:sp>
    </p:spTree>
    <p:extLst>
      <p:ext uri="{BB962C8B-B14F-4D97-AF65-F5344CB8AC3E}">
        <p14:creationId xmlns:p14="http://schemas.microsoft.com/office/powerpoint/2010/main" val="42921478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-Pag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ACF15DD-277E-394F-AFCE-926578BEF7F1}"/>
              </a:ext>
            </a:extLst>
          </p:cNvPr>
          <p:cNvCxnSpPr/>
          <p:nvPr userDrawn="1"/>
        </p:nvCxnSpPr>
        <p:spPr>
          <a:xfrm>
            <a:off x="272085" y="513092"/>
            <a:ext cx="2674747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2D8B4FE-5E61-2942-9F67-A4F6AD7FECA1}"/>
              </a:ext>
            </a:extLst>
          </p:cNvPr>
          <p:cNvCxnSpPr/>
          <p:nvPr userDrawn="1"/>
        </p:nvCxnSpPr>
        <p:spPr>
          <a:xfrm>
            <a:off x="3376635" y="513092"/>
            <a:ext cx="8485403" cy="0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62AB3FC8-2388-7847-86DB-E5B5333EACF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5511801"/>
            <a:ext cx="12192000" cy="1401233"/>
          </a:xfrm>
          <a:prstGeom prst="rect">
            <a:avLst/>
          </a:prstGeom>
          <a:noFill/>
        </p:spPr>
        <p:txBody>
          <a:bodyPr/>
          <a:lstStyle>
            <a:lvl1pPr marL="0" indent="0" algn="ctr">
              <a:lnSpc>
                <a:spcPct val="90000"/>
              </a:lnSpc>
              <a:buNone/>
              <a:defRPr b="0" i="1">
                <a:solidFill>
                  <a:srgbClr val="FF0000"/>
                </a:solidFill>
                <a:latin typeface="MS Gothic" panose="020B0609070205080204" pitchFamily="49" charset="-128"/>
                <a:ea typeface="MS Gothic" panose="020B0609070205080204" pitchFamily="49" charset="-128"/>
              </a:defRPr>
            </a:lvl1pPr>
          </a:lstStyle>
          <a:p>
            <a:pPr lvl="0"/>
            <a:r>
              <a:rPr lang="en-US" dirty="0"/>
              <a:t>Please do not put content in this space.   It is reserved for live captioning.</a:t>
            </a:r>
          </a:p>
        </p:txBody>
      </p:sp>
      <p:sp>
        <p:nvSpPr>
          <p:cNvPr id="7" name="Content Placeholder 18">
            <a:extLst>
              <a:ext uri="{FF2B5EF4-FFF2-40B4-BE49-F238E27FC236}">
                <a16:creationId xmlns:a16="http://schemas.microsoft.com/office/drawing/2014/main" id="{E61379B3-CA22-7E42-8FE3-E2D09D721962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272085" y="863428"/>
            <a:ext cx="11589952" cy="463990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i="1"/>
            </a:lvl1pPr>
          </a:lstStyle>
          <a:p>
            <a:pPr lvl="0"/>
            <a:r>
              <a:rPr lang="en-US" dirty="0"/>
              <a:t>Place image/chart here</a:t>
            </a:r>
          </a:p>
        </p:txBody>
      </p:sp>
    </p:spTree>
    <p:extLst>
      <p:ext uri="{BB962C8B-B14F-4D97-AF65-F5344CB8AC3E}">
        <p14:creationId xmlns:p14="http://schemas.microsoft.com/office/powerpoint/2010/main" val="39984989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44EEE75-1C0C-DF43-8A1A-F55F70A0076A}"/>
              </a:ext>
            </a:extLst>
          </p:cNvPr>
          <p:cNvCxnSpPr/>
          <p:nvPr userDrawn="1"/>
        </p:nvCxnSpPr>
        <p:spPr>
          <a:xfrm>
            <a:off x="272085" y="513092"/>
            <a:ext cx="2674747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933C26C-CF75-E04A-98EB-7AEC198CFEE8}"/>
              </a:ext>
            </a:extLst>
          </p:cNvPr>
          <p:cNvCxnSpPr/>
          <p:nvPr userDrawn="1"/>
        </p:nvCxnSpPr>
        <p:spPr>
          <a:xfrm>
            <a:off x="3376635" y="513092"/>
            <a:ext cx="8485403" cy="0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8">
            <a:extLst>
              <a:ext uri="{FF2B5EF4-FFF2-40B4-BE49-F238E27FC236}">
                <a16:creationId xmlns:a16="http://schemas.microsoft.com/office/drawing/2014/main" id="{AD0B3782-2422-A544-AEA8-0DA96AAE551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5511801"/>
            <a:ext cx="12192000" cy="1401233"/>
          </a:xfrm>
          <a:prstGeom prst="rect">
            <a:avLst/>
          </a:prstGeom>
          <a:noFill/>
        </p:spPr>
        <p:txBody>
          <a:bodyPr/>
          <a:lstStyle>
            <a:lvl1pPr marL="0" indent="0" algn="ctr">
              <a:lnSpc>
                <a:spcPct val="90000"/>
              </a:lnSpc>
              <a:buNone/>
              <a:defRPr b="0" i="1">
                <a:solidFill>
                  <a:srgbClr val="FF0000"/>
                </a:solidFill>
                <a:latin typeface="MS Gothic" panose="020B0609070205080204" pitchFamily="49" charset="-128"/>
                <a:ea typeface="MS Gothic" panose="020B0609070205080204" pitchFamily="49" charset="-128"/>
              </a:defRPr>
            </a:lvl1pPr>
          </a:lstStyle>
          <a:p>
            <a:pPr lvl="0"/>
            <a:r>
              <a:rPr lang="en-US" dirty="0"/>
              <a:t>Please do not put content in this space.   It is reserved for live captioning.</a:t>
            </a:r>
          </a:p>
        </p:txBody>
      </p:sp>
      <p:sp>
        <p:nvSpPr>
          <p:cNvPr id="14" name="Content Placeholder 18">
            <a:extLst>
              <a:ext uri="{FF2B5EF4-FFF2-40B4-BE49-F238E27FC236}">
                <a16:creationId xmlns:a16="http://schemas.microsoft.com/office/drawing/2014/main" id="{D44BC06C-7E1C-4845-973D-DCD63FB136FA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256867" y="863692"/>
            <a:ext cx="5604933" cy="4639642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i="1"/>
            </a:lvl1pPr>
          </a:lstStyle>
          <a:p>
            <a:pPr lvl="0"/>
            <a:r>
              <a:rPr lang="en-US" dirty="0"/>
              <a:t>Place image/chart here</a:t>
            </a:r>
          </a:p>
        </p:txBody>
      </p:sp>
      <p:sp>
        <p:nvSpPr>
          <p:cNvPr id="15" name="Content Placeholder 18">
            <a:extLst>
              <a:ext uri="{FF2B5EF4-FFF2-40B4-BE49-F238E27FC236}">
                <a16:creationId xmlns:a16="http://schemas.microsoft.com/office/drawing/2014/main" id="{AA93BCA3-E265-CD4C-9883-62DC1D15F3D7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272085" y="863428"/>
            <a:ext cx="5612248" cy="463990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i="1"/>
            </a:lvl1pPr>
          </a:lstStyle>
          <a:p>
            <a:pPr lvl="0"/>
            <a:r>
              <a:rPr lang="en-US" dirty="0"/>
              <a:t>Place image/chart here</a:t>
            </a:r>
          </a:p>
        </p:txBody>
      </p:sp>
    </p:spTree>
    <p:extLst>
      <p:ext uri="{BB962C8B-B14F-4D97-AF65-F5344CB8AC3E}">
        <p14:creationId xmlns:p14="http://schemas.microsoft.com/office/powerpoint/2010/main" val="35412785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6E70DBF-129D-BB48-BBFF-08F62952F603}"/>
              </a:ext>
            </a:extLst>
          </p:cNvPr>
          <p:cNvCxnSpPr/>
          <p:nvPr userDrawn="1"/>
        </p:nvCxnSpPr>
        <p:spPr>
          <a:xfrm>
            <a:off x="272085" y="513092"/>
            <a:ext cx="2674747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FE58E4D-9595-E14C-8259-3EDBF9F54A84}"/>
              </a:ext>
            </a:extLst>
          </p:cNvPr>
          <p:cNvCxnSpPr/>
          <p:nvPr userDrawn="1"/>
        </p:nvCxnSpPr>
        <p:spPr>
          <a:xfrm>
            <a:off x="3376635" y="513092"/>
            <a:ext cx="8485403" cy="0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8">
            <a:extLst>
              <a:ext uri="{FF2B5EF4-FFF2-40B4-BE49-F238E27FC236}">
                <a16:creationId xmlns:a16="http://schemas.microsoft.com/office/drawing/2014/main" id="{9CF2F8B1-9E2E-5040-B217-FCC725F9667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5511801"/>
            <a:ext cx="12192000" cy="1401233"/>
          </a:xfrm>
          <a:prstGeom prst="rect">
            <a:avLst/>
          </a:prstGeom>
          <a:noFill/>
        </p:spPr>
        <p:txBody>
          <a:bodyPr/>
          <a:lstStyle>
            <a:lvl1pPr marL="0" indent="0" algn="ctr">
              <a:lnSpc>
                <a:spcPct val="90000"/>
              </a:lnSpc>
              <a:buNone/>
              <a:defRPr b="0" i="1">
                <a:solidFill>
                  <a:srgbClr val="FF0000"/>
                </a:solidFill>
                <a:latin typeface="MS Gothic" panose="020B0609070205080204" pitchFamily="49" charset="-128"/>
                <a:ea typeface="MS Gothic" panose="020B0609070205080204" pitchFamily="49" charset="-128"/>
              </a:defRPr>
            </a:lvl1pPr>
          </a:lstStyle>
          <a:p>
            <a:pPr lvl="0"/>
            <a:r>
              <a:rPr lang="en-US" dirty="0"/>
              <a:t>Please do not put content in this space.   It is reserved for live captioning.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CAAA33EB-41E5-8B40-9670-C68F679A7D7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64584" y="862676"/>
            <a:ext cx="3471333" cy="79573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b="1">
                <a:solidFill>
                  <a:srgbClr val="E46102"/>
                </a:solidFill>
              </a:defRPr>
            </a:lvl1pPr>
          </a:lstStyle>
          <a:p>
            <a:pPr lvl="0"/>
            <a:r>
              <a:rPr lang="en-US" dirty="0"/>
              <a:t>Main Header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8BFBAF58-1BBE-824B-9BD9-DF65670E97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64584" y="1873340"/>
            <a:ext cx="3471333" cy="363846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67"/>
            </a:lvl1pPr>
          </a:lstStyle>
          <a:p>
            <a:pPr lvl="0"/>
            <a:r>
              <a:rPr lang="en-US" dirty="0"/>
              <a:t>Click to add caption</a:t>
            </a:r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80FC676F-AD0F-3045-85E2-F41B9DF0A6F3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4000501" y="863692"/>
            <a:ext cx="7861300" cy="4639642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i="1"/>
            </a:lvl1pPr>
          </a:lstStyle>
          <a:p>
            <a:pPr lvl="0"/>
            <a:r>
              <a:rPr lang="en-US" dirty="0"/>
              <a:t>Place image/chart here</a:t>
            </a:r>
          </a:p>
        </p:txBody>
      </p:sp>
    </p:spTree>
    <p:extLst>
      <p:ext uri="{BB962C8B-B14F-4D97-AF65-F5344CB8AC3E}">
        <p14:creationId xmlns:p14="http://schemas.microsoft.com/office/powerpoint/2010/main" val="25753437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rans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A0F4CBB-6777-F341-BB64-75E1E0DF4C47}"/>
              </a:ext>
            </a:extLst>
          </p:cNvPr>
          <p:cNvSpPr/>
          <p:nvPr userDrawn="1"/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81FDB69-C179-3341-AEF3-D2B3896FB825}"/>
              </a:ext>
            </a:extLst>
          </p:cNvPr>
          <p:cNvCxnSpPr/>
          <p:nvPr userDrawn="1"/>
        </p:nvCxnSpPr>
        <p:spPr>
          <a:xfrm>
            <a:off x="272085" y="513091"/>
            <a:ext cx="2674747" cy="0"/>
          </a:xfrm>
          <a:prstGeom prst="line">
            <a:avLst/>
          </a:prstGeom>
          <a:ln>
            <a:solidFill>
              <a:srgbClr val="E4610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8ECA973-8475-EF41-8C88-BE7633966CF5}"/>
              </a:ext>
            </a:extLst>
          </p:cNvPr>
          <p:cNvCxnSpPr/>
          <p:nvPr userDrawn="1"/>
        </p:nvCxnSpPr>
        <p:spPr>
          <a:xfrm>
            <a:off x="3376635" y="513091"/>
            <a:ext cx="8485403" cy="0"/>
          </a:xfrm>
          <a:prstGeom prst="line">
            <a:avLst/>
          </a:prstGeom>
          <a:ln w="12700" cmpd="sng">
            <a:solidFill>
              <a:srgbClr val="E4610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7DF7C01A-B350-7B45-A49E-C3717CC86D0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5511801"/>
            <a:ext cx="12192000" cy="1401233"/>
          </a:xfrm>
          <a:prstGeom prst="rect">
            <a:avLst/>
          </a:prstGeom>
          <a:noFill/>
        </p:spPr>
        <p:txBody>
          <a:bodyPr/>
          <a:lstStyle>
            <a:lvl1pPr marL="0" indent="0" algn="ctr">
              <a:lnSpc>
                <a:spcPct val="90000"/>
              </a:lnSpc>
              <a:buNone/>
              <a:defRPr b="0" i="1">
                <a:solidFill>
                  <a:srgbClr val="FF0000"/>
                </a:solidFill>
                <a:latin typeface="MS Gothic" panose="020B0609070205080204" pitchFamily="49" charset="-128"/>
                <a:ea typeface="MS Gothic" panose="020B0609070205080204" pitchFamily="49" charset="-128"/>
              </a:defRPr>
            </a:lvl1pPr>
          </a:lstStyle>
          <a:p>
            <a:pPr lvl="0"/>
            <a:r>
              <a:rPr lang="en-US" dirty="0"/>
              <a:t>Please do not put content in this space.   It is reserved for live captioning.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9A099A8-CF8E-1C48-82A0-F6A6F7CC0F6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72085" y="3987800"/>
            <a:ext cx="11589952" cy="1524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333" b="1"/>
            </a:lvl1pPr>
          </a:lstStyle>
          <a:p>
            <a:pPr lvl="0"/>
            <a:r>
              <a:rPr lang="en-US" dirty="0"/>
              <a:t>Click to add Transition Title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282F3CD-3D17-914E-88EA-A50C55E237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8433" y="198708"/>
            <a:ext cx="556192" cy="218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6536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or 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17F9755-C0DA-B244-B730-B308E60924F8}"/>
              </a:ext>
            </a:extLst>
          </p:cNvPr>
          <p:cNvSpPr/>
          <p:nvPr userDrawn="1"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E4610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57FF2CB-58B7-5049-BADD-41D07A0154D8}"/>
              </a:ext>
            </a:extLst>
          </p:cNvPr>
          <p:cNvCxnSpPr/>
          <p:nvPr userDrawn="1"/>
        </p:nvCxnSpPr>
        <p:spPr>
          <a:xfrm>
            <a:off x="272085" y="513091"/>
            <a:ext cx="2674747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B5B524D-D7AF-4B4A-B485-6A922EDBF1D0}"/>
              </a:ext>
            </a:extLst>
          </p:cNvPr>
          <p:cNvCxnSpPr/>
          <p:nvPr userDrawn="1"/>
        </p:nvCxnSpPr>
        <p:spPr>
          <a:xfrm>
            <a:off x="3376635" y="513091"/>
            <a:ext cx="8485403" cy="0"/>
          </a:xfrm>
          <a:prstGeom prst="line">
            <a:avLst/>
          </a:prstGeom>
          <a:ln w="127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CD73F756-E117-EE4D-80F1-C25B8572FAA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2085" y="4258733"/>
            <a:ext cx="11589952" cy="12530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Section Title</a:t>
            </a:r>
          </a:p>
        </p:txBody>
      </p:sp>
      <p:sp>
        <p:nvSpPr>
          <p:cNvPr id="16" name="Text Placeholder 18">
            <a:extLst>
              <a:ext uri="{FF2B5EF4-FFF2-40B4-BE49-F238E27FC236}">
                <a16:creationId xmlns:a16="http://schemas.microsoft.com/office/drawing/2014/main" id="{079EB260-1A7B-174A-AA51-12AAD061D7C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5511801"/>
            <a:ext cx="12192000" cy="1401233"/>
          </a:xfrm>
          <a:prstGeom prst="rect">
            <a:avLst/>
          </a:prstGeom>
          <a:noFill/>
        </p:spPr>
        <p:txBody>
          <a:bodyPr/>
          <a:lstStyle>
            <a:lvl1pPr marL="0" indent="0" algn="ctr">
              <a:lnSpc>
                <a:spcPct val="90000"/>
              </a:lnSpc>
              <a:buNone/>
              <a:defRPr b="0" i="1">
                <a:solidFill>
                  <a:srgbClr val="FF0000"/>
                </a:solidFill>
                <a:latin typeface="MS Gothic" panose="020B0609070205080204" pitchFamily="49" charset="-128"/>
                <a:ea typeface="MS Gothic" panose="020B0609070205080204" pitchFamily="49" charset="-128"/>
              </a:defRPr>
            </a:lvl1pPr>
          </a:lstStyle>
          <a:p>
            <a:pPr lvl="0"/>
            <a:r>
              <a:rPr lang="en-US" dirty="0"/>
              <a:t>Please do not put content in this space.   It is reserved for live captioning.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19EDA26-0ACE-9A47-99A2-05436A5D85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8433" y="198708"/>
            <a:ext cx="556192" cy="218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4135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CF652-99B5-4C1E-95D0-7A0A0E526DA2}" type="datetimeFigureOut">
              <a:rPr lang="en-US" smtClean="0"/>
              <a:t>8/26/2022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302F6-1E59-414E-BD0E-F87F3FD2F6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1107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10703378" y="257543"/>
            <a:ext cx="1241077" cy="240066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r">
              <a:lnSpc>
                <a:spcPct val="80000"/>
              </a:lnSpc>
            </a:pPr>
            <a:r>
              <a:rPr lang="en-US" sz="1200" dirty="0">
                <a:latin typeface="Georgia"/>
                <a:cs typeface="Georgia"/>
              </a:rPr>
              <a:t>|  </a:t>
            </a:r>
            <a:fld id="{606D2650-017B-BC48-A893-0334FE68CCF7}" type="slidenum">
              <a:rPr lang="en-US" sz="1133" smtClean="0">
                <a:latin typeface="Arial" panose="020B0604020202020204" pitchFamily="34" charset="0"/>
                <a:cs typeface="Arial" panose="020B0604020202020204" pitchFamily="34" charset="0"/>
              </a:rPr>
              <a:pPr algn="r">
                <a:lnSpc>
                  <a:spcPct val="80000"/>
                </a:lnSpc>
              </a:pPr>
              <a:t>‹#›</a:t>
            </a:fld>
            <a:endParaRPr lang="en-US" sz="1133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E1BAB7-92D3-A748-A041-34E4C69AF906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358433" y="198708"/>
            <a:ext cx="556192" cy="2185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1C3823F-4E31-6346-A3FC-E4F3404C0134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9148992" y="304811"/>
            <a:ext cx="2258261" cy="134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808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0" r:id="rId2"/>
    <p:sldLayoutId id="2147483650" r:id="rId3"/>
    <p:sldLayoutId id="2147483663" r:id="rId4"/>
    <p:sldLayoutId id="2147483652" r:id="rId5"/>
    <p:sldLayoutId id="2147483656" r:id="rId6"/>
    <p:sldLayoutId id="2147483662" r:id="rId7"/>
    <p:sldLayoutId id="2147483661" r:id="rId8"/>
    <p:sldLayoutId id="2147483667" r:id="rId9"/>
  </p:sldLayoutIdLst>
  <p:txStyles>
    <p:titleStyle>
      <a:lvl1pPr algn="ctr" defTabSz="609585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Font typeface="Arial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engineeringunleashed.com/card/2897" TargetMode="External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5" Type="http://schemas.openxmlformats.org/officeDocument/2006/relationships/hyperlink" Target="https://www.youtube.com/watch?v=qjgcHOWcWGE" TargetMode="External"/><Relationship Id="rId4" Type="http://schemas.openxmlformats.org/officeDocument/2006/relationships/hyperlink" Target="http://www.knowh2o.org/teach/the-playpump-water-system.php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hyperlink" Target="https://www.youtube.com/watch?v=qjgcHOWcWGE" TargetMode="Externa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www.ictworks.org/6-lessons-ict-practitioners-can-learn-playpumps-failure/#.YgwIpN_MI2w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s://engineeringunleashed.com/card/179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hyperlink" Target="https://www.youtube.com/watch?v=PTJgAK7e9ro" TargetMode="Externa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DD8569A-4329-784B-9918-97A12C4AC37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KEEN EML Seminar with Sarah Brownell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37692E-9A06-B54E-8508-C69988A5482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February 16, 2022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A08C53-93A8-3540-9BA3-956260E1614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20C6C98-4B85-AB4D-B6CF-956E25B2E22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06053" y="485794"/>
            <a:ext cx="10151755" cy="3804158"/>
          </a:xfrm>
        </p:spPr>
        <p:txBody>
          <a:bodyPr/>
          <a:lstStyle/>
          <a:p>
            <a:r>
              <a:rPr lang="en-US" dirty="0" smtClean="0"/>
              <a:t>Integrating Transdisciplinary Perspectives on the Grand Challenges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5961187" y="3198168"/>
            <a:ext cx="2696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984900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64584" y="862676"/>
            <a:ext cx="3642398" cy="795732"/>
          </a:xfrm>
        </p:spPr>
        <p:txBody>
          <a:bodyPr/>
          <a:lstStyle/>
          <a:p>
            <a:r>
              <a:rPr lang="en-US" dirty="0" smtClean="0"/>
              <a:t>GCSP Vision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153748" y="1728429"/>
            <a:ext cx="4409016" cy="3744785"/>
          </a:xfrm>
        </p:spPr>
        <p:txBody>
          <a:bodyPr/>
          <a:lstStyle/>
          <a:p>
            <a:pPr marL="457200" indent="-457200" fontAlgn="base">
              <a:buFont typeface="Arial" panose="020B0604020202020204" pitchFamily="34" charset="0"/>
              <a:buChar char="•"/>
            </a:pPr>
            <a:r>
              <a:rPr lang="en-US" dirty="0"/>
              <a:t>A</a:t>
            </a:r>
            <a:r>
              <a:rPr lang="en-US" b="1" dirty="0"/>
              <a:t> Learning Community </a:t>
            </a:r>
            <a:r>
              <a:rPr lang="en-US" dirty="0"/>
              <a:t>of </a:t>
            </a:r>
            <a:r>
              <a:rPr lang="en-US" dirty="0" smtClean="0"/>
              <a:t>faculty, students and community members.</a:t>
            </a:r>
            <a:endParaRPr lang="en-US" dirty="0"/>
          </a:p>
          <a:p>
            <a:pPr marL="457200" indent="-457200" fontAlgn="base">
              <a:buFont typeface="Arial" panose="020B0604020202020204" pitchFamily="34" charset="0"/>
              <a:buChar char="•"/>
            </a:pPr>
            <a:r>
              <a:rPr lang="en-US" dirty="0"/>
              <a:t>More </a:t>
            </a:r>
            <a:r>
              <a:rPr lang="en-US" dirty="0" smtClean="0"/>
              <a:t>disciplines</a:t>
            </a:r>
            <a:r>
              <a:rPr lang="en-US" dirty="0"/>
              <a:t>!</a:t>
            </a:r>
          </a:p>
          <a:p>
            <a:pPr marL="457200" indent="-457200" fontAlgn="base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2"/>
                </a:solidFill>
              </a:rPr>
              <a:t>Transdisciplinary</a:t>
            </a:r>
            <a:r>
              <a:rPr lang="en-US" dirty="0">
                <a:solidFill>
                  <a:schemeClr val="tx2"/>
                </a:solidFill>
              </a:rPr>
              <a:t> “</a:t>
            </a:r>
            <a:r>
              <a:rPr lang="en-US" b="1" dirty="0">
                <a:solidFill>
                  <a:schemeClr val="tx2"/>
                </a:solidFill>
              </a:rPr>
              <a:t>Grand Challenges Seminar</a:t>
            </a:r>
            <a:r>
              <a:rPr lang="en-US" b="1" dirty="0" smtClean="0">
                <a:solidFill>
                  <a:schemeClr val="tx2"/>
                </a:solidFill>
              </a:rPr>
              <a:t>”.</a:t>
            </a:r>
            <a:endParaRPr lang="en-US" b="1" dirty="0">
              <a:solidFill>
                <a:schemeClr val="tx2"/>
              </a:solidFill>
            </a:endParaRPr>
          </a:p>
          <a:p>
            <a:pPr marL="457200" indent="-457200" fontAlgn="base">
              <a:buFont typeface="Arial" panose="020B0604020202020204" pitchFamily="34" charset="0"/>
              <a:buChar char="•"/>
            </a:pPr>
            <a:r>
              <a:rPr lang="en-US" b="1" dirty="0"/>
              <a:t>More GC Courses!</a:t>
            </a:r>
          </a:p>
          <a:p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706880" y="1361299"/>
            <a:ext cx="4640263" cy="3480197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80200" y="1363830"/>
            <a:ext cx="4660514" cy="3495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129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BC7E37B-DCD5-C647-9F06-9AA34F79C8E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GC: Clean Water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551C8C-F285-6842-B03D-F276E0781F3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167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C3BF123-9DE8-F746-AE2F-C10BF6A58C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F766A4-D935-264A-A835-D7208E397B4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GC Water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A6109B-F46A-8441-B902-46C51E1A0B8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sz="2000" dirty="0"/>
              <a:t>Gen Ed Ethics Perspective, Writing Intensive</a:t>
            </a:r>
          </a:p>
          <a:p>
            <a:r>
              <a:rPr lang="en-US" sz="2000" dirty="0"/>
              <a:t>with Wade Robison (Philosophy)</a:t>
            </a:r>
          </a:p>
          <a:p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/>
              <a:t>5 case studies with essays exploring water and ethics</a:t>
            </a:r>
          </a:p>
          <a:p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/>
              <a:t>Team Project: Research an important water issue and propose a resolution</a:t>
            </a:r>
          </a:p>
          <a:p>
            <a:r>
              <a:rPr lang="en-US" sz="2000" dirty="0"/>
              <a:t/>
            </a:r>
            <a:br>
              <a:rPr lang="en-US" sz="2000" dirty="0"/>
            </a:br>
            <a:endParaRPr lang="en-US" sz="20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D1FF1F4-9BB9-B446-9B54-F5200B515D14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r>
              <a:rPr lang="en-US"/>
              <a:t> 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5961187" y="3198168"/>
            <a:ext cx="2696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 </a:t>
            </a:r>
          </a:p>
        </p:txBody>
      </p:sp>
      <p:sp>
        <p:nvSpPr>
          <p:cNvPr id="8" name="Rectangle 7"/>
          <p:cNvSpPr/>
          <p:nvPr/>
        </p:nvSpPr>
        <p:spPr>
          <a:xfrm>
            <a:off x="5961187" y="3198168"/>
            <a:ext cx="2696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7"/>
          <a:stretch/>
        </p:blipFill>
        <p:spPr>
          <a:xfrm>
            <a:off x="4388806" y="981310"/>
            <a:ext cx="6340298" cy="390938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388806" y="4966181"/>
            <a:ext cx="64379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3"/>
              </a:rPr>
              <a:t>KEEN Card #2897</a:t>
            </a:r>
            <a:r>
              <a:rPr lang="en-US" dirty="0"/>
              <a:t> </a:t>
            </a:r>
            <a:r>
              <a:rPr lang="en-US" dirty="0" smtClean="0"/>
              <a:t>on Engineering Unleashed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526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Resilience lessons from a water goddess | Rethin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5917" y="2448644"/>
            <a:ext cx="3010026" cy="2296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Water levels still rising on St. Lawrence, Lake Ontario | CBC New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8895" y="3537037"/>
            <a:ext cx="3096736" cy="1744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C3BF123-9DE8-F746-AE2F-C10BF6A58C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F766A4-D935-264A-A835-D7208E397B4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Cases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A6109B-F46A-8441-B902-46C51E1A0B8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Flint Water Crisis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Colorado River Water Rights and Western Drought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Green Revolution in Bali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Great Lakes Water Level Management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Indore Habitat Development Project</a:t>
            </a:r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/>
          </a:p>
          <a:p>
            <a:r>
              <a:rPr lang="en-US" sz="2000" dirty="0"/>
              <a:t/>
            </a:r>
            <a:br>
              <a:rPr lang="en-US" sz="2000" dirty="0"/>
            </a:br>
            <a:endParaRPr lang="en-US" sz="20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D1FF1F4-9BB9-B446-9B54-F5200B515D14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7" name="Rectangle 6"/>
          <p:cNvSpPr/>
          <p:nvPr/>
        </p:nvSpPr>
        <p:spPr>
          <a:xfrm>
            <a:off x="5961187" y="3198168"/>
            <a:ext cx="2696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 </a:t>
            </a:r>
          </a:p>
        </p:txBody>
      </p:sp>
      <p:sp>
        <p:nvSpPr>
          <p:cNvPr id="8" name="Rectangle 7"/>
          <p:cNvSpPr/>
          <p:nvPr/>
        </p:nvSpPr>
        <p:spPr>
          <a:xfrm>
            <a:off x="5961187" y="3198168"/>
            <a:ext cx="2696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 </a:t>
            </a:r>
          </a:p>
        </p:txBody>
      </p:sp>
      <p:pic>
        <p:nvPicPr>
          <p:cNvPr id="1026" name="Picture 2" descr="The Flint Water Crisis is a Result of Pure Neglect — Black Bottom Archiv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2" y="641445"/>
            <a:ext cx="3046844" cy="1700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olorado River Drought Forces a Painful Reckoning for States - The New York  Time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1944" y="736122"/>
            <a:ext cx="3412485" cy="2274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upload.wikimedia.org/wikipedia/en/0/0f/World_Bank_Funded_public_toilet_in_Indore_City_before_Slum_Networking_Project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7923" y="3205431"/>
            <a:ext cx="2853662" cy="1923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0180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5917" y="728520"/>
            <a:ext cx="3936904" cy="2952678"/>
          </a:xfrm>
        </p:spPr>
      </p:pic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64584" y="862676"/>
            <a:ext cx="5748289" cy="795732"/>
          </a:xfrm>
        </p:spPr>
        <p:txBody>
          <a:bodyPr/>
          <a:lstStyle/>
          <a:p>
            <a:r>
              <a:rPr lang="en-US" dirty="0" smtClean="0"/>
              <a:t>A3 Poster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264584" y="1658408"/>
            <a:ext cx="3471333" cy="3853393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Assertion-Evidence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Systems Models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Root Causes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accent3"/>
                </a:solidFill>
              </a:rPr>
              <a:t>Brainstorming &amp; Pugh Selection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accent3"/>
                </a:solidFill>
              </a:rPr>
              <a:t>Business Model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accent3"/>
                </a:solidFill>
              </a:rPr>
              <a:t>Theory of Change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chemeClr val="accent3"/>
                </a:solidFill>
              </a:rPr>
              <a:t>Risks and Harms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1" dirty="0" smtClean="0"/>
              <a:t>Peer Critique</a:t>
            </a:r>
            <a:endParaRPr lang="en-US" sz="24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51" r="47475"/>
          <a:stretch/>
        </p:blipFill>
        <p:spPr>
          <a:xfrm>
            <a:off x="7933577" y="609601"/>
            <a:ext cx="2510611" cy="31671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9236" y="3548751"/>
            <a:ext cx="3241962" cy="182360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05" t="29495" r="18485" b="8821"/>
          <a:stretch/>
        </p:blipFill>
        <p:spPr>
          <a:xfrm>
            <a:off x="8591954" y="2804297"/>
            <a:ext cx="3484405" cy="2637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916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BC7E37B-DCD5-C647-9F06-9AA34F79C8E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72085" y="2050474"/>
            <a:ext cx="11589952" cy="3590636"/>
          </a:xfrm>
        </p:spPr>
        <p:txBody>
          <a:bodyPr/>
          <a:lstStyle/>
          <a:p>
            <a:r>
              <a:rPr lang="en-US" sz="6600" dirty="0" smtClean="0"/>
              <a:t>The </a:t>
            </a:r>
            <a:r>
              <a:rPr lang="en-US" sz="6600" dirty="0" err="1" smtClean="0"/>
              <a:t>Playpump</a:t>
            </a:r>
            <a:r>
              <a:rPr lang="en-US" sz="6600" dirty="0" smtClean="0"/>
              <a:t> Transdisciplinary </a:t>
            </a:r>
          </a:p>
          <a:p>
            <a:r>
              <a:rPr lang="en-US" sz="6600" dirty="0" smtClean="0"/>
              <a:t>EML Activity</a:t>
            </a:r>
            <a:endParaRPr lang="en-US" sz="66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551C8C-F285-6842-B03D-F276E0781F3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4" name="Picture 4" descr="PlayPumps | Ivory and Tabitha on the PlayPump. See the notes… | Flick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336"/>
          <a:stretch/>
        </p:blipFill>
        <p:spPr bwMode="auto">
          <a:xfrm>
            <a:off x="7906327" y="800555"/>
            <a:ext cx="3877829" cy="2247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795491" y="3251200"/>
            <a:ext cx="44865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The </a:t>
            </a:r>
            <a:r>
              <a:rPr lang="en-US" sz="2000" dirty="0" err="1"/>
              <a:t>PlayPump</a:t>
            </a:r>
            <a:r>
              <a:rPr lang="en-US" sz="2000" dirty="0"/>
              <a:t> is a children's roundabout that pumps </a:t>
            </a:r>
            <a:r>
              <a:rPr lang="en-US" sz="2000" dirty="0" smtClean="0"/>
              <a:t>water. Invented </a:t>
            </a:r>
            <a:r>
              <a:rPr lang="en-US" sz="2000" dirty="0"/>
              <a:t>by water engineer Ronnie </a:t>
            </a:r>
            <a:r>
              <a:rPr lang="en-US" sz="2000" dirty="0" err="1"/>
              <a:t>Stuiver</a:t>
            </a:r>
            <a:r>
              <a:rPr lang="en-US" sz="2000" dirty="0"/>
              <a:t> in South Africa in </a:t>
            </a:r>
            <a:r>
              <a:rPr lang="en-US" sz="2000" dirty="0" smtClean="0"/>
              <a:t>1989. Modified and </a:t>
            </a:r>
            <a:r>
              <a:rPr lang="en-US" sz="2000" dirty="0" err="1"/>
              <a:t>popularised</a:t>
            </a:r>
            <a:r>
              <a:rPr lang="en-US" sz="2000" dirty="0"/>
              <a:t> by a former advertising executive, Trevor Field.</a:t>
            </a:r>
          </a:p>
        </p:txBody>
      </p:sp>
    </p:spTree>
    <p:extLst>
      <p:ext uri="{BB962C8B-B14F-4D97-AF65-F5344CB8AC3E}">
        <p14:creationId xmlns:p14="http://schemas.microsoft.com/office/powerpoint/2010/main" val="246269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C3BF123-9DE8-F746-AE2F-C10BF6A58C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F766A4-D935-264A-A835-D7208E397B4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SWOT Analysis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A6109B-F46A-8441-B902-46C51E1A0B8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64584" y="2693437"/>
            <a:ext cx="4242761" cy="2818363"/>
          </a:xfrm>
        </p:spPr>
        <p:txBody>
          <a:bodyPr/>
          <a:lstStyle/>
          <a:p>
            <a:r>
              <a:rPr lang="en-US" sz="2000" b="1" dirty="0" smtClean="0"/>
              <a:t>S/W:  </a:t>
            </a:r>
            <a:r>
              <a:rPr lang="en-US" sz="2000" dirty="0" smtClean="0"/>
              <a:t>Strengths and weaknesses </a:t>
            </a:r>
            <a:r>
              <a:rPr lang="en-US" sz="2000" dirty="0" smtClean="0">
                <a:solidFill>
                  <a:schemeClr val="tx2"/>
                </a:solidFill>
              </a:rPr>
              <a:t>internal </a:t>
            </a:r>
            <a:r>
              <a:rPr lang="en-US" sz="2000" dirty="0" smtClean="0"/>
              <a:t>to the idea, technology, organization, and process.</a:t>
            </a:r>
          </a:p>
          <a:p>
            <a:endParaRPr lang="en-US" sz="2000" dirty="0" smtClean="0"/>
          </a:p>
          <a:p>
            <a:r>
              <a:rPr lang="en-US" sz="2000" b="1" dirty="0" smtClean="0"/>
              <a:t>O/T:  </a:t>
            </a:r>
            <a:r>
              <a:rPr lang="en-US" sz="2000" dirty="0" smtClean="0"/>
              <a:t>Events, trends, developments or decisions happening </a:t>
            </a:r>
            <a:r>
              <a:rPr lang="en-US" sz="2000" dirty="0" smtClean="0">
                <a:solidFill>
                  <a:schemeClr val="tx2"/>
                </a:solidFill>
              </a:rPr>
              <a:t>external</a:t>
            </a:r>
            <a:r>
              <a:rPr lang="en-US" sz="2000" dirty="0" smtClean="0"/>
              <a:t> to the organization/project that might be opportunities or threats to it.</a:t>
            </a:r>
            <a:endParaRPr lang="en-US" sz="20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5"/>
          </p:nvPr>
        </p:nvPicPr>
        <p:blipFill>
          <a:blip r:embed="rId2"/>
          <a:stretch>
            <a:fillRect/>
          </a:stretch>
        </p:blipFill>
        <p:spPr>
          <a:xfrm>
            <a:off x="5466195" y="862676"/>
            <a:ext cx="5580496" cy="459040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6200000">
            <a:off x="4553527" y="1856509"/>
            <a:ext cx="12121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Internal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 rot="16200000">
            <a:off x="4505033" y="4036366"/>
            <a:ext cx="13854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External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6664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1415" y="468532"/>
            <a:ext cx="11419749" cy="1609650"/>
          </a:xfrm>
        </p:spPr>
        <p:txBody>
          <a:bodyPr>
            <a:noAutofit/>
          </a:bodyPr>
          <a:lstStyle/>
          <a:p>
            <a:pPr algn="l"/>
            <a:r>
              <a:rPr lang="en-US" sz="3600" dirty="0" err="1" smtClean="0"/>
              <a:t>PlayPump</a:t>
            </a:r>
            <a:r>
              <a:rPr lang="en-US" sz="3600" dirty="0" smtClean="0"/>
              <a:t>:  $16M pledged, 1000 </a:t>
            </a:r>
            <a:r>
              <a:rPr lang="en-US" sz="3600" dirty="0" err="1" smtClean="0"/>
              <a:t>Playpumps</a:t>
            </a:r>
            <a:r>
              <a:rPr lang="en-US" sz="3600" dirty="0" smtClean="0"/>
              <a:t> installed in ten countries by 2010</a:t>
            </a:r>
            <a:endParaRPr lang="en-US" sz="3600" dirty="0"/>
          </a:p>
        </p:txBody>
      </p:sp>
      <p:pic>
        <p:nvPicPr>
          <p:cNvPr id="5" name="Picture 2" descr="http://www.playpumps.co.za/wp-content/uploads/2010/08/howitworks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06964" y="1641088"/>
            <a:ext cx="6519672" cy="362204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341120" y="3350318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Children Play </a:t>
            </a:r>
            <a:r>
              <a:rPr lang="en-US" b="1" dirty="0">
                <a:sym typeface="Wingdings" pitchFamily="2" charset="2"/>
              </a:rPr>
              <a:t>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8398440" y="3138854"/>
            <a:ext cx="32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Women get water </a:t>
            </a:r>
          </a:p>
          <a:p>
            <a:r>
              <a:rPr lang="en-US" b="1" dirty="0"/>
              <a:t>from faucet </a:t>
            </a:r>
            <a:r>
              <a:rPr lang="en-US" b="1" dirty="0">
                <a:sym typeface="Wingdings" pitchFamily="2" charset="2"/>
              </a:rPr>
              <a:t></a:t>
            </a:r>
            <a:endParaRPr lang="en-US" b="1" dirty="0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4305300" y="5413844"/>
            <a:ext cx="3505200" cy="2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067300" y="5453314"/>
            <a:ext cx="2667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</a:rPr>
              <a:t>Win – Win?</a:t>
            </a:r>
          </a:p>
        </p:txBody>
      </p:sp>
      <p:sp>
        <p:nvSpPr>
          <p:cNvPr id="8" name="Rectangle 7"/>
          <p:cNvSpPr/>
          <p:nvPr/>
        </p:nvSpPr>
        <p:spPr>
          <a:xfrm>
            <a:off x="7424928" y="5497742"/>
            <a:ext cx="4572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100" dirty="0">
                <a:hlinkClick r:id="rId4"/>
              </a:rPr>
              <a:t>http://www.knowh2o.org/teach/the-playpump-water-system.php</a:t>
            </a:r>
            <a:endParaRPr lang="en-US" sz="1100" dirty="0"/>
          </a:p>
        </p:txBody>
      </p:sp>
      <p:sp>
        <p:nvSpPr>
          <p:cNvPr id="3" name="Rectangle 2"/>
          <p:cNvSpPr/>
          <p:nvPr/>
        </p:nvSpPr>
        <p:spPr>
          <a:xfrm>
            <a:off x="228600" y="6245664"/>
            <a:ext cx="89885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hlinkClick r:id="rId5"/>
              </a:rPr>
              <a:t>https://www.youtube.com/watch?v=qjgcHOWcWGE</a:t>
            </a:r>
            <a:r>
              <a:rPr lang="en-US" dirty="0"/>
              <a:t> </a:t>
            </a:r>
          </a:p>
        </p:txBody>
      </p:sp>
      <p:sp>
        <p:nvSpPr>
          <p:cNvPr id="10" name="Rectangle 9"/>
          <p:cNvSpPr/>
          <p:nvPr/>
        </p:nvSpPr>
        <p:spPr>
          <a:xfrm>
            <a:off x="2680855" y="2514781"/>
            <a:ext cx="22220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$14,000 </a:t>
            </a:r>
            <a:r>
              <a:rPr lang="en-US" dirty="0" smtClean="0"/>
              <a:t>each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5057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Use SWOT analysis to evaluate: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264584" y="3001818"/>
            <a:ext cx="3974907" cy="2509983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err="1" smtClean="0"/>
              <a:t>Playpump</a:t>
            </a:r>
            <a:r>
              <a:rPr lang="en-US" dirty="0" smtClean="0"/>
              <a:t> Technology</a:t>
            </a: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Implementation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Financials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Sustainability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Impact</a:t>
            </a:r>
          </a:p>
          <a:p>
            <a:endParaRPr lang="en-US" dirty="0"/>
          </a:p>
        </p:txBody>
      </p:sp>
      <p:pic>
        <p:nvPicPr>
          <p:cNvPr id="1026" name="Picture 2" descr="6 Lessons ICT4D Practitioners Can Learn From PlayPumps Failure - ICTworks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1662" y="605843"/>
            <a:ext cx="5916468" cy="456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0737897" y="1062826"/>
            <a:ext cx="12509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Click picture for 5 minute video from National Geographic</a:t>
            </a:r>
            <a:endParaRPr lang="en-US" sz="1600" dirty="0"/>
          </a:p>
        </p:txBody>
      </p:sp>
      <p:sp>
        <p:nvSpPr>
          <p:cNvPr id="10" name="Rectangle 9"/>
          <p:cNvSpPr/>
          <p:nvPr/>
        </p:nvSpPr>
        <p:spPr>
          <a:xfrm>
            <a:off x="4641896" y="5232041"/>
            <a:ext cx="6096000" cy="25391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50" dirty="0">
                <a:hlinkClick r:id="rId4"/>
              </a:rPr>
              <a:t>https://www.ictworks.org/6-lessons-ict-practitioners-can-learn-playpumps-failure/#.</a:t>
            </a:r>
            <a:r>
              <a:rPr lang="en-US" sz="1050" dirty="0" smtClean="0">
                <a:hlinkClick r:id="rId4"/>
              </a:rPr>
              <a:t>YgwIpN_MI2w</a:t>
            </a:r>
            <a:r>
              <a:rPr lang="en-US" sz="1050" dirty="0" smtClean="0"/>
              <a:t> 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1101127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Tracking Harms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Evaluate Projects for Potential Harms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4328702" y="2386523"/>
            <a:ext cx="2801772" cy="2949193"/>
          </a:xfrm>
        </p:spPr>
        <p:txBody>
          <a:bodyPr/>
          <a:lstStyle/>
          <a:p>
            <a:pPr marL="8466" indent="0">
              <a:buNone/>
            </a:pPr>
            <a:r>
              <a:rPr lang="en-US" dirty="0" smtClean="0"/>
              <a:t>To Stakeholders</a:t>
            </a:r>
          </a:p>
          <a:p>
            <a:r>
              <a:rPr lang="en-US" sz="2400" dirty="0"/>
              <a:t>D</a:t>
            </a:r>
            <a:r>
              <a:rPr lang="en-US" sz="2400" dirty="0" smtClean="0"/>
              <a:t>esign team</a:t>
            </a:r>
          </a:p>
          <a:p>
            <a:r>
              <a:rPr lang="en-US" sz="2400" dirty="0" smtClean="0"/>
              <a:t>Partners</a:t>
            </a:r>
          </a:p>
          <a:p>
            <a:r>
              <a:rPr lang="en-US" sz="2400" dirty="0" smtClean="0"/>
              <a:t>End users</a:t>
            </a:r>
          </a:p>
          <a:p>
            <a:r>
              <a:rPr lang="en-US" sz="2400" dirty="0" smtClean="0"/>
              <a:t>Larger Society</a:t>
            </a:r>
          </a:p>
          <a:p>
            <a:r>
              <a:rPr lang="en-US" sz="2400" dirty="0" smtClean="0"/>
              <a:t>Nature</a:t>
            </a:r>
            <a:endParaRPr lang="en-US" sz="2400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4294967295"/>
          </p:nvPr>
        </p:nvSpPr>
        <p:spPr>
          <a:xfrm>
            <a:off x="272086" y="3371850"/>
            <a:ext cx="3524059" cy="2039938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sz="2000" dirty="0" smtClean="0"/>
              <a:t>With Elizabeth DeBartolo and Wade Robison</a:t>
            </a:r>
          </a:p>
          <a:p>
            <a:endParaRPr lang="en-US" sz="2000" dirty="0"/>
          </a:p>
          <a:p>
            <a:pPr marL="0" indent="0">
              <a:buNone/>
            </a:pPr>
            <a:r>
              <a:rPr lang="en-US" sz="2000" dirty="0"/>
              <a:t>A one page checklist for assessing projects…</a:t>
            </a:r>
            <a:endParaRPr lang="en-US" sz="2000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272086" y="2276455"/>
            <a:ext cx="36331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2"/>
              </a:rPr>
              <a:t>KEEN Card #179</a:t>
            </a:r>
            <a:r>
              <a:rPr lang="en-US" dirty="0" smtClean="0"/>
              <a:t> on Engineering Unleashed</a:t>
            </a:r>
            <a:endParaRPr lang="en-US" dirty="0"/>
          </a:p>
        </p:txBody>
      </p:sp>
      <p:sp>
        <p:nvSpPr>
          <p:cNvPr id="8" name="Text Placeholder 9"/>
          <p:cNvSpPr txBox="1">
            <a:spLocks/>
          </p:cNvSpPr>
          <p:nvPr/>
        </p:nvSpPr>
        <p:spPr>
          <a:xfrm>
            <a:off x="7398327" y="2386523"/>
            <a:ext cx="4463709" cy="2950975"/>
          </a:xfrm>
          <a:prstGeom prst="rect">
            <a:avLst/>
          </a:prstGeom>
        </p:spPr>
        <p:txBody>
          <a:bodyPr/>
          <a:lstStyle>
            <a:lvl1pPr marL="304792" indent="-296326" algn="l" defTabSz="609585" rtl="0" eaLnBrk="1" latinLnBrk="0" hangingPunct="1">
              <a:spcBef>
                <a:spcPct val="20000"/>
              </a:spcBef>
              <a:buClr>
                <a:srgbClr val="E46102"/>
              </a:buClr>
              <a:buSzPct val="100000"/>
              <a:buFont typeface="Wingdings" pitchFamily="2" charset="2"/>
              <a:buChar char="§"/>
              <a:tabLst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5504" indent="-230712" algn="l" defTabSz="609585" rtl="0" eaLnBrk="1" latinLnBrk="0" hangingPunct="1">
              <a:spcBef>
                <a:spcPct val="20000"/>
              </a:spcBef>
              <a:buClr>
                <a:srgbClr val="E46102"/>
              </a:buClr>
              <a:buSzPct val="100000"/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40296" indent="-230712" algn="l" defTabSz="609585" rtl="0" eaLnBrk="1" latinLnBrk="0" hangingPunct="1">
              <a:spcBef>
                <a:spcPct val="20000"/>
              </a:spcBef>
              <a:buClr>
                <a:srgbClr val="E46102"/>
              </a:buClr>
              <a:buSzPct val="100000"/>
              <a:buFont typeface="Wingdings" pitchFamily="2" charset="2"/>
              <a:buChar char="§"/>
              <a:tabLst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3124" indent="-232828" algn="l" defTabSz="609585" rtl="0" eaLnBrk="1" latinLnBrk="0" hangingPunct="1">
              <a:spcBef>
                <a:spcPct val="20000"/>
              </a:spcBef>
              <a:buClr>
                <a:srgbClr val="D95E00"/>
              </a:buClr>
              <a:buFont typeface="System Font Regular"/>
              <a:buChar char="&gt;"/>
              <a:tabLst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01717" indent="-228594" algn="l" defTabSz="609585" rtl="0" eaLnBrk="1" latinLnBrk="0" hangingPunct="1">
              <a:spcBef>
                <a:spcPct val="20000"/>
              </a:spcBef>
              <a:buClr>
                <a:srgbClr val="D95E00"/>
              </a:buClr>
              <a:buFont typeface="Wingdings" pitchFamily="2" charset="2"/>
              <a:buChar char="§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95368" indent="0" algn="l" defTabSz="609585" rtl="0" eaLnBrk="1" latinLnBrk="0" hangingPunct="1">
              <a:spcBef>
                <a:spcPct val="20000"/>
              </a:spcBef>
              <a:buClr>
                <a:srgbClr val="D95E00"/>
              </a:buClr>
              <a:buFont typeface="System Font Regular"/>
              <a:buNone/>
              <a:tabLst/>
              <a:defRPr sz="14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26078" indent="0" algn="l" defTabSz="609585" rtl="0" eaLnBrk="1" latinLnBrk="0" hangingPunct="1">
              <a:spcBef>
                <a:spcPct val="20000"/>
              </a:spcBef>
              <a:buClr>
                <a:srgbClr val="D95E00"/>
              </a:buClr>
              <a:buFont typeface="Wingdings" pitchFamily="2" charset="2"/>
              <a:buNone/>
              <a:tabLst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466" indent="0">
              <a:buFont typeface="Wingdings" pitchFamily="2" charset="2"/>
              <a:buNone/>
            </a:pPr>
            <a:r>
              <a:rPr lang="en-US" dirty="0" smtClean="0"/>
              <a:t>Throughout the lifecycle</a:t>
            </a:r>
          </a:p>
          <a:p>
            <a:r>
              <a:rPr lang="en-US" sz="2400" dirty="0" smtClean="0"/>
              <a:t>Feasibility </a:t>
            </a:r>
            <a:r>
              <a:rPr lang="en-US" sz="1800" dirty="0" smtClean="0"/>
              <a:t>($, law, impact, assumptions, inclusion)</a:t>
            </a:r>
          </a:p>
          <a:p>
            <a:r>
              <a:rPr lang="en-US" sz="2400" dirty="0" smtClean="0"/>
              <a:t>Sourcing</a:t>
            </a:r>
          </a:p>
          <a:p>
            <a:r>
              <a:rPr lang="en-US" sz="2400" dirty="0" smtClean="0"/>
              <a:t>Production</a:t>
            </a:r>
          </a:p>
          <a:p>
            <a:r>
              <a:rPr lang="en-US" sz="2400" dirty="0" smtClean="0"/>
              <a:t>Use</a:t>
            </a:r>
          </a:p>
          <a:p>
            <a:r>
              <a:rPr lang="en-US" sz="2400" dirty="0" smtClean="0"/>
              <a:t>End of life</a:t>
            </a:r>
          </a:p>
        </p:txBody>
      </p:sp>
    </p:spTree>
    <p:extLst>
      <p:ext uri="{BB962C8B-B14F-4D97-AF65-F5344CB8AC3E}">
        <p14:creationId xmlns:p14="http://schemas.microsoft.com/office/powerpoint/2010/main" val="1382618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06" b="15286"/>
          <a:stretch/>
        </p:blipFill>
        <p:spPr>
          <a:xfrm>
            <a:off x="0" y="-70598"/>
            <a:ext cx="12192000" cy="5582399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AB1E4E5-023C-F846-969A-2C2D5D69A6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25BF62-DAAD-CB44-849E-427EA83CF49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8339" y="581989"/>
            <a:ext cx="11589952" cy="696384"/>
          </a:xfrm>
        </p:spPr>
        <p:txBody>
          <a:bodyPr/>
          <a:lstStyle/>
          <a:p>
            <a:r>
              <a:rPr lang="en-US" dirty="0" smtClean="0">
                <a:solidFill>
                  <a:schemeClr val="accent2"/>
                </a:solidFill>
              </a:rPr>
              <a:t>Agenda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E337E4-2CE2-D540-9A69-601D7D18DEB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72085" y="1297627"/>
            <a:ext cx="11589952" cy="3728402"/>
          </a:xfrm>
        </p:spPr>
        <p:txBody>
          <a:bodyPr/>
          <a:lstStyle/>
          <a:p>
            <a:pPr>
              <a:buClr>
                <a:schemeClr val="accent2"/>
              </a:buClr>
            </a:pPr>
            <a:r>
              <a:rPr lang="en-US" dirty="0" smtClean="0">
                <a:solidFill>
                  <a:schemeClr val="bg1"/>
                </a:solidFill>
              </a:rPr>
              <a:t>Introductions </a:t>
            </a:r>
          </a:p>
          <a:p>
            <a:pPr>
              <a:buClr>
                <a:schemeClr val="accent2"/>
              </a:buClr>
            </a:pPr>
            <a:r>
              <a:rPr lang="en-US" dirty="0" smtClean="0">
                <a:solidFill>
                  <a:schemeClr val="bg1"/>
                </a:solidFill>
              </a:rPr>
              <a:t>Grand Challenges Scholars Program</a:t>
            </a:r>
          </a:p>
          <a:p>
            <a:pPr>
              <a:buClr>
                <a:schemeClr val="accent2"/>
              </a:buClr>
            </a:pPr>
            <a:r>
              <a:rPr lang="en-US" dirty="0" smtClean="0">
                <a:solidFill>
                  <a:schemeClr val="bg1"/>
                </a:solidFill>
              </a:rPr>
              <a:t>GC: Clean Water Class, Tech + Ethics</a:t>
            </a:r>
          </a:p>
          <a:p>
            <a:pPr>
              <a:buClr>
                <a:schemeClr val="accent2"/>
              </a:buClr>
            </a:pPr>
            <a:r>
              <a:rPr lang="en-US" dirty="0" smtClean="0">
                <a:solidFill>
                  <a:schemeClr val="bg1"/>
                </a:solidFill>
              </a:rPr>
              <a:t>The Play Pump, </a:t>
            </a:r>
            <a:r>
              <a:rPr lang="en-US" dirty="0">
                <a:solidFill>
                  <a:schemeClr val="bg1"/>
                </a:solidFill>
              </a:rPr>
              <a:t>Transdisciplinary </a:t>
            </a:r>
            <a:r>
              <a:rPr lang="en-US" dirty="0" smtClean="0">
                <a:solidFill>
                  <a:schemeClr val="bg1"/>
                </a:solidFill>
              </a:rPr>
              <a:t>EML Module</a:t>
            </a:r>
          </a:p>
          <a:p>
            <a:pPr>
              <a:buClr>
                <a:schemeClr val="accent2"/>
              </a:buClr>
            </a:pPr>
            <a:r>
              <a:rPr lang="en-US" dirty="0" smtClean="0">
                <a:solidFill>
                  <a:schemeClr val="bg1"/>
                </a:solidFill>
              </a:rPr>
              <a:t>Debrief</a:t>
            </a:r>
          </a:p>
          <a:p>
            <a:pPr>
              <a:buClr>
                <a:schemeClr val="accent2"/>
              </a:buClr>
            </a:pPr>
            <a:r>
              <a:rPr lang="en-US" dirty="0" smtClean="0">
                <a:solidFill>
                  <a:schemeClr val="bg1"/>
                </a:solidFill>
              </a:rPr>
              <a:t>Call to Create more Transdisciplinary Grand Challenges Modules!</a:t>
            </a:r>
          </a:p>
          <a:p>
            <a:pPr>
              <a:buClr>
                <a:schemeClr val="accent2"/>
              </a:buClr>
            </a:pPr>
            <a:endParaRPr lang="en-US" dirty="0" smtClean="0">
              <a:solidFill>
                <a:schemeClr val="bg1"/>
              </a:solidFill>
            </a:endParaRPr>
          </a:p>
          <a:p>
            <a:pPr>
              <a:buClr>
                <a:schemeClr val="accent2"/>
              </a:buClr>
            </a:pP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3658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BC7E37B-DCD5-C647-9F06-9AA34F79C8E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1249" y="3034144"/>
            <a:ext cx="11589952" cy="1253067"/>
          </a:xfrm>
        </p:spPr>
        <p:txBody>
          <a:bodyPr/>
          <a:lstStyle/>
          <a:p>
            <a:r>
              <a:rPr lang="en-US" dirty="0" smtClean="0"/>
              <a:t>Team Time: SWOT &amp; Harms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551C8C-F285-6842-B03D-F276E0781F3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348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AB1E4E5-023C-F846-969A-2C2D5D69A6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25BF62-DAAD-CB44-849E-427EA83CF49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2085" y="997625"/>
            <a:ext cx="11589952" cy="696384"/>
          </a:xfrm>
        </p:spPr>
        <p:txBody>
          <a:bodyPr/>
          <a:lstStyle/>
          <a:p>
            <a:r>
              <a:rPr lang="en-US" dirty="0" smtClean="0"/>
              <a:t>Breaking News!  Communities report lower water outputs than expected…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E337E4-2CE2-D540-9A69-601D7D18DEB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72085" y="2623127"/>
            <a:ext cx="11589952" cy="2888673"/>
          </a:xfrm>
        </p:spPr>
        <p:txBody>
          <a:bodyPr/>
          <a:lstStyle/>
          <a:p>
            <a:r>
              <a:rPr lang="en-US" sz="2800" dirty="0" err="1"/>
              <a:t>PlayPump</a:t>
            </a:r>
            <a:r>
              <a:rPr lang="en-US" sz="2800" dirty="0"/>
              <a:t> International:  “4,000 </a:t>
            </a:r>
            <a:r>
              <a:rPr lang="en-US" sz="2800" dirty="0" err="1" smtClean="0"/>
              <a:t>Playpumps</a:t>
            </a:r>
            <a:r>
              <a:rPr lang="en-US" sz="2800" dirty="0" smtClean="0"/>
              <a:t> </a:t>
            </a:r>
            <a:r>
              <a:rPr lang="en-US" sz="2800" dirty="0"/>
              <a:t>can serve 10 million people</a:t>
            </a:r>
            <a:r>
              <a:rPr lang="en-US" sz="2800" dirty="0" smtClean="0"/>
              <a:t>” (2,500 people per pump)</a:t>
            </a:r>
          </a:p>
          <a:p>
            <a:endParaRPr lang="en-US" sz="2800" dirty="0" smtClean="0"/>
          </a:p>
          <a:p>
            <a:r>
              <a:rPr lang="en-US" sz="2800" dirty="0"/>
              <a:t>U</a:t>
            </a:r>
            <a:r>
              <a:rPr lang="en-US" sz="2800" dirty="0" smtClean="0"/>
              <a:t>sers in Mozambique report less than half that output. Daily water shortages are stressing the community.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217503" y="3079685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855935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C3BF123-9DE8-F746-AE2F-C10BF6A58C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F766A4-D935-264A-A835-D7208E397B4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3600" dirty="0" smtClean="0"/>
              <a:t>How many hours must kids “play” each day to provide water for a village of 2500 people?</a:t>
            </a:r>
            <a:endParaRPr lang="en-US" sz="3600" dirty="0"/>
          </a:p>
        </p:txBody>
      </p:sp>
      <p:pic>
        <p:nvPicPr>
          <p:cNvPr id="6" name="Picture 2" descr="10 problems with the PlayPu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4004" y="1080984"/>
            <a:ext cx="3579196" cy="2694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6014" y="998966"/>
            <a:ext cx="3328603" cy="302997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105459" y="4137891"/>
            <a:ext cx="370165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Stroke length = 6.5 cm</a:t>
            </a:r>
          </a:p>
          <a:p>
            <a:r>
              <a:rPr lang="en-US" dirty="0" smtClean="0"/>
              <a:t>Strokes per revolution = 2</a:t>
            </a:r>
          </a:p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134291" y="4160829"/>
            <a:ext cx="3494292" cy="836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Pipe diameter = 8 cm (largest in Mozambique)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5929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BC7E37B-DCD5-C647-9F06-9AA34F79C8E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1249" y="3034144"/>
            <a:ext cx="11589952" cy="1253067"/>
          </a:xfrm>
        </p:spPr>
        <p:txBody>
          <a:bodyPr/>
          <a:lstStyle/>
          <a:p>
            <a:r>
              <a:rPr lang="en-US" dirty="0" smtClean="0"/>
              <a:t>Team Time: Water production rate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551C8C-F285-6842-B03D-F276E0781F3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271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Troubled Waters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264584" y="2419927"/>
            <a:ext cx="3471333" cy="3091874"/>
          </a:xfrm>
        </p:spPr>
        <p:txBody>
          <a:bodyPr/>
          <a:lstStyle/>
          <a:p>
            <a:r>
              <a:rPr lang="en-US" dirty="0" smtClean="0"/>
              <a:t>Click picture for video (4:32 min)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7880" y="744388"/>
            <a:ext cx="6186541" cy="4639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497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29270D9-B723-8F4F-9395-616ECB3ADBB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434F87-0360-8E4E-BB84-92EAC4C97C6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Debrief: Key Insights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3229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smtClean="0"/>
              <a:t>Results </a:t>
            </a:r>
            <a:r>
              <a:rPr lang="en-US" dirty="0" smtClean="0"/>
              <a:t>(assuming 20 </a:t>
            </a:r>
            <a:r>
              <a:rPr lang="en-US" dirty="0" smtClean="0"/>
              <a:t>rpm based on videos)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272085" y="1744225"/>
            <a:ext cx="6830679" cy="3767575"/>
          </a:xfrm>
        </p:spPr>
        <p:txBody>
          <a:bodyPr/>
          <a:lstStyle/>
          <a:p>
            <a:r>
              <a:rPr lang="en-US" sz="2800" b="0" dirty="0" smtClean="0"/>
              <a:t>Assuming 20 L/day per person water needs (WHO minimum):  </a:t>
            </a:r>
          </a:p>
          <a:p>
            <a:pPr marL="0" indent="0" algn="ctr">
              <a:buNone/>
            </a:pPr>
            <a:r>
              <a:rPr lang="en-US" sz="2800" dirty="0" smtClean="0"/>
              <a:t>63 hours/day of play</a:t>
            </a:r>
          </a:p>
          <a:p>
            <a:pPr marL="0" indent="0">
              <a:buNone/>
            </a:pPr>
            <a:endParaRPr lang="en-US" sz="2800" b="0" dirty="0" smtClean="0"/>
          </a:p>
          <a:p>
            <a:r>
              <a:rPr lang="en-US" sz="2800" b="0" dirty="0" smtClean="0"/>
              <a:t>Assuming 2.2 L/day for drinking only: </a:t>
            </a:r>
          </a:p>
          <a:p>
            <a:pPr marL="0" indent="0" algn="ctr">
              <a:buNone/>
            </a:pPr>
            <a:r>
              <a:rPr lang="en-US" sz="2800" b="0" dirty="0" smtClean="0"/>
              <a:t> </a:t>
            </a:r>
            <a:r>
              <a:rPr lang="en-US" sz="2800" dirty="0" smtClean="0"/>
              <a:t>7 hours/day of play</a:t>
            </a:r>
            <a:endParaRPr lang="en-US" sz="2800" dirty="0"/>
          </a:p>
        </p:txBody>
      </p:sp>
      <p:pic>
        <p:nvPicPr>
          <p:cNvPr id="2050" name="Picture 2" descr="Mission Report. Evaluation of the PlayPumps. Mozambique - PDF Free Downloa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02" y="1877434"/>
            <a:ext cx="4155930" cy="3100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9616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4584" y="735253"/>
            <a:ext cx="8777816" cy="795732"/>
          </a:xfrm>
        </p:spPr>
        <p:txBody>
          <a:bodyPr/>
          <a:lstStyle/>
          <a:p>
            <a:r>
              <a:rPr lang="en-US" sz="4000" dirty="0" smtClean="0"/>
              <a:t>Homework possibilities…</a:t>
            </a:r>
            <a:endParaRPr lang="en-US" sz="4000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314602" y="1485225"/>
            <a:ext cx="3688580" cy="3853393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800" b="1" dirty="0" smtClean="0"/>
              <a:t>Estimating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800" b="1" dirty="0" smtClean="0"/>
              <a:t>Forces/friction:  </a:t>
            </a:r>
            <a:r>
              <a:rPr lang="en-US" sz="1800" dirty="0" smtClean="0"/>
              <a:t>Effort to turn at various aquifer depths.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800" b="1" dirty="0" smtClean="0"/>
              <a:t>Dynamics: </a:t>
            </a:r>
            <a:r>
              <a:rPr lang="en-US" sz="1800" dirty="0" smtClean="0"/>
              <a:t>angular velocity &amp; momentum.</a:t>
            </a:r>
            <a:endParaRPr lang="en-US" sz="1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800" b="1" dirty="0" smtClean="0"/>
              <a:t>Fluids</a:t>
            </a:r>
            <a:r>
              <a:rPr lang="en-US" sz="1800" dirty="0" smtClean="0"/>
              <a:t>: Tank filling and draining rate problems.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800" b="1" dirty="0" smtClean="0"/>
              <a:t>Safety: </a:t>
            </a:r>
            <a:r>
              <a:rPr lang="en-US" sz="1800" dirty="0"/>
              <a:t>Injuries! </a:t>
            </a:r>
            <a:r>
              <a:rPr lang="en-US" sz="1800" dirty="0" smtClean="0"/>
              <a:t>Water quality.  Standards/codes.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800" b="1" dirty="0" smtClean="0"/>
              <a:t>Ethics: </a:t>
            </a:r>
            <a:r>
              <a:rPr lang="en-US" sz="1800" dirty="0" smtClean="0"/>
              <a:t>Theories, evaluation.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800" b="1" dirty="0" smtClean="0"/>
              <a:t>Policy:  </a:t>
            </a:r>
            <a:r>
              <a:rPr lang="en-US" sz="1800" dirty="0" smtClean="0"/>
              <a:t>Critique of aid programs.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800" b="1" dirty="0" smtClean="0"/>
              <a:t>Cost analysis:  </a:t>
            </a:r>
            <a:r>
              <a:rPr lang="en-US" sz="1800" dirty="0" smtClean="0"/>
              <a:t>$14K?</a:t>
            </a:r>
          </a:p>
        </p:txBody>
      </p:sp>
      <p:pic>
        <p:nvPicPr>
          <p:cNvPr id="1028" name="Picture 4" descr="Solved Problem 3: Filling of a Water Tank While Draining A | Chegg.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873" y="862675"/>
            <a:ext cx="5287785" cy="2518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Related Rates: The Draining Tank Problem - Video &amp;amp; Lesson Transcript |  Study.c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5429" y="2767152"/>
            <a:ext cx="4537878" cy="2571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OpenStax College Physics Solution, Chapter 10, Problem 21 (Problems &amp;  Exercises) | OpenStax College Physics Answer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0922" y="1799791"/>
            <a:ext cx="2089951" cy="177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ost-benefit analysis scale | Download Scientific Diagra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6054" y="3826851"/>
            <a:ext cx="1559685" cy="1624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9443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B6C8A22-6587-B34F-8813-00FE72A20D4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72086" y="868218"/>
            <a:ext cx="3607765" cy="4541984"/>
          </a:xfrm>
        </p:spPr>
        <p:txBody>
          <a:bodyPr/>
          <a:lstStyle/>
          <a:p>
            <a:r>
              <a:rPr lang="en-US" dirty="0" smtClean="0"/>
              <a:t>Call for Faculty Pairs from STEM &amp; LA to create GC course modules!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6DB5B3-9BE3-E149-9E0B-FA3C8F1C96D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28701" y="850048"/>
            <a:ext cx="7525333" cy="622904"/>
          </a:xfrm>
        </p:spPr>
        <p:txBody>
          <a:bodyPr/>
          <a:lstStyle/>
          <a:p>
            <a:r>
              <a:rPr lang="en-US" dirty="0" smtClean="0"/>
              <a:t>Summer module development and documentation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8140AE-E04E-6844-A607-C039EC477C2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28701" y="2059709"/>
            <a:ext cx="7533337" cy="3452093"/>
          </a:xfrm>
        </p:spPr>
        <p:txBody>
          <a:bodyPr/>
          <a:lstStyle/>
          <a:p>
            <a:r>
              <a:rPr lang="en-US" sz="2400" dirty="0" smtClean="0"/>
              <a:t>Work with a faculty partner from another discipline.</a:t>
            </a:r>
          </a:p>
          <a:p>
            <a:r>
              <a:rPr lang="en-US" sz="2400" dirty="0" smtClean="0"/>
              <a:t>Integrate disciplinary perspectives on a GC topic.</a:t>
            </a:r>
          </a:p>
          <a:p>
            <a:r>
              <a:rPr lang="en-US" sz="2400" dirty="0" smtClean="0"/>
              <a:t>Create a ~1 hour module for use in a future GC Seminar.</a:t>
            </a:r>
          </a:p>
          <a:p>
            <a:r>
              <a:rPr lang="en-US" sz="2400" dirty="0"/>
              <a:t>$800 stipend per faculty </a:t>
            </a:r>
            <a:r>
              <a:rPr lang="en-US" sz="2400" dirty="0" smtClean="0"/>
              <a:t>pair for up to 4 pairs.</a:t>
            </a:r>
            <a:endParaRPr lang="en-US" sz="2400" dirty="0"/>
          </a:p>
          <a:p>
            <a:r>
              <a:rPr lang="en-US" sz="2400" dirty="0" smtClean="0"/>
              <a:t>Video production for 2-3 modules!</a:t>
            </a:r>
          </a:p>
          <a:p>
            <a:r>
              <a:rPr lang="en-US" sz="2400" dirty="0" smtClean="0"/>
              <a:t>Opportunity to develop a KEEN card.</a:t>
            </a:r>
          </a:p>
          <a:p>
            <a:endParaRPr lang="en-US" sz="24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E0CA1B2-76A0-F840-AC22-34B5A256D0F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792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BC7E37B-DCD5-C647-9F06-9AA34F79C8E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Questions / Reflections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551C8C-F285-6842-B03D-F276E0781F3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420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740E83E-2BCA-B048-904D-812EA223DD3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AC752E-0718-B74E-A6C4-9083299CA902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4" descr="D:\SOIL\all toilets\first Barrier Battan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3883"/>
            <a:ext cx="6561313" cy="4920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Content Placeholder 5" descr="IMG_1254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12"/>
          <a:stretch/>
        </p:blipFill>
        <p:spPr>
          <a:xfrm>
            <a:off x="5873505" y="565416"/>
            <a:ext cx="6300022" cy="4937918"/>
          </a:xfrm>
          <a:prstGeom prst="rect">
            <a:avLst/>
          </a:prstGeom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272085" y="3729180"/>
            <a:ext cx="11485805" cy="1082964"/>
          </a:xfrm>
          <a:prstGeom prst="rect">
            <a:avLst/>
          </a:prstGeom>
        </p:spPr>
        <p:txBody>
          <a:bodyPr/>
          <a:lstStyle>
            <a:lvl1pPr marL="457189" indent="-457189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42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5" indent="-380990" algn="l" defTabSz="609585" rtl="0" eaLnBrk="1" latinLnBrk="0" hangingPunct="1">
              <a:spcBef>
                <a:spcPct val="20000"/>
              </a:spcBef>
              <a:buFont typeface="Arial"/>
              <a:buChar char="–"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609585" rtl="0" eaLnBrk="1" latinLnBrk="0" hangingPunct="1">
              <a:spcBef>
                <a:spcPct val="20000"/>
              </a:spcBef>
              <a:buFont typeface="Arial"/>
              <a:buChar char="–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609585" rtl="0" eaLnBrk="1" latinLnBrk="0" hangingPunct="1">
              <a:spcBef>
                <a:spcPct val="20000"/>
              </a:spcBef>
              <a:buFont typeface="Arial"/>
              <a:buChar char="»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sz="3600" b="1" dirty="0" smtClean="0">
                <a:solidFill>
                  <a:schemeClr val="bg1"/>
                </a:solidFill>
              </a:rPr>
              <a:t>Sarah Brownell</a:t>
            </a:r>
          </a:p>
          <a:p>
            <a:pPr marL="0" indent="0">
              <a:buNone/>
              <a:defRPr/>
            </a:pPr>
            <a:r>
              <a:rPr lang="en-US" sz="2800" b="1" dirty="0" smtClean="0">
                <a:solidFill>
                  <a:schemeClr val="bg1"/>
                </a:solidFill>
              </a:rPr>
              <a:t>Senior Lecturer and Director Grand Challenges Scholars Program</a:t>
            </a:r>
          </a:p>
          <a:p>
            <a:pPr marL="0" indent="0">
              <a:buNone/>
              <a:defRPr/>
            </a:pPr>
            <a:r>
              <a:rPr lang="en-US" sz="2800" b="1" dirty="0" smtClean="0">
                <a:solidFill>
                  <a:schemeClr val="bg1"/>
                </a:solidFill>
              </a:rPr>
              <a:t>Co-founder Sustainable Organic Integrated Livelihoods (SOIL)</a:t>
            </a:r>
          </a:p>
          <a:p>
            <a:pPr>
              <a:defRPr/>
            </a:pPr>
            <a:endParaRPr lang="en-US" sz="4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0072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BC7E37B-DCD5-C647-9F06-9AA34F79C8E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72085" y="3038765"/>
            <a:ext cx="11589952" cy="2473036"/>
          </a:xfrm>
        </p:spPr>
        <p:txBody>
          <a:bodyPr/>
          <a:lstStyle/>
          <a:p>
            <a:r>
              <a:rPr lang="en-US" dirty="0" smtClean="0"/>
              <a:t>The Grand Challenges Scholars Program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551C8C-F285-6842-B03D-F276E0781F3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567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C3BF123-9DE8-F746-AE2F-C10BF6A58C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F766A4-D935-264A-A835-D7208E397B4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Grand Challenges Scholars Program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A6109B-F46A-8441-B902-46C51E1A0B8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64584" y="3722255"/>
            <a:ext cx="3633161" cy="1789546"/>
          </a:xfrm>
        </p:spPr>
        <p:txBody>
          <a:bodyPr/>
          <a:lstStyle/>
          <a:p>
            <a:r>
              <a:rPr lang="en-US" dirty="0" smtClean="0"/>
              <a:t>2008: NAE Report</a:t>
            </a:r>
            <a:endParaRPr lang="en-US" dirty="0"/>
          </a:p>
          <a:p>
            <a:r>
              <a:rPr lang="en-US" dirty="0" smtClean="0"/>
              <a:t>2010: Olin, Duke, and USC create the GCSP</a:t>
            </a:r>
            <a:endParaRPr lang="en-US" dirty="0"/>
          </a:p>
        </p:txBody>
      </p:sp>
      <p:pic>
        <p:nvPicPr>
          <p:cNvPr id="1028" name="Picture 4" descr="https://lh6.googleusercontent.com/iAbxNxx7fn6Q9DjpAxWJvSO91QGHYib7aLhZW4uDnp92m6vZpYErBcgEsStEP4Z3_kC2vm_gjzY49NV2bpWeOMDWjV13v2w-5HkrvvEHaYniNnSFeqV7PwKeJV_nk5ql7FPHgHo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2329" y="761076"/>
            <a:ext cx="3254559" cy="4640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301049" y="2673349"/>
            <a:ext cx="3043382" cy="2282537"/>
          </a:xfrm>
          <a:prstGeom prst="rect">
            <a:avLst/>
          </a:prstGeom>
        </p:spPr>
      </p:pic>
      <p:pic>
        <p:nvPicPr>
          <p:cNvPr id="1030" name="Picture 6" descr="Duke Katsouleas NAE Grand Challenges Scholars Send a Call to Action | Duke  Pratt School of Engineeri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31" b="17656"/>
          <a:stretch/>
        </p:blipFill>
        <p:spPr bwMode="auto">
          <a:xfrm>
            <a:off x="7681471" y="591127"/>
            <a:ext cx="2650835" cy="1461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ABA6109B-F46A-8441-B902-46C51E1A0B8F}"/>
              </a:ext>
            </a:extLst>
          </p:cNvPr>
          <p:cNvSpPr txBox="1">
            <a:spLocks/>
          </p:cNvSpPr>
          <p:nvPr/>
        </p:nvSpPr>
        <p:spPr>
          <a:xfrm>
            <a:off x="9964010" y="2227679"/>
            <a:ext cx="2227990" cy="3174055"/>
          </a:xfrm>
          <a:prstGeom prst="rect">
            <a:avLst/>
          </a:prstGeom>
        </p:spPr>
        <p:txBody>
          <a:bodyPr/>
          <a:lstStyle>
            <a:lvl1pPr marL="0" indent="0" algn="l" defTabSz="609585" rtl="0" eaLnBrk="1" latinLnBrk="0" hangingPunct="1">
              <a:spcBef>
                <a:spcPct val="20000"/>
              </a:spcBef>
              <a:buFont typeface="Arial"/>
              <a:buNone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5" indent="-380990" algn="l" defTabSz="609585" rtl="0" eaLnBrk="1" latinLnBrk="0" hangingPunct="1">
              <a:spcBef>
                <a:spcPct val="20000"/>
              </a:spcBef>
              <a:buFont typeface="Arial"/>
              <a:buChar char="–"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609585" rtl="0" eaLnBrk="1" latinLnBrk="0" hangingPunct="1">
              <a:spcBef>
                <a:spcPct val="20000"/>
              </a:spcBef>
              <a:buFont typeface="Arial"/>
              <a:buChar char="–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609585" rtl="0" eaLnBrk="1" latinLnBrk="0" hangingPunct="1">
              <a:spcBef>
                <a:spcPct val="20000"/>
              </a:spcBef>
              <a:buFont typeface="Arial"/>
              <a:buChar char="»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 smtClean="0"/>
              <a:t>5 Competencies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US" sz="1800" dirty="0" smtClean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800" dirty="0" smtClean="0"/>
              <a:t>Talent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800" dirty="0" smtClean="0"/>
              <a:t>Multidisciplinary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800" dirty="0" smtClean="0"/>
              <a:t>Global / Multicultural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800" dirty="0" smtClean="0"/>
              <a:t>Business / Entrepreneurship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800" dirty="0" smtClean="0"/>
              <a:t>Social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932183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740E83E-2BCA-B048-904D-812EA223DD3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AC752E-0718-B74E-A6C4-9083299CA902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 Placeholder 2"/>
          <p:cNvSpPr txBox="1">
            <a:spLocks/>
          </p:cNvSpPr>
          <p:nvPr/>
        </p:nvSpPr>
        <p:spPr>
          <a:xfrm>
            <a:off x="99715" y="2258671"/>
            <a:ext cx="2940050" cy="576262"/>
          </a:xfrm>
          <a:prstGeom prst="rect">
            <a:avLst/>
          </a:prstGeom>
        </p:spPr>
        <p:txBody>
          <a:bodyPr/>
          <a:lstStyle>
            <a:lvl1pPr marL="457189" indent="-457189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42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5" indent="-380990" algn="l" defTabSz="609585" rtl="0" eaLnBrk="1" latinLnBrk="0" hangingPunct="1">
              <a:spcBef>
                <a:spcPct val="20000"/>
              </a:spcBef>
              <a:buFont typeface="Arial"/>
              <a:buChar char="–"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609585" rtl="0" eaLnBrk="1" latinLnBrk="0" hangingPunct="1">
              <a:spcBef>
                <a:spcPct val="20000"/>
              </a:spcBef>
              <a:buFont typeface="Arial"/>
              <a:buChar char="–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609585" rtl="0" eaLnBrk="1" latinLnBrk="0" hangingPunct="1">
              <a:spcBef>
                <a:spcPct val="20000"/>
              </a:spcBef>
              <a:buFont typeface="Arial"/>
              <a:buChar char="»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 smtClean="0"/>
              <a:t>Make Solar Energy Economical</a:t>
            </a:r>
            <a:endParaRPr lang="en-US" sz="1600" dirty="0"/>
          </a:p>
        </p:txBody>
      </p:sp>
      <p:sp>
        <p:nvSpPr>
          <p:cNvPr id="5" name="Text Placeholder 5"/>
          <p:cNvSpPr txBox="1">
            <a:spLocks/>
          </p:cNvSpPr>
          <p:nvPr/>
        </p:nvSpPr>
        <p:spPr>
          <a:xfrm>
            <a:off x="2932245" y="2239372"/>
            <a:ext cx="2930525" cy="576262"/>
          </a:xfrm>
          <a:prstGeom prst="rect">
            <a:avLst/>
          </a:prstGeom>
        </p:spPr>
        <p:txBody>
          <a:bodyPr/>
          <a:lstStyle>
            <a:lvl1pPr marL="457189" indent="-457189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42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5" indent="-380990" algn="l" defTabSz="609585" rtl="0" eaLnBrk="1" latinLnBrk="0" hangingPunct="1">
              <a:spcBef>
                <a:spcPct val="20000"/>
              </a:spcBef>
              <a:buFont typeface="Arial"/>
              <a:buChar char="–"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609585" rtl="0" eaLnBrk="1" latinLnBrk="0" hangingPunct="1">
              <a:spcBef>
                <a:spcPct val="20000"/>
              </a:spcBef>
              <a:buFont typeface="Arial"/>
              <a:buChar char="–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609585" rtl="0" eaLnBrk="1" latinLnBrk="0" hangingPunct="1">
              <a:spcBef>
                <a:spcPct val="20000"/>
              </a:spcBef>
              <a:buFont typeface="Arial"/>
              <a:buChar char="»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 smtClean="0"/>
              <a:t>Provide Access to Clean Water</a:t>
            </a:r>
            <a:endParaRPr lang="en-US" sz="1600" dirty="0"/>
          </a:p>
        </p:txBody>
      </p:sp>
      <p:sp>
        <p:nvSpPr>
          <p:cNvPr id="6" name="Text Placeholder 8"/>
          <p:cNvSpPr txBox="1">
            <a:spLocks/>
          </p:cNvSpPr>
          <p:nvPr/>
        </p:nvSpPr>
        <p:spPr>
          <a:xfrm>
            <a:off x="5964048" y="2280640"/>
            <a:ext cx="3238019" cy="576262"/>
          </a:xfrm>
          <a:prstGeom prst="rect">
            <a:avLst/>
          </a:prstGeom>
          <a:noFill/>
        </p:spPr>
        <p:txBody>
          <a:bodyPr/>
          <a:lstStyle>
            <a:lvl1pPr marL="0" indent="0" algn="ctr" defTabSz="609585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4267" b="0" i="1" kern="1200">
                <a:solidFill>
                  <a:srgbClr val="FF0000"/>
                </a:solidFill>
                <a:latin typeface="MS Gothic" panose="020B0609070205080204" pitchFamily="49" charset="-128"/>
                <a:ea typeface="MS Gothic" panose="020B0609070205080204" pitchFamily="49" charset="-128"/>
                <a:cs typeface="+mn-cs"/>
              </a:defRPr>
            </a:lvl1pPr>
            <a:lvl2pPr marL="990575" indent="-380990" algn="l" defTabSz="609585" rtl="0" eaLnBrk="1" latinLnBrk="0" hangingPunct="1">
              <a:spcBef>
                <a:spcPct val="20000"/>
              </a:spcBef>
              <a:buFont typeface="Arial"/>
              <a:buChar char="–"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609585" rtl="0" eaLnBrk="1" latinLnBrk="0" hangingPunct="1">
              <a:spcBef>
                <a:spcPct val="20000"/>
              </a:spcBef>
              <a:buFont typeface="Arial"/>
              <a:buChar char="–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609585" rtl="0" eaLnBrk="1" latinLnBrk="0" hangingPunct="1">
              <a:spcBef>
                <a:spcPct val="20000"/>
              </a:spcBef>
              <a:buFont typeface="Arial"/>
              <a:buChar char="»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i="0" dirty="0" smtClean="0">
                <a:solidFill>
                  <a:schemeClr val="tx1"/>
                </a:solidFill>
                <a:latin typeface="+mn-lt"/>
              </a:rPr>
              <a:t>Engineer the Tools of Scientific Discovery</a:t>
            </a:r>
            <a:endParaRPr lang="en-US" sz="1600" i="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7" name="Picture 2" descr="http://www.engineeringchallenges.org/File.aspx?id=1629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87" r="20473"/>
          <a:stretch/>
        </p:blipFill>
        <p:spPr bwMode="auto">
          <a:xfrm>
            <a:off x="184727" y="694688"/>
            <a:ext cx="2770026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://www.engineeringchallenges.org/File.aspx?id=1626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68" r="20568"/>
          <a:stretch>
            <a:fillRect/>
          </a:stretch>
        </p:blipFill>
        <p:spPr bwMode="auto">
          <a:xfrm>
            <a:off x="3024844" y="694688"/>
            <a:ext cx="2930525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http://www.engineeringchallenges.org/File.aspx?id=1625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0" r="25870"/>
          <a:stretch>
            <a:fillRect/>
          </a:stretch>
        </p:blipFill>
        <p:spPr bwMode="auto">
          <a:xfrm>
            <a:off x="6025460" y="694688"/>
            <a:ext cx="2932113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Placeholder 2"/>
          <p:cNvSpPr txBox="1">
            <a:spLocks/>
          </p:cNvSpPr>
          <p:nvPr/>
        </p:nvSpPr>
        <p:spPr>
          <a:xfrm>
            <a:off x="1317977" y="4670115"/>
            <a:ext cx="2940050" cy="576262"/>
          </a:xfrm>
          <a:prstGeom prst="rect">
            <a:avLst/>
          </a:prstGeom>
        </p:spPr>
        <p:txBody>
          <a:bodyPr/>
          <a:lstStyle>
            <a:lvl1pPr marL="457189" indent="-457189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42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5" indent="-380990" algn="l" defTabSz="609585" rtl="0" eaLnBrk="1" latinLnBrk="0" hangingPunct="1">
              <a:spcBef>
                <a:spcPct val="20000"/>
              </a:spcBef>
              <a:buFont typeface="Arial"/>
              <a:buChar char="–"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609585" rtl="0" eaLnBrk="1" latinLnBrk="0" hangingPunct="1">
              <a:spcBef>
                <a:spcPct val="20000"/>
              </a:spcBef>
              <a:buFont typeface="Arial"/>
              <a:buChar char="–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609585" rtl="0" eaLnBrk="1" latinLnBrk="0" hangingPunct="1">
              <a:spcBef>
                <a:spcPct val="20000"/>
              </a:spcBef>
              <a:buFont typeface="Arial"/>
              <a:buChar char="»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 smtClean="0"/>
              <a:t>Manage the Nitrogen Cycle</a:t>
            </a:r>
            <a:endParaRPr lang="en-US" sz="1600" dirty="0"/>
          </a:p>
        </p:txBody>
      </p:sp>
      <p:sp>
        <p:nvSpPr>
          <p:cNvPr id="11" name="Text Placeholder 5"/>
          <p:cNvSpPr txBox="1">
            <a:spLocks/>
          </p:cNvSpPr>
          <p:nvPr/>
        </p:nvSpPr>
        <p:spPr>
          <a:xfrm>
            <a:off x="4345385" y="4670398"/>
            <a:ext cx="2930525" cy="576262"/>
          </a:xfrm>
          <a:prstGeom prst="rect">
            <a:avLst/>
          </a:prstGeom>
        </p:spPr>
        <p:txBody>
          <a:bodyPr/>
          <a:lstStyle>
            <a:lvl1pPr marL="457189" indent="-457189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42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5" indent="-380990" algn="l" defTabSz="609585" rtl="0" eaLnBrk="1" latinLnBrk="0" hangingPunct="1">
              <a:spcBef>
                <a:spcPct val="20000"/>
              </a:spcBef>
              <a:buFont typeface="Arial"/>
              <a:buChar char="–"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609585" rtl="0" eaLnBrk="1" latinLnBrk="0" hangingPunct="1">
              <a:spcBef>
                <a:spcPct val="20000"/>
              </a:spcBef>
              <a:buFont typeface="Arial"/>
              <a:buChar char="–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609585" rtl="0" eaLnBrk="1" latinLnBrk="0" hangingPunct="1">
              <a:spcBef>
                <a:spcPct val="20000"/>
              </a:spcBef>
              <a:buFont typeface="Arial"/>
              <a:buChar char="»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 smtClean="0"/>
              <a:t>Provide Energy from Fusion</a:t>
            </a:r>
            <a:endParaRPr lang="en-US" sz="1600" dirty="0"/>
          </a:p>
        </p:txBody>
      </p:sp>
      <p:sp>
        <p:nvSpPr>
          <p:cNvPr id="12" name="Text Placeholder 8"/>
          <p:cNvSpPr txBox="1">
            <a:spLocks/>
          </p:cNvSpPr>
          <p:nvPr/>
        </p:nvSpPr>
        <p:spPr>
          <a:xfrm>
            <a:off x="7393623" y="4764007"/>
            <a:ext cx="3238019" cy="576262"/>
          </a:xfrm>
          <a:prstGeom prst="rect">
            <a:avLst/>
          </a:prstGeom>
          <a:noFill/>
        </p:spPr>
        <p:txBody>
          <a:bodyPr/>
          <a:lstStyle>
            <a:lvl1pPr marL="0" indent="0" algn="ctr" defTabSz="609585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4267" b="0" i="1" kern="1200">
                <a:solidFill>
                  <a:srgbClr val="FF0000"/>
                </a:solidFill>
                <a:latin typeface="MS Gothic" panose="020B0609070205080204" pitchFamily="49" charset="-128"/>
                <a:ea typeface="MS Gothic" panose="020B0609070205080204" pitchFamily="49" charset="-128"/>
                <a:cs typeface="+mn-cs"/>
              </a:defRPr>
            </a:lvl1pPr>
            <a:lvl2pPr marL="990575" indent="-380990" algn="l" defTabSz="609585" rtl="0" eaLnBrk="1" latinLnBrk="0" hangingPunct="1">
              <a:spcBef>
                <a:spcPct val="20000"/>
              </a:spcBef>
              <a:buFont typeface="Arial"/>
              <a:buChar char="–"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609585" rtl="0" eaLnBrk="1" latinLnBrk="0" hangingPunct="1">
              <a:spcBef>
                <a:spcPct val="20000"/>
              </a:spcBef>
              <a:buFont typeface="Arial"/>
              <a:buChar char="–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609585" rtl="0" eaLnBrk="1" latinLnBrk="0" hangingPunct="1">
              <a:spcBef>
                <a:spcPct val="20000"/>
              </a:spcBef>
              <a:buFont typeface="Arial"/>
              <a:buChar char="»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i="0" dirty="0" smtClean="0">
                <a:solidFill>
                  <a:schemeClr val="tx1"/>
                </a:solidFill>
                <a:latin typeface="+mj-lt"/>
              </a:rPr>
              <a:t>Develop Carbon Sequestration Methods</a:t>
            </a:r>
            <a:endParaRPr lang="en-US" sz="1600" i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3" name="Picture 6" descr="http://www.engineeringchallenges.org/File.aspx?id=1625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24" r="7100"/>
          <a:stretch/>
        </p:blipFill>
        <p:spPr bwMode="auto">
          <a:xfrm>
            <a:off x="1405838" y="3124940"/>
            <a:ext cx="2926080" cy="1524000"/>
          </a:xfrm>
          <a:prstGeom prst="rect">
            <a:avLst/>
          </a:prstGeom>
          <a:noFill/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http://www.engineeringchallenges.org/File.aspx?id=1626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68" r="20568"/>
          <a:stretch>
            <a:fillRect/>
          </a:stretch>
        </p:blipFill>
        <p:spPr bwMode="auto">
          <a:xfrm>
            <a:off x="4397508" y="3124940"/>
            <a:ext cx="2930525" cy="1524000"/>
          </a:xfrm>
          <a:prstGeom prst="rect">
            <a:avLst/>
          </a:prstGeom>
          <a:noFill/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0" descr="http://www.engineeringchallenges.org/File.aspx?id=1625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52" r="20552"/>
          <a:stretch>
            <a:fillRect/>
          </a:stretch>
        </p:blipFill>
        <p:spPr bwMode="auto">
          <a:xfrm>
            <a:off x="7393623" y="3124940"/>
            <a:ext cx="2932113" cy="1524000"/>
          </a:xfrm>
          <a:prstGeom prst="rect">
            <a:avLst/>
          </a:prstGeom>
          <a:noFill/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 Placeholder 5"/>
          <p:cNvSpPr txBox="1">
            <a:spLocks/>
          </p:cNvSpPr>
          <p:nvPr/>
        </p:nvSpPr>
        <p:spPr>
          <a:xfrm>
            <a:off x="8979588" y="2258041"/>
            <a:ext cx="2930525" cy="576262"/>
          </a:xfrm>
          <a:prstGeom prst="rect">
            <a:avLst/>
          </a:prstGeom>
        </p:spPr>
        <p:txBody>
          <a:bodyPr/>
          <a:lstStyle>
            <a:lvl1pPr marL="457189" indent="-457189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42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5" indent="-380990" algn="l" defTabSz="609585" rtl="0" eaLnBrk="1" latinLnBrk="0" hangingPunct="1">
              <a:spcBef>
                <a:spcPct val="20000"/>
              </a:spcBef>
              <a:buFont typeface="Arial"/>
              <a:buChar char="–"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609585" rtl="0" eaLnBrk="1" latinLnBrk="0" hangingPunct="1">
              <a:spcBef>
                <a:spcPct val="20000"/>
              </a:spcBef>
              <a:buFont typeface="Arial"/>
              <a:buChar char="–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609585" rtl="0" eaLnBrk="1" latinLnBrk="0" hangingPunct="1">
              <a:spcBef>
                <a:spcPct val="20000"/>
              </a:spcBef>
              <a:buFont typeface="Arial"/>
              <a:buChar char="»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 smtClean="0"/>
              <a:t>Restore and Improve Urban Infrastructure</a:t>
            </a:r>
            <a:endParaRPr lang="en-US" sz="1600" dirty="0"/>
          </a:p>
        </p:txBody>
      </p:sp>
      <p:pic>
        <p:nvPicPr>
          <p:cNvPr id="17" name="Picture 4" descr="http://www.engineeringchallenges.org/File.aspx?id=1627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68" r="20568"/>
          <a:stretch>
            <a:fillRect/>
          </a:stretch>
        </p:blipFill>
        <p:spPr bwMode="auto">
          <a:xfrm>
            <a:off x="9027664" y="662004"/>
            <a:ext cx="2930525" cy="1524000"/>
          </a:xfrm>
          <a:prstGeom prst="rect">
            <a:avLst/>
          </a:prstGeom>
          <a:noFill/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366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740E83E-2BCA-B048-904D-812EA223DD3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AC752E-0718-B74E-A6C4-9083299CA902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 Placeholder 2"/>
          <p:cNvSpPr txBox="1">
            <a:spLocks/>
          </p:cNvSpPr>
          <p:nvPr/>
        </p:nvSpPr>
        <p:spPr>
          <a:xfrm>
            <a:off x="23147" y="2169967"/>
            <a:ext cx="2940050" cy="576262"/>
          </a:xfrm>
          <a:prstGeom prst="rect">
            <a:avLst/>
          </a:prstGeom>
        </p:spPr>
        <p:txBody>
          <a:bodyPr/>
          <a:lstStyle>
            <a:lvl1pPr marL="457189" indent="-457189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42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5" indent="-380990" algn="l" defTabSz="609585" rtl="0" eaLnBrk="1" latinLnBrk="0" hangingPunct="1">
              <a:spcBef>
                <a:spcPct val="20000"/>
              </a:spcBef>
              <a:buFont typeface="Arial"/>
              <a:buChar char="–"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609585" rtl="0" eaLnBrk="1" latinLnBrk="0" hangingPunct="1">
              <a:spcBef>
                <a:spcPct val="20000"/>
              </a:spcBef>
              <a:buFont typeface="Arial"/>
              <a:buChar char="–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609585" rtl="0" eaLnBrk="1" latinLnBrk="0" hangingPunct="1">
              <a:spcBef>
                <a:spcPct val="20000"/>
              </a:spcBef>
              <a:buFont typeface="Arial"/>
              <a:buChar char="»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 smtClean="0"/>
              <a:t>Reverse Engineer the Brain</a:t>
            </a:r>
            <a:endParaRPr lang="en-US" sz="1600" dirty="0"/>
          </a:p>
        </p:txBody>
      </p:sp>
      <p:sp>
        <p:nvSpPr>
          <p:cNvPr id="5" name="Text Placeholder 5"/>
          <p:cNvSpPr txBox="1">
            <a:spLocks/>
          </p:cNvSpPr>
          <p:nvPr/>
        </p:nvSpPr>
        <p:spPr>
          <a:xfrm>
            <a:off x="3022065" y="2187437"/>
            <a:ext cx="2930525" cy="576262"/>
          </a:xfrm>
          <a:prstGeom prst="rect">
            <a:avLst/>
          </a:prstGeom>
        </p:spPr>
        <p:txBody>
          <a:bodyPr/>
          <a:lstStyle>
            <a:lvl1pPr marL="457189" indent="-457189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42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5" indent="-380990" algn="l" defTabSz="609585" rtl="0" eaLnBrk="1" latinLnBrk="0" hangingPunct="1">
              <a:spcBef>
                <a:spcPct val="20000"/>
              </a:spcBef>
              <a:buFont typeface="Arial"/>
              <a:buChar char="–"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609585" rtl="0" eaLnBrk="1" latinLnBrk="0" hangingPunct="1">
              <a:spcBef>
                <a:spcPct val="20000"/>
              </a:spcBef>
              <a:buFont typeface="Arial"/>
              <a:buChar char="–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609585" rtl="0" eaLnBrk="1" latinLnBrk="0" hangingPunct="1">
              <a:spcBef>
                <a:spcPct val="20000"/>
              </a:spcBef>
              <a:buFont typeface="Arial"/>
              <a:buChar char="»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 smtClean="0"/>
              <a:t>Engineer Better Medicines</a:t>
            </a:r>
            <a:endParaRPr lang="en-US" sz="1600" dirty="0"/>
          </a:p>
        </p:txBody>
      </p:sp>
      <p:sp>
        <p:nvSpPr>
          <p:cNvPr id="6" name="Text Placeholder 8"/>
          <p:cNvSpPr txBox="1">
            <a:spLocks/>
          </p:cNvSpPr>
          <p:nvPr/>
        </p:nvSpPr>
        <p:spPr>
          <a:xfrm>
            <a:off x="6101986" y="2181244"/>
            <a:ext cx="2932113" cy="576262"/>
          </a:xfrm>
          <a:prstGeom prst="rect">
            <a:avLst/>
          </a:prstGeom>
          <a:noFill/>
        </p:spPr>
        <p:txBody>
          <a:bodyPr/>
          <a:lstStyle>
            <a:lvl1pPr marL="0" indent="0" algn="ctr" defTabSz="609585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4267" b="0" i="1" kern="1200">
                <a:solidFill>
                  <a:srgbClr val="FF0000"/>
                </a:solidFill>
                <a:latin typeface="MS Gothic" panose="020B0609070205080204" pitchFamily="49" charset="-128"/>
                <a:ea typeface="MS Gothic" panose="020B0609070205080204" pitchFamily="49" charset="-128"/>
                <a:cs typeface="+mn-cs"/>
              </a:defRPr>
            </a:lvl1pPr>
            <a:lvl2pPr marL="990575" indent="-380990" algn="l" defTabSz="609585" rtl="0" eaLnBrk="1" latinLnBrk="0" hangingPunct="1">
              <a:spcBef>
                <a:spcPct val="20000"/>
              </a:spcBef>
              <a:buFont typeface="Arial"/>
              <a:buChar char="–"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609585" rtl="0" eaLnBrk="1" latinLnBrk="0" hangingPunct="1">
              <a:spcBef>
                <a:spcPct val="20000"/>
              </a:spcBef>
              <a:buFont typeface="Arial"/>
              <a:buChar char="–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609585" rtl="0" eaLnBrk="1" latinLnBrk="0" hangingPunct="1">
              <a:spcBef>
                <a:spcPct val="20000"/>
              </a:spcBef>
              <a:buFont typeface="Arial"/>
              <a:buChar char="»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i="0" dirty="0" smtClean="0">
                <a:solidFill>
                  <a:schemeClr val="tx1"/>
                </a:solidFill>
                <a:latin typeface="+mn-lt"/>
              </a:rPr>
              <a:t>Advance Health Informatics</a:t>
            </a:r>
            <a:endParaRPr lang="en-US" sz="1600" i="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7" name="Picture 2" descr="http://www.engineeringchallenges.org/File.aspx?id=1628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2" r="20472"/>
          <a:stretch>
            <a:fillRect/>
          </a:stretch>
        </p:blipFill>
        <p:spPr bwMode="auto">
          <a:xfrm>
            <a:off x="82015" y="624245"/>
            <a:ext cx="294005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ttp://www.engineeringchallenges.org/File.aspx?id=1632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68" r="20568"/>
          <a:stretch>
            <a:fillRect/>
          </a:stretch>
        </p:blipFill>
        <p:spPr bwMode="auto">
          <a:xfrm>
            <a:off x="3110579" y="624245"/>
            <a:ext cx="2930525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http://www.engineeringchallenges.org/File.aspx?id=1628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52" r="20552"/>
          <a:stretch>
            <a:fillRect/>
          </a:stretch>
        </p:blipFill>
        <p:spPr bwMode="auto">
          <a:xfrm>
            <a:off x="6129618" y="624245"/>
            <a:ext cx="2932113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Placeholder 2"/>
          <p:cNvSpPr txBox="1">
            <a:spLocks/>
          </p:cNvSpPr>
          <p:nvPr/>
        </p:nvSpPr>
        <p:spPr>
          <a:xfrm>
            <a:off x="1595203" y="4696303"/>
            <a:ext cx="2940050" cy="576262"/>
          </a:xfrm>
          <a:prstGeom prst="rect">
            <a:avLst/>
          </a:prstGeom>
        </p:spPr>
        <p:txBody>
          <a:bodyPr/>
          <a:lstStyle>
            <a:lvl1pPr marL="457189" indent="-457189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42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5" indent="-380990" algn="l" defTabSz="609585" rtl="0" eaLnBrk="1" latinLnBrk="0" hangingPunct="1">
              <a:spcBef>
                <a:spcPct val="20000"/>
              </a:spcBef>
              <a:buFont typeface="Arial"/>
              <a:buChar char="–"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609585" rtl="0" eaLnBrk="1" latinLnBrk="0" hangingPunct="1">
              <a:spcBef>
                <a:spcPct val="20000"/>
              </a:spcBef>
              <a:buFont typeface="Arial"/>
              <a:buChar char="–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609585" rtl="0" eaLnBrk="1" latinLnBrk="0" hangingPunct="1">
              <a:spcBef>
                <a:spcPct val="20000"/>
              </a:spcBef>
              <a:buFont typeface="Arial"/>
              <a:buChar char="»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 smtClean="0"/>
              <a:t>Enhance Virtual Reality</a:t>
            </a:r>
            <a:endParaRPr lang="en-US" sz="1600" dirty="0"/>
          </a:p>
        </p:txBody>
      </p:sp>
      <p:sp>
        <p:nvSpPr>
          <p:cNvPr id="11" name="Text Placeholder 8"/>
          <p:cNvSpPr txBox="1">
            <a:spLocks/>
          </p:cNvSpPr>
          <p:nvPr/>
        </p:nvSpPr>
        <p:spPr>
          <a:xfrm>
            <a:off x="9025908" y="2215059"/>
            <a:ext cx="3238019" cy="576262"/>
          </a:xfrm>
          <a:prstGeom prst="rect">
            <a:avLst/>
          </a:prstGeom>
          <a:noFill/>
        </p:spPr>
        <p:txBody>
          <a:bodyPr/>
          <a:lstStyle>
            <a:lvl1pPr marL="0" indent="0" algn="ctr" defTabSz="609585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4267" b="0" i="1" kern="1200">
                <a:solidFill>
                  <a:srgbClr val="FF0000"/>
                </a:solidFill>
                <a:latin typeface="MS Gothic" panose="020B0609070205080204" pitchFamily="49" charset="-128"/>
                <a:ea typeface="MS Gothic" panose="020B0609070205080204" pitchFamily="49" charset="-128"/>
                <a:cs typeface="+mn-cs"/>
              </a:defRPr>
            </a:lvl1pPr>
            <a:lvl2pPr marL="990575" indent="-380990" algn="l" defTabSz="609585" rtl="0" eaLnBrk="1" latinLnBrk="0" hangingPunct="1">
              <a:spcBef>
                <a:spcPct val="20000"/>
              </a:spcBef>
              <a:buFont typeface="Arial"/>
              <a:buChar char="–"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609585" rtl="0" eaLnBrk="1" latinLnBrk="0" hangingPunct="1">
              <a:spcBef>
                <a:spcPct val="20000"/>
              </a:spcBef>
              <a:buFont typeface="Arial"/>
              <a:buChar char="–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609585" rtl="0" eaLnBrk="1" latinLnBrk="0" hangingPunct="1">
              <a:spcBef>
                <a:spcPct val="20000"/>
              </a:spcBef>
              <a:buFont typeface="Arial"/>
              <a:buChar char="»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i="0" dirty="0" smtClean="0">
                <a:solidFill>
                  <a:schemeClr val="tx1"/>
                </a:solidFill>
                <a:latin typeface="+mn-lt"/>
              </a:rPr>
              <a:t>Advance Personalized Learning</a:t>
            </a:r>
            <a:endParaRPr lang="en-US" sz="1600" i="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12" name="Picture 2" descr="http://www.engineeringchallenges.org/File.aspx?id=1629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2" r="20472"/>
          <a:stretch>
            <a:fillRect/>
          </a:stretch>
        </p:blipFill>
        <p:spPr bwMode="auto">
          <a:xfrm>
            <a:off x="1690940" y="3073552"/>
            <a:ext cx="2940050" cy="1524000"/>
          </a:xfrm>
          <a:prstGeom prst="rect">
            <a:avLst/>
          </a:prstGeom>
          <a:noFill/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http://www.engineeringchallenges.org/File.aspx?id=1629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52" r="20552"/>
          <a:stretch>
            <a:fillRect/>
          </a:stretch>
        </p:blipFill>
        <p:spPr bwMode="auto">
          <a:xfrm>
            <a:off x="9178862" y="624245"/>
            <a:ext cx="2932113" cy="1524000"/>
          </a:xfrm>
          <a:prstGeom prst="rect">
            <a:avLst/>
          </a:prstGeom>
          <a:noFill/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 Placeholder 2"/>
          <p:cNvSpPr txBox="1">
            <a:spLocks/>
          </p:cNvSpPr>
          <p:nvPr/>
        </p:nvSpPr>
        <p:spPr>
          <a:xfrm>
            <a:off x="4688454" y="4679499"/>
            <a:ext cx="2940050" cy="576262"/>
          </a:xfrm>
          <a:prstGeom prst="rect">
            <a:avLst/>
          </a:prstGeom>
        </p:spPr>
        <p:txBody>
          <a:bodyPr/>
          <a:lstStyle>
            <a:lvl1pPr marL="457189" indent="-457189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42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5" indent="-380990" algn="l" defTabSz="609585" rtl="0" eaLnBrk="1" latinLnBrk="0" hangingPunct="1">
              <a:spcBef>
                <a:spcPct val="20000"/>
              </a:spcBef>
              <a:buFont typeface="Arial"/>
              <a:buChar char="–"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609585" rtl="0" eaLnBrk="1" latinLnBrk="0" hangingPunct="1">
              <a:spcBef>
                <a:spcPct val="20000"/>
              </a:spcBef>
              <a:buFont typeface="Arial"/>
              <a:buChar char="–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609585" rtl="0" eaLnBrk="1" latinLnBrk="0" hangingPunct="1">
              <a:spcBef>
                <a:spcPct val="20000"/>
              </a:spcBef>
              <a:buFont typeface="Arial"/>
              <a:buChar char="»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 smtClean="0"/>
              <a:t>Prevent Nuclear Terror</a:t>
            </a:r>
            <a:endParaRPr lang="en-US" sz="1600" dirty="0"/>
          </a:p>
        </p:txBody>
      </p:sp>
      <p:sp>
        <p:nvSpPr>
          <p:cNvPr id="15" name="Text Placeholder 5"/>
          <p:cNvSpPr txBox="1">
            <a:spLocks/>
          </p:cNvSpPr>
          <p:nvPr/>
        </p:nvSpPr>
        <p:spPr>
          <a:xfrm>
            <a:off x="7877442" y="4597552"/>
            <a:ext cx="2930525" cy="576262"/>
          </a:xfrm>
          <a:prstGeom prst="rect">
            <a:avLst/>
          </a:prstGeom>
        </p:spPr>
        <p:txBody>
          <a:bodyPr/>
          <a:lstStyle>
            <a:lvl1pPr marL="457189" indent="-457189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42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5" indent="-380990" algn="l" defTabSz="609585" rtl="0" eaLnBrk="1" latinLnBrk="0" hangingPunct="1">
              <a:spcBef>
                <a:spcPct val="20000"/>
              </a:spcBef>
              <a:buFont typeface="Arial"/>
              <a:buChar char="–"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609585" rtl="0" eaLnBrk="1" latinLnBrk="0" hangingPunct="1">
              <a:spcBef>
                <a:spcPct val="20000"/>
              </a:spcBef>
              <a:buFont typeface="Arial"/>
              <a:buChar char="–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609585" rtl="0" eaLnBrk="1" latinLnBrk="0" hangingPunct="1">
              <a:spcBef>
                <a:spcPct val="20000"/>
              </a:spcBef>
              <a:buFont typeface="Arial"/>
              <a:buChar char="»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 smtClean="0"/>
              <a:t>Secure Cyberspace</a:t>
            </a:r>
            <a:endParaRPr lang="en-US" sz="1600" dirty="0"/>
          </a:p>
        </p:txBody>
      </p:sp>
      <p:pic>
        <p:nvPicPr>
          <p:cNvPr id="16" name="Picture 2" descr="http://www.engineeringchallenges.org/File.aspx?id=1630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2" r="20472"/>
          <a:stretch>
            <a:fillRect/>
          </a:stretch>
        </p:blipFill>
        <p:spPr bwMode="auto">
          <a:xfrm>
            <a:off x="4784191" y="3073552"/>
            <a:ext cx="2940050" cy="1524000"/>
          </a:xfrm>
          <a:prstGeom prst="rect">
            <a:avLst/>
          </a:prstGeom>
          <a:noFill/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http://www.engineeringchallenges.org/File.aspx?id=1627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68" r="20568"/>
          <a:stretch>
            <a:fillRect/>
          </a:stretch>
        </p:blipFill>
        <p:spPr bwMode="auto">
          <a:xfrm>
            <a:off x="7888572" y="3073552"/>
            <a:ext cx="2930525" cy="1524000"/>
          </a:xfrm>
          <a:prstGeom prst="rect">
            <a:avLst/>
          </a:prstGeom>
          <a:noFill/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6695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C3BF123-9DE8-F746-AE2F-C10BF6A58C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F766A4-D935-264A-A835-D7208E397B4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Now with SDGs!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A6109B-F46A-8441-B902-46C51E1A0B8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Sustainable Development Goals launch in 2016"/>
          <p:cNvPicPr>
            <a:picLocks noGrp="1" noChangeAspect="1" noChangeArrowheads="1"/>
          </p:cNvPicPr>
          <p:nvPr>
            <p:ph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1" y="748674"/>
            <a:ext cx="7397749" cy="4582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9041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B6C8A22-6587-B34F-8813-00FE72A20D4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72086" y="1026330"/>
            <a:ext cx="3607765" cy="4485471"/>
          </a:xfrm>
        </p:spPr>
        <p:txBody>
          <a:bodyPr/>
          <a:lstStyle/>
          <a:p>
            <a:r>
              <a:rPr lang="en-US" dirty="0" smtClean="0"/>
              <a:t>RIT’s GCSP is different…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6DB5B3-9BE3-E149-9E0B-FA3C8F1C96D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44291" y="1780185"/>
            <a:ext cx="7317746" cy="622904"/>
          </a:xfrm>
        </p:spPr>
        <p:txBody>
          <a:bodyPr/>
          <a:lstStyle/>
          <a:p>
            <a:r>
              <a:rPr lang="en-US" dirty="0" smtClean="0"/>
              <a:t>A Liberal Arts Infused GCSP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8140AE-E04E-6844-A607-C039EC477C2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44291" y="2599998"/>
            <a:ext cx="7317747" cy="2911803"/>
          </a:xfrm>
        </p:spPr>
        <p:txBody>
          <a:bodyPr/>
          <a:lstStyle/>
          <a:p>
            <a:pPr fontAlgn="base"/>
            <a:r>
              <a:rPr lang="en-US" dirty="0"/>
              <a:t>Open to all students from all disciplines</a:t>
            </a:r>
          </a:p>
          <a:p>
            <a:pPr fontAlgn="base"/>
            <a:r>
              <a:rPr lang="en-US" dirty="0"/>
              <a:t>Broad view of “Grand Challenges,” including Sustainable Development Goals</a:t>
            </a:r>
          </a:p>
          <a:p>
            <a:pPr fontAlgn="base"/>
            <a:r>
              <a:rPr lang="en-US" dirty="0"/>
              <a:t>Faculty Committee of 2-3 faculty from each discipline (KGCOE, COLA, CET, SOIS)</a:t>
            </a:r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E0CA1B2-76A0-F840-AC22-34B5A256D0F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787" y="2553184"/>
            <a:ext cx="3801150" cy="2860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241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IT">
  <a:themeElements>
    <a:clrScheme name="RIT">
      <a:dk1>
        <a:srgbClr val="000000"/>
      </a:dk1>
      <a:lt1>
        <a:srgbClr val="FFFFFF"/>
      </a:lt1>
      <a:dk2>
        <a:srgbClr val="E36102"/>
      </a:dk2>
      <a:lt2>
        <a:srgbClr val="EEEEEE"/>
      </a:lt2>
      <a:accent1>
        <a:srgbClr val="83BD00"/>
      </a:accent1>
      <a:accent2>
        <a:srgbClr val="C3D600"/>
      </a:accent2>
      <a:accent3>
        <a:srgbClr val="009CBD"/>
      </a:accent3>
      <a:accent4>
        <a:srgbClr val="7D55C7"/>
      </a:accent4>
      <a:accent5>
        <a:srgbClr val="DA281C"/>
      </a:accent5>
      <a:accent6>
        <a:srgbClr val="F6BE00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5" id="{3E0E416E-BCFB-6A4C-84E3-0E1DC25238C6}" vid="{2D8F12A1-EDB1-254F-A86B-8DC74EC5B56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2076</TotalTime>
  <Words>879</Words>
  <Application>Microsoft Office PowerPoint</Application>
  <PresentationFormat>Widescreen</PresentationFormat>
  <Paragraphs>170</Paragraphs>
  <Slides>29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6" baseType="lpstr">
      <vt:lpstr>MS Gothic</vt:lpstr>
      <vt:lpstr>Arial</vt:lpstr>
      <vt:lpstr>Calibri</vt:lpstr>
      <vt:lpstr>Georgia</vt:lpstr>
      <vt:lpstr>System Font Regular</vt:lpstr>
      <vt:lpstr>Wingdings</vt:lpstr>
      <vt:lpstr>RIT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PlayPump:  $16M pledged, 1000 Playpumps installed in ten countries by 2010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Alexander Gartley</dc:creator>
  <cp:lastModifiedBy>Sarah Brownell</cp:lastModifiedBy>
  <cp:revision>72</cp:revision>
  <cp:lastPrinted>2018-04-25T02:50:23Z</cp:lastPrinted>
  <dcterms:created xsi:type="dcterms:W3CDTF">2018-06-29T18:36:28Z</dcterms:created>
  <dcterms:modified xsi:type="dcterms:W3CDTF">2022-08-27T10:44:10Z</dcterms:modified>
</cp:coreProperties>
</file>