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73" r:id="rId3"/>
    <p:sldId id="284" r:id="rId4"/>
    <p:sldId id="285" r:id="rId5"/>
    <p:sldId id="286" r:id="rId6"/>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7" d="100"/>
          <a:sy n="207" d="100"/>
        </p:scale>
        <p:origin x="248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4D3684-F43A-4543-A92E-A0759D821437}" type="datetimeFigureOut">
              <a:rPr lang="en-US" smtClean="0"/>
              <a:t>5/20/2019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6FADC-F746-4FA5-8AD9-45D6C74DEA6F}" type="slidenum">
              <a:rPr lang="en-US" smtClean="0"/>
              <a:t>‹#›</a:t>
            </a:fld>
            <a:endParaRPr lang="en-US"/>
          </a:p>
        </p:txBody>
      </p:sp>
    </p:spTree>
    <p:extLst>
      <p:ext uri="{BB962C8B-B14F-4D97-AF65-F5344CB8AC3E}">
        <p14:creationId xmlns:p14="http://schemas.microsoft.com/office/powerpoint/2010/main" val="3737430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95121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737544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390029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64610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571622-738B-4045-A77B-BF02CC11008B}"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89854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571622-738B-4045-A77B-BF02CC11008B}"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894759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571622-738B-4045-A77B-BF02CC11008B}" type="datetimeFigureOut">
              <a:rPr lang="en-US" smtClean="0"/>
              <a:t>5/20/2019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389920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571622-738B-4045-A77B-BF02CC11008B}" type="datetimeFigureOut">
              <a:rPr lang="en-US" smtClean="0"/>
              <a:t>5/20/2019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35173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71622-738B-4045-A77B-BF02CC11008B}" type="datetimeFigureOut">
              <a:rPr lang="en-US" smtClean="0"/>
              <a:t>5/20/2019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1876166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571622-738B-4045-A77B-BF02CC11008B}"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692906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571622-738B-4045-A77B-BF02CC11008B}"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808813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71622-738B-4045-A77B-BF02CC11008B}" type="datetimeFigureOut">
              <a:rPr lang="en-US" smtClean="0"/>
              <a:t>5/20/2019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38CD2-6693-4EE9-9671-DF21B5FF1796}" type="slidenum">
              <a:rPr lang="en-US" smtClean="0"/>
              <a:t>‹#›</a:t>
            </a:fld>
            <a:endParaRPr lang="en-US"/>
          </a:p>
        </p:txBody>
      </p:sp>
    </p:spTree>
    <p:extLst>
      <p:ext uri="{BB962C8B-B14F-4D97-AF65-F5344CB8AC3E}">
        <p14:creationId xmlns:p14="http://schemas.microsoft.com/office/powerpoint/2010/main" val="1950460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User Interviews</a:t>
            </a:r>
            <a:endParaRPr lang="en-US" dirty="0"/>
          </a:p>
        </p:txBody>
      </p:sp>
      <p:sp>
        <p:nvSpPr>
          <p:cNvPr id="3" name="Subtitle 2"/>
          <p:cNvSpPr>
            <a:spLocks noGrp="1"/>
          </p:cNvSpPr>
          <p:nvPr>
            <p:ph type="subTitle" idx="1"/>
          </p:nvPr>
        </p:nvSpPr>
        <p:spPr/>
        <p:txBody>
          <a:bodyPr/>
          <a:lstStyle/>
          <a:p>
            <a:r>
              <a:rPr lang="en-US" dirty="0" smtClean="0"/>
              <a:t>The only way to learn what your users really want is to get out of the building and talk to them.</a:t>
            </a:r>
            <a:endParaRPr lang="en-US" dirty="0"/>
          </a:p>
        </p:txBody>
      </p:sp>
    </p:spTree>
    <p:extLst>
      <p:ext uri="{BB962C8B-B14F-4D97-AF65-F5344CB8AC3E}">
        <p14:creationId xmlns:p14="http://schemas.microsoft.com/office/powerpoint/2010/main" val="1264644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descr="data:image/jpeg;base64,/9j/4AAQSkZJRgABAQAAAQABAAD/2wCEAAkGBxATEhEPEQ8REBAQDxAQFBAQEBAQEg8PFRUWFxUTFBcYHDQgGBolGxUVITEhJSkrLjouFx8zODMsNygtLiwBCgoKDQwOFA8PFCscFBkrLCssKywsKzcsNzcrKysrKywrKys3KysrKysrKysrKysrKysrKysrKysrKysrKysrK//AABEIAOAA4AMBIgACEQEDEQH/xAAcAAEBAAIDAQEAAAAAAAAAAAAABgQFAQIHAwj/xABBEAACAQMBBAYIAgYKAwAAAAAAAQIDBBEFBhIhMRNBUWFxgQcUIjJCUpGhsdEjYoKSssEkJTNyosLS0/DxFTVT/8QAFgEBAQEAAAAAAAAAAAAAAAAAAAEC/8QAGBEBAQEBAQAAAAAAAAAAAAAAAAEREgL/2gAMAwEAAhEDEQA/APcQAAAAAAAAAAOlWaScm0kk22+SS5tnc1O0lX9GqK515Kn+xzn5YTXmBr1q9Z01W3lDezJQ3U8R+HezxzjGSX2C2surq4rym5Tt4ScVhrGFn2lFrPPv6uXE7ekbU+gtJuPvSXRwX60uCO+wdgrTTt98JTjnL5lV6LQrRmlKLTi+TR9CZ9H1KXqvTSbfrFWpWS6owbxHHks+ZTEQAAAAAAAAAAAAAAAAAAAAAAAAAAAA12taxStob9R8XwhCPGdSXyxQGdUqKKcpNRillybSSXa31ENebUUalfpVvOFKMqcHhbssvMppt547serqMLUK9e7e9cPcpJ5jbxfsrs338b8foTuvXKhF9SSCsDavUY3t3a0FLdpxqb0t7KUpPCX8y522qtW9K0o+/USpR3VlrhxeFzwsvHceUbP0HVr7zWUnk9G0yu6d9Z77Tg3Kmt/juylFpbr6nnh5gVOyGvwrRUIOm6Ec0reVNt70aaSxPPJtYksc0VB5nr9ktPu1VhinaXslvSXu21ym5RqY7Mtvwcj0TT67nBSlHdlxjKPUpJ4eO1dhIVkgAqAAAAAAAAAAAAAAAAAAAAAAAdK01GLlJ7sYpybfJJcW2Bha3qtO3pupPi+UIL3qk3yjEj6NtUqzd1cNSqyWIxXu0YfJH8z70HK7q+tzWKaTjQg/gp9c3+tL8jY1o4QGnvZYTPL9stQzJU0/E9C2gulCEpN8kzx+3lK4uM9TlnyCrrYbTsR3muLNvthCUIKpDhOk1Ui+yUGpL7o3GzFhuwXkfLa2j7El3MC5rW9G7t4qpBTpVqcZ4fHG9FNNd6yT2yd1O3q1NOrPMqW7uTfDpKT4U5ryW6+9R7TP9Htbf06045caW4/GLcf5Hz200uUoRu6Mc3FrmSim06tJ+/TyuXLKfaiCnQNZs/qkbijGpGWcpceTaa4Sa6s/imjZlQAAAAAAAAAAAAAAAAAAAAACW2tuXVlTsYcqn6Ss11UU+Ef2n9l3lSzQ3Oiy6SdaDTlUabzwfDks9hYlcUqSjFLGOHLsMO8nhGY6NVcJKX0z+Bi3dopfE14NfkXk6jyj0marhKjF+9lvwNVsFp+9Lexzx9Cx2g9GErio6sL5LPwVKG9j9qM/5G12c2QqWuN+VOa4cYNr7NEvmrPUV2lWm7BcOondrPcl4Mr41oqOOxEPtbcLcn4Mit56Kn/V9Puq11/jZXtEl6LaeNPpP5p1pfWbK4IiIR9QvHDlbXO9Up/qS51afh8a7Pa7S2TNVtPpXrFCVOL3akWqlKa5wrR4xa8zF2O1TpqKjJbs6fsuPy44NeTyvDAFAAAAAAAAAAAAAAAAAAAAAAAAAdZwT5pPxWTsAMeVlTfwry4HSVhDvXmZYLtTIwv/AB8fmf2Phd6HRqrdqQjNPtivxNmcjaZGHpWnU7elChSW7ThnCbb5vPPzMwAiuGRuoQdnfRrR/sbvLkl8NaK9r96P8MSzNTtPpvT284ReKkcVKcuuNWHGLXmgNrGS6nnP3OTRbIaj01CL5SiknH5efs+TUl+yb0AAAAAAAAAAAAAAAAAAAAAAAAAAAAAAAAAAAI+z/ouoVKXKlcrpYdmW8Tj+9uvzkV6JjbqhinTullO3qZk1z6GXCf0XHyKCxr78Iz62uOOW8uEsd2UwMgAAAAAAAAAAAAAAAAAAAAAAAAAAAAAAAAAAY99bKpTnSfKcJR+qNDsJcN0HRl71B7jz2LMV/AUpJaX+h1G4pY4VUqsePzr2n9YR/fArgcI5AAAAAAAAAAAAAAAAAAAAAAAAAAAAAAAAAEhtU+iu7O45J79OT7liTb+iK8mdv6WbZVOqjWp1H/cziS+jApUcmPp9VypU5S95wi5Y+bHtffJkAAAAAAAAAAAAAAAAAAAAAAAAAAAAAAAAADV7TW3SWtxT+alNfY2h87iG9GUfmjJfVYA1Ox9z0lpRn1uOX4vi/wATdEt6PJ/0aUOqnXnBdyWCpAAAAAAAAAAAAAAAAAAAAAAAAAAAAAAAAAAACS2GW7UvaXVTrR+rdTP4IrSQ2Ynu39/T+eW/+64/7hXgAAAAAAAAAAAAAAAAAAAAAAAAAAAAAAAAAABH6Usatdd9HP16P/SWBI2P/t7jvt4fi/yK4AAAAAAAAAAAAAAAAAAAAAAAAAAAAAAAAAcHJoNq9UnRjCNOrCjObk1OrTc4YjjMe58QNZbP+uKq7baP+csjzqheVaV0r+4g6ilSVOTtoOUF73FPPeuHcXGmapRrxcqNRTSeGlzi+xrqAzQAAAAAAAAAAAAAAAAAAAAAAAAAAADAGNfX9KjHfq1I049spJZ8CK29279Wk7W2SncY9qb4xpdix1yPG9Y1mrOpvV5Tqyzx6RtZX6ueYHs2qek+zg8UYTuH2r2I/VrP2J7U9v5XdOdCVvCnGUW85c8SSe7x8cdRI6fpspxU5RdOD4qLXteYvqSiuC4IYr76BqFWEKsXOcJRozlJKTaml8L+rNjs1tV6grmjCGa05RiqlVuUI7mcZjFcfefHPYS9PUXBwjjKmpJrOOHA2t1YdIt9Li+L8e0kWrXTPS1x3bqyml/9rSXTwfe4P2o+W8eg6HrFC7pKvbz36bbWcSi1Jc001lM/Nd5p9WLzFyX914MvRdtdTsZZjLpqfXTqLn5o0j9MgkNg9vbXUotQ/R3EEnOhJreS+aPzLJXkQAAAAAAAAAAAAAAAAAAAAADhnIA/P9zcR9cuVcQlTm7ivPjzUd9uMWvDHE3mgbKOu1XqSi+uMVh7i6vBnpOv7LWl3h1qSdSKxGrH2ZpdmVzXczEobLdGlGnV3orlvrDS8Vz+iCp680RRXWSmuaa4+z2LL8y61HRb3juZa6sTTz5MgtpdI1ptqNvXnHtjGDz9GXURdx/axXYeo6NpTdOLxzR5xb7MamqilOwus9vRTa+yPWNH9fVOMegnFpJcaLT+5Fa3UNAz/wBEhq2ndHlvGC71DTtVq8Iwml2+xBGgfor1G4ea1elRWVxnKVZ97UV+aGiX2Frwjq1jKksSdaUJuPBShKnLKa6+SfkfpNElsd6P7OwxOCda4xh16uN5du5FcI/84lcggAAAAA//2Q=="/>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xATEhEPEQ8REBAQDxAQFBAQEBAQEg8PFRUWFxUTFBcYHDQgGBolGxUVITEhJSkrLjouFx8zODMsNygtLiwBCgoKDQwOFA8PFCscFBkrLCssKywsKzcsNzcrKysrKywrKys3KysrKysrKysrKysrKysrKysrKysrKysrKysrK//AABEIAOAA4AMBIgACEQEDEQH/xAAcAAEBAAIDAQEAAAAAAAAAAAAABgQFAQIHAwj/xABBEAACAQMBBAYIAgYKAwAAAAAAAQIDBBEFBhIhMRNBUWFxgQcUIjJCUpGhsdEjYoKSssEkJTNyosLS0/DxFTVT/8QAFgEBAQEAAAAAAAAAAAAAAAAAAAEC/8QAGBEBAQEBAQAAAAAAAAAAAAAAAAEREgL/2gAMAwEAAhEDEQA/APcQAAAAAAAAAAOlWaScm0kk22+SS5tnc1O0lX9GqK515Kn+xzn5YTXmBr1q9Z01W3lDezJQ3U8R+HezxzjGSX2C2surq4rym5Tt4ScVhrGFn2lFrPPv6uXE7ekbU+gtJuPvSXRwX60uCO+wdgrTTt98JTjnL5lV6LQrRmlKLTi+TR9CZ9H1KXqvTSbfrFWpWS6owbxHHks+ZTEQAAAAAAAAAAAAAAAAAAAAAAAAAAAA12taxStob9R8XwhCPGdSXyxQGdUqKKcpNRillybSSXa31ENebUUalfpVvOFKMqcHhbssvMppt547serqMLUK9e7e9cPcpJ5jbxfsrs338b8foTuvXKhF9SSCsDavUY3t3a0FLdpxqb0t7KUpPCX8y522qtW9K0o+/USpR3VlrhxeFzwsvHceUbP0HVr7zWUnk9G0yu6d9Z77Tg3Kmt/juylFpbr6nnh5gVOyGvwrRUIOm6Ec0reVNt70aaSxPPJtYksc0VB5nr9ktPu1VhinaXslvSXu21ym5RqY7Mtvwcj0TT67nBSlHdlxjKPUpJ4eO1dhIVkgAqAAAAAAAAAAAAAAAAAAAAAAAdK01GLlJ7sYpybfJJcW2Bha3qtO3pupPi+UIL3qk3yjEj6NtUqzd1cNSqyWIxXu0YfJH8z70HK7q+tzWKaTjQg/gp9c3+tL8jY1o4QGnvZYTPL9stQzJU0/E9C2gulCEpN8kzx+3lK4uM9TlnyCrrYbTsR3muLNvthCUIKpDhOk1Ui+yUGpL7o3GzFhuwXkfLa2j7El3MC5rW9G7t4qpBTpVqcZ4fHG9FNNd6yT2yd1O3q1NOrPMqW7uTfDpKT4U5ryW6+9R7TP9Htbf06045caW4/GLcf5Hz200uUoRu6Mc3FrmSim06tJ+/TyuXLKfaiCnQNZs/qkbijGpGWcpceTaa4Sa6s/imjZlQAAAAAAAAAAAAAAAAAAAAACW2tuXVlTsYcqn6Ss11UU+Ef2n9l3lSzQ3Oiy6SdaDTlUabzwfDks9hYlcUqSjFLGOHLsMO8nhGY6NVcJKX0z+Bi3dopfE14NfkXk6jyj0marhKjF+9lvwNVsFp+9Lexzx9Cx2g9GErio6sL5LPwVKG9j9qM/5G12c2QqWuN+VOa4cYNr7NEvmrPUV2lWm7BcOondrPcl4Mr41oqOOxEPtbcLcn4Mit56Kn/V9Puq11/jZXtEl6LaeNPpP5p1pfWbK4IiIR9QvHDlbXO9Up/qS51afh8a7Pa7S2TNVtPpXrFCVOL3akWqlKa5wrR4xa8zF2O1TpqKjJbs6fsuPy44NeTyvDAFAAAAAAAAAAAAAAAAAAAAAAAAAdZwT5pPxWTsAMeVlTfwry4HSVhDvXmZYLtTIwv/AB8fmf2Phd6HRqrdqQjNPtivxNmcjaZGHpWnU7elChSW7ThnCbb5vPPzMwAiuGRuoQdnfRrR/sbvLkl8NaK9r96P8MSzNTtPpvT284ReKkcVKcuuNWHGLXmgNrGS6nnP3OTRbIaj01CL5SiknH5efs+TUl+yb0AAAAAAAAAAAAAAAAAAAAAAAAAAAAAAAAAAAI+z/ouoVKXKlcrpYdmW8Tj+9uvzkV6JjbqhinTullO3qZk1z6GXCf0XHyKCxr78Iz62uOOW8uEsd2UwMgAAAAAAAAAAAAAAAAAAAAAAAAAAAAAAAAAAY99bKpTnSfKcJR+qNDsJcN0HRl71B7jz2LMV/AUpJaX+h1G4pY4VUqsePzr2n9YR/fArgcI5AAAAAAAAAAAAAAAAAAAAAAAAAAAAAAAAAEhtU+iu7O45J79OT7liTb+iK8mdv6WbZVOqjWp1H/cziS+jApUcmPp9VypU5S95wi5Y+bHtffJkAAAAAAAAAAAAAAAAAAAAAAAAAAAAAAAAADV7TW3SWtxT+alNfY2h87iG9GUfmjJfVYA1Ox9z0lpRn1uOX4vi/wATdEt6PJ/0aUOqnXnBdyWCpAAAAAAAAAAAAAAAAAAAAAAAAAAAAAAAAAAACS2GW7UvaXVTrR+rdTP4IrSQ2Ynu39/T+eW/+64/7hXgAAAAAAAAAAAAAAAAAAAAAAAAAAAAAAAAAABH6Usatdd9HP16P/SWBI2P/t7jvt4fi/yK4AAAAAAAAAAAAAAAAAAAAAAAAAAAAAAAAAcHJoNq9UnRjCNOrCjObk1OrTc4YjjMe58QNZbP+uKq7baP+csjzqheVaV0r+4g6ilSVOTtoOUF73FPPeuHcXGmapRrxcqNRTSeGlzi+xrqAzQAAAAAAAAAAAAAAAAAAAAAAAAAAADAGNfX9KjHfq1I049spJZ8CK29279Wk7W2SncY9qb4xpdix1yPG9Y1mrOpvV5Tqyzx6RtZX6ueYHs2qek+zg8UYTuH2r2I/VrP2J7U9v5XdOdCVvCnGUW85c8SSe7x8cdRI6fpspxU5RdOD4qLXteYvqSiuC4IYr76BqFWEKsXOcJRozlJKTaml8L+rNjs1tV6grmjCGa05RiqlVuUI7mcZjFcfefHPYS9PUXBwjjKmpJrOOHA2t1YdIt9Li+L8e0kWrXTPS1x3bqyml/9rSXTwfe4P2o+W8eg6HrFC7pKvbz36bbWcSi1Jc001lM/Nd5p9WLzFyX914MvRdtdTsZZjLpqfXTqLn5o0j9MgkNg9vbXUotQ/R3EEnOhJreS+aPzLJXkQAAAAAAAAAAAAAAAAAAAAADhnIA/P9zcR9cuVcQlTm7ivPjzUd9uMWvDHE3mgbKOu1XqSi+uMVh7i6vBnpOv7LWl3h1qSdSKxGrH2ZpdmVzXczEobLdGlGnV3orlvrDS8Vz+iCp680RRXWSmuaa4+z2LL8y61HRb3juZa6sTTz5MgtpdI1ptqNvXnHtjGDz9GXURdx/axXYeo6NpTdOLxzR5xb7MamqilOwus9vRTa+yPWNH9fVOMegnFpJcaLT+5Fa3UNAz/wBEhq2ndHlvGC71DTtVq8Iwml2+xBGgfor1G4ea1elRWVxnKVZ97UV+aGiX2Frwjq1jKksSdaUJuPBShKnLKa6+SfkfpNElsd6P7OwxOCda4xh16uN5du5FcI/84lcggAAAAA//2Q=="/>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http://people.rit.edu/%7Ejms3426/425/deskLam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http://image.lampsplus.com/is/image/K9431.fpx?qlt=65&amp;wid=236&amp;hei=236&amp;fmt=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9525" y="533400"/>
            <a:ext cx="1447799"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4" name="Picture 10" descr="https://encrypted-tbn2.gstatic.com/images?q=tbn:ANd9GcTuTIUoIK6ZPIJ6Qc2PXrD0X5TU22ErCSWZ1pmy1Zza6Cjvkf5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6" name="Picture 12" descr="https://encrypted-tbn2.gstatic.com/images?q=tbn:ANd9GcSFjIcjo9elDFd9nvMX9DXFtNjRcohpmiLqBSUQmjWkv3rqB0ZGnQ"/>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00725"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8" name="Picture 14" descr="http://cdn0.notonthehighstreet.com/system/product_images/images/001/054/216/original_small-angle-desk-lamp.jpg?13615436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33600"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p:nvSpPr>
        <p:spPr>
          <a:xfrm>
            <a:off x="0" y="8965"/>
            <a:ext cx="5124160" cy="461665"/>
          </a:xfrm>
          <a:prstGeom prst="rect">
            <a:avLst/>
          </a:prstGeom>
          <a:noFill/>
        </p:spPr>
        <p:txBody>
          <a:bodyPr wrap="none" rtlCol="0">
            <a:spAutoFit/>
          </a:bodyPr>
          <a:lstStyle/>
          <a:p>
            <a:r>
              <a:rPr lang="en-US" sz="2400" b="1" dirty="0"/>
              <a:t>Desk Lamp Example </a:t>
            </a:r>
            <a:r>
              <a:rPr lang="en-US" sz="2400" b="1" dirty="0" smtClean="0"/>
              <a:t>of User Interviews</a:t>
            </a:r>
            <a:endParaRPr lang="en-US" sz="2400" b="1" dirty="0"/>
          </a:p>
        </p:txBody>
      </p:sp>
      <p:sp>
        <p:nvSpPr>
          <p:cNvPr id="11" name="TextBox 10"/>
          <p:cNvSpPr txBox="1"/>
          <p:nvPr/>
        </p:nvSpPr>
        <p:spPr>
          <a:xfrm>
            <a:off x="1524000" y="1981200"/>
            <a:ext cx="5708935" cy="369332"/>
          </a:xfrm>
          <a:prstGeom prst="rect">
            <a:avLst/>
          </a:prstGeom>
          <a:noFill/>
        </p:spPr>
        <p:txBody>
          <a:bodyPr wrap="none" rtlCol="0">
            <a:spAutoFit/>
          </a:bodyPr>
          <a:lstStyle/>
          <a:p>
            <a:r>
              <a:rPr lang="en-US" dirty="0" smtClean="0"/>
              <a:t>Physical Objects:  what a desk lamp looks like varies greatly</a:t>
            </a:r>
            <a:endParaRPr lang="en-US" dirty="0"/>
          </a:p>
        </p:txBody>
      </p:sp>
      <p:sp>
        <p:nvSpPr>
          <p:cNvPr id="12" name="Rectangle 11"/>
          <p:cNvSpPr/>
          <p:nvPr/>
        </p:nvSpPr>
        <p:spPr>
          <a:xfrm>
            <a:off x="0" y="2811395"/>
            <a:ext cx="9144000" cy="2862322"/>
          </a:xfrm>
          <a:prstGeom prst="rect">
            <a:avLst/>
          </a:prstGeom>
        </p:spPr>
        <p:txBody>
          <a:bodyPr wrap="square">
            <a:spAutoFit/>
          </a:bodyPr>
          <a:lstStyle/>
          <a:p>
            <a:r>
              <a:rPr lang="en-US" dirty="0" smtClean="0"/>
              <a:t>We all know the frustration that comes with buying something that is poorly designed.  We often blame this on poor manufacturing quality or poor engineering, but what is often to blame are competent engineers and designers who created what </a:t>
            </a:r>
            <a:r>
              <a:rPr lang="en-US" i="1" dirty="0" smtClean="0"/>
              <a:t>they</a:t>
            </a:r>
            <a:r>
              <a:rPr lang="en-US" dirty="0" smtClean="0"/>
              <a:t> wanted, not what their users wanted.  In </a:t>
            </a:r>
            <a:r>
              <a:rPr lang="en-US" dirty="0"/>
              <a:t>creating an object as simple as a desk lamp there are many points of view that need to be considered </a:t>
            </a:r>
            <a:r>
              <a:rPr lang="en-US" dirty="0" smtClean="0"/>
              <a:t>and the only way to learn these is to go out and talk with people.  Only by doing this can you make sure the </a:t>
            </a:r>
            <a:r>
              <a:rPr lang="en-US" dirty="0"/>
              <a:t>design </a:t>
            </a:r>
            <a:r>
              <a:rPr lang="en-US" dirty="0" smtClean="0"/>
              <a:t>representations you create won’t be total garbage.</a:t>
            </a:r>
            <a:endParaRPr lang="en-US" dirty="0"/>
          </a:p>
          <a:p>
            <a:endParaRPr lang="en-US" dirty="0"/>
          </a:p>
          <a:p>
            <a:r>
              <a:rPr lang="en-US" dirty="0" smtClean="0"/>
              <a:t>User interviews are the first step in collecting data that will let you make representations of designs that will help you create the right solution, not just a solution.  They are exactly what they sound like, going out and talking with actual people.</a:t>
            </a:r>
          </a:p>
        </p:txBody>
      </p:sp>
    </p:spTree>
    <p:extLst>
      <p:ext uri="{BB962C8B-B14F-4D97-AF65-F5344CB8AC3E}">
        <p14:creationId xmlns:p14="http://schemas.microsoft.com/office/powerpoint/2010/main" val="3767083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23330"/>
            <a:ext cx="6330284" cy="5909310"/>
          </a:xfrm>
          <a:prstGeom prst="rect">
            <a:avLst/>
          </a:prstGeom>
          <a:noFill/>
        </p:spPr>
        <p:txBody>
          <a:bodyPr wrap="square" rtlCol="0">
            <a:spAutoFit/>
          </a:bodyPr>
          <a:lstStyle/>
          <a:p>
            <a:pPr marL="342900" indent="-342900">
              <a:buFont typeface="+mj-lt"/>
              <a:buAutoNum type="arabicPeriod"/>
            </a:pPr>
            <a:r>
              <a:rPr lang="en-US" dirty="0" smtClean="0"/>
              <a:t>Expect interviews to be intimidating </a:t>
            </a:r>
            <a:r>
              <a:rPr lang="en-US" dirty="0"/>
              <a:t>at </a:t>
            </a:r>
            <a:r>
              <a:rPr lang="en-US" dirty="0" smtClean="0"/>
              <a:t>first; it will  get easier with time.</a:t>
            </a:r>
          </a:p>
          <a:p>
            <a:pPr marL="342900" indent="-342900">
              <a:buFont typeface="+mj-lt"/>
              <a:buAutoNum type="arabicPeriod"/>
            </a:pPr>
            <a:r>
              <a:rPr lang="en-US" dirty="0" smtClean="0"/>
              <a:t>Before you run out and talk to people you need to develop some hypotheses of what you think your design should do.  The questions you ask should test these </a:t>
            </a:r>
            <a:r>
              <a:rPr lang="en-US" smtClean="0"/>
              <a:t>hypotheses</a:t>
            </a:r>
            <a:r>
              <a:rPr lang="en-US" smtClean="0"/>
              <a:t>.  See the interview </a:t>
            </a:r>
            <a:endParaRPr lang="en-US" dirty="0"/>
          </a:p>
          <a:p>
            <a:pPr marL="342900" indent="-342900">
              <a:buFont typeface="+mj-lt"/>
              <a:buAutoNum type="arabicPeriod"/>
            </a:pPr>
            <a:r>
              <a:rPr lang="en-US" dirty="0" smtClean="0"/>
              <a:t>Ask open-ended question that get people to tell stories.  Stories are your best source of insights.</a:t>
            </a:r>
          </a:p>
          <a:p>
            <a:pPr marL="342900" indent="-342900">
              <a:buFont typeface="+mj-lt"/>
              <a:buAutoNum type="arabicPeriod"/>
            </a:pPr>
            <a:r>
              <a:rPr lang="en-US" dirty="0" smtClean="0"/>
              <a:t>You should talk less than 15% of the time.  Make sure you don’t lead your subject.</a:t>
            </a:r>
          </a:p>
          <a:p>
            <a:pPr marL="342900" indent="-342900">
              <a:buFont typeface="+mj-lt"/>
              <a:buAutoNum type="arabicPeriod"/>
            </a:pPr>
            <a:r>
              <a:rPr lang="en-US" dirty="0" smtClean="0"/>
              <a:t>You can also learn things by observing behaviors.</a:t>
            </a:r>
          </a:p>
          <a:p>
            <a:pPr marL="342900" indent="-342900">
              <a:buFont typeface="+mj-lt"/>
              <a:buAutoNum type="arabicPeriod"/>
            </a:pPr>
            <a:r>
              <a:rPr lang="en-US" dirty="0" smtClean="0"/>
              <a:t>Taking notes is easier if you pair up and have one person be a note taker.</a:t>
            </a:r>
          </a:p>
          <a:p>
            <a:pPr marL="342900" indent="-342900">
              <a:buFont typeface="+mj-lt"/>
              <a:buAutoNum type="arabicPeriod"/>
            </a:pPr>
            <a:r>
              <a:rPr lang="en-US" dirty="0" smtClean="0"/>
              <a:t>Dig deeper by asking your subjects to explain what they mean.</a:t>
            </a:r>
          </a:p>
          <a:p>
            <a:pPr marL="342900" indent="-342900">
              <a:buFont typeface="+mj-lt"/>
              <a:buAutoNum type="arabicPeriod"/>
            </a:pPr>
            <a:r>
              <a:rPr lang="en-US" dirty="0" smtClean="0"/>
              <a:t>Always end an interview by asking “what other questions should I have asked” and “who else should I talk to?”</a:t>
            </a:r>
          </a:p>
          <a:p>
            <a:pPr marL="342900" indent="-342900">
              <a:buFont typeface="+mj-lt"/>
              <a:buAutoNum type="arabicPeriod"/>
            </a:pPr>
            <a:r>
              <a:rPr lang="en-US" dirty="0" smtClean="0"/>
              <a:t>It is better to figure out what people don’t like than it is to figure out what they like.  Probe for what they are dissatisfied </a:t>
            </a:r>
            <a:r>
              <a:rPr lang="en-US" smtClean="0"/>
              <a:t>with</a:t>
            </a:r>
            <a:r>
              <a:rPr lang="en-US" smtClean="0"/>
              <a:t>.</a:t>
            </a:r>
          </a:p>
          <a:p>
            <a:pPr marL="342900" indent="-342900">
              <a:buFont typeface="+mj-lt"/>
              <a:buAutoNum type="arabicPeriod"/>
            </a:pPr>
            <a:r>
              <a:rPr lang="en-US" smtClean="0"/>
              <a:t>Make sure to follow up with a “thank you” note after the interview!</a:t>
            </a:r>
            <a:endParaRPr lang="en-US" dirty="0" smtClean="0"/>
          </a:p>
        </p:txBody>
      </p:sp>
      <p:pic>
        <p:nvPicPr>
          <p:cNvPr id="3" name="Picture 2"/>
          <p:cNvPicPr>
            <a:picLocks noChangeAspect="1"/>
          </p:cNvPicPr>
          <p:nvPr/>
        </p:nvPicPr>
        <p:blipFill>
          <a:blip r:embed="rId2"/>
          <a:stretch>
            <a:fillRect/>
          </a:stretch>
        </p:blipFill>
        <p:spPr>
          <a:xfrm>
            <a:off x="6734629" y="112522"/>
            <a:ext cx="2267392" cy="3500380"/>
          </a:xfrm>
          <a:prstGeom prst="rect">
            <a:avLst/>
          </a:prstGeom>
          <a:ln>
            <a:solidFill>
              <a:schemeClr val="tx1"/>
            </a:solidFill>
          </a:ln>
        </p:spPr>
      </p:pic>
      <p:sp>
        <p:nvSpPr>
          <p:cNvPr id="4" name="TextBox 3"/>
          <p:cNvSpPr txBox="1"/>
          <p:nvPr/>
        </p:nvSpPr>
        <p:spPr>
          <a:xfrm>
            <a:off x="0" y="0"/>
            <a:ext cx="6659745" cy="923330"/>
          </a:xfrm>
          <a:prstGeom prst="rect">
            <a:avLst/>
          </a:prstGeom>
          <a:noFill/>
        </p:spPr>
        <p:txBody>
          <a:bodyPr wrap="square" rtlCol="0">
            <a:spAutoFit/>
          </a:bodyPr>
          <a:lstStyle/>
          <a:p>
            <a:r>
              <a:rPr lang="en-US" dirty="0" smtClean="0"/>
              <a:t>One of your reading assignments is the book “Talking to Humans” which will give you useful guidelines on doing successful interviews.  Here are some key tips from the book.</a:t>
            </a:r>
            <a:endParaRPr lang="en-US" dirty="0"/>
          </a:p>
        </p:txBody>
      </p:sp>
    </p:spTree>
    <p:extLst>
      <p:ext uri="{BB962C8B-B14F-4D97-AF65-F5344CB8AC3E}">
        <p14:creationId xmlns:p14="http://schemas.microsoft.com/office/powerpoint/2010/main" val="4065151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288" y="396510"/>
            <a:ext cx="8974068" cy="6463308"/>
          </a:xfrm>
          <a:prstGeom prst="rect">
            <a:avLst/>
          </a:prstGeom>
          <a:noFill/>
        </p:spPr>
        <p:txBody>
          <a:bodyPr wrap="square" rtlCol="0">
            <a:spAutoFit/>
          </a:bodyPr>
          <a:lstStyle/>
          <a:p>
            <a:pPr marL="342900" indent="-342900">
              <a:buFont typeface="Arial" panose="020B0604020202020204" pitchFamily="34" charset="0"/>
              <a:buChar char="•"/>
            </a:pPr>
            <a:r>
              <a:rPr lang="en-US" dirty="0" smtClean="0"/>
              <a:t>Nothing is more useless than unanalyzed data.  If you aren’t going to look at data don’t even bother getting it.  Qualitative data is really hard to analyze well but here are some tips to make it easier.</a:t>
            </a:r>
          </a:p>
          <a:p>
            <a:pPr marL="342900" indent="-342900">
              <a:buFont typeface="Arial" panose="020B0604020202020204" pitchFamily="34" charset="0"/>
              <a:buChar char="•"/>
            </a:pPr>
            <a:r>
              <a:rPr lang="en-US" dirty="0" smtClean="0"/>
              <a:t>Record the interview if the subject is willing.  A smart phone works really well for this.</a:t>
            </a:r>
          </a:p>
          <a:p>
            <a:pPr marL="342900" indent="-342900">
              <a:buFont typeface="Arial" panose="020B0604020202020204" pitchFamily="34" charset="0"/>
              <a:buChar char="•"/>
            </a:pPr>
            <a:r>
              <a:rPr lang="en-US" dirty="0" smtClean="0"/>
              <a:t>Take notes.</a:t>
            </a:r>
          </a:p>
          <a:p>
            <a:pPr marL="342900" indent="-342900">
              <a:buFont typeface="Arial" panose="020B0604020202020204" pitchFamily="34" charset="0"/>
              <a:buChar char="•"/>
            </a:pPr>
            <a:r>
              <a:rPr lang="en-US" dirty="0" smtClean="0"/>
              <a:t>Write up your observations immediately after the interview, don’t wait! </a:t>
            </a:r>
          </a:p>
          <a:p>
            <a:endParaRPr lang="en-US" dirty="0"/>
          </a:p>
          <a:p>
            <a:r>
              <a:rPr lang="en-US" dirty="0" smtClean="0"/>
              <a:t>When writing up what you learned only focus on what is relevant to the questions you asked.</a:t>
            </a:r>
          </a:p>
          <a:p>
            <a:r>
              <a:rPr lang="en-US" dirty="0" smtClean="0"/>
              <a:t>It is required that everybody on the team use the following template to document their interviews:</a:t>
            </a:r>
          </a:p>
          <a:p>
            <a:endParaRPr lang="en-US" dirty="0"/>
          </a:p>
          <a:p>
            <a:r>
              <a:rPr lang="en-US" i="1" dirty="0" smtClean="0"/>
              <a:t>What I thought before the interview:</a:t>
            </a:r>
          </a:p>
          <a:p>
            <a:r>
              <a:rPr lang="en-US" i="1" dirty="0" smtClean="0"/>
              <a:t>What I learned during the interview:</a:t>
            </a:r>
          </a:p>
          <a:p>
            <a:r>
              <a:rPr lang="en-US" i="1" dirty="0" smtClean="0"/>
              <a:t>What actions do I need to take next:</a:t>
            </a:r>
          </a:p>
          <a:p>
            <a:endParaRPr lang="en-US" i="1" dirty="0"/>
          </a:p>
          <a:p>
            <a:pPr marL="285750" indent="-285750">
              <a:buFont typeface="Arial" panose="020B0604020202020204" pitchFamily="34" charset="0"/>
              <a:buChar char="•"/>
            </a:pPr>
            <a:r>
              <a:rPr lang="en-US" i="1" dirty="0" smtClean="0"/>
              <a:t>Question 1:  Answer 1</a:t>
            </a:r>
          </a:p>
          <a:p>
            <a:pPr marL="285750" indent="-285750">
              <a:buFont typeface="Arial" panose="020B0604020202020204" pitchFamily="34" charset="0"/>
              <a:buChar char="•"/>
            </a:pPr>
            <a:r>
              <a:rPr lang="en-US" i="1" dirty="0"/>
              <a:t>Question </a:t>
            </a:r>
            <a:r>
              <a:rPr lang="en-US" i="1" dirty="0" smtClean="0"/>
              <a:t>2:  </a:t>
            </a:r>
            <a:r>
              <a:rPr lang="en-US" i="1" dirty="0"/>
              <a:t>Answer </a:t>
            </a:r>
            <a:r>
              <a:rPr lang="en-US" i="1" dirty="0" smtClean="0"/>
              <a:t>2</a:t>
            </a:r>
          </a:p>
          <a:p>
            <a:pPr marL="285750" indent="-285750">
              <a:buFont typeface="Arial" panose="020B0604020202020204" pitchFamily="34" charset="0"/>
              <a:buChar char="•"/>
            </a:pPr>
            <a:r>
              <a:rPr lang="en-US" i="1" dirty="0"/>
              <a:t>Question </a:t>
            </a:r>
            <a:r>
              <a:rPr lang="en-US" i="1" dirty="0" smtClean="0"/>
              <a:t>3:  </a:t>
            </a:r>
            <a:r>
              <a:rPr lang="en-US" i="1" dirty="0"/>
              <a:t>Answer </a:t>
            </a:r>
            <a:r>
              <a:rPr lang="en-US" i="1" dirty="0" smtClean="0"/>
              <a:t>3</a:t>
            </a:r>
            <a:endParaRPr lang="en-US" i="1" dirty="0"/>
          </a:p>
          <a:p>
            <a:endParaRPr lang="en-US" i="1" dirty="0"/>
          </a:p>
          <a:p>
            <a:r>
              <a:rPr lang="en-US" i="1" dirty="0" smtClean="0"/>
              <a:t>Key Insight:  What is the one most important thing related to the project?</a:t>
            </a:r>
          </a:p>
          <a:p>
            <a:endParaRPr lang="en-US" i="1" dirty="0"/>
          </a:p>
          <a:p>
            <a:r>
              <a:rPr lang="en-US" dirty="0"/>
              <a:t>Your team needs to keep all the interviews on Google Drive where they are accessible to your team and the instructors</a:t>
            </a:r>
            <a:r>
              <a:rPr lang="en-US" dirty="0" smtClean="0"/>
              <a:t>.</a:t>
            </a:r>
            <a:endParaRPr lang="en-US" dirty="0"/>
          </a:p>
        </p:txBody>
      </p:sp>
    </p:spTree>
    <p:extLst>
      <p:ext uri="{BB962C8B-B14F-4D97-AF65-F5344CB8AC3E}">
        <p14:creationId xmlns:p14="http://schemas.microsoft.com/office/powerpoint/2010/main" val="3310900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815882"/>
            <a:ext cx="9144000" cy="5016758"/>
          </a:xfrm>
          <a:prstGeom prst="rect">
            <a:avLst/>
          </a:prstGeom>
        </p:spPr>
        <p:txBody>
          <a:bodyPr wrap="square">
            <a:spAutoFit/>
          </a:bodyPr>
          <a:lstStyle/>
          <a:p>
            <a:r>
              <a:rPr lang="en-US" sz="1600" i="1" dirty="0"/>
              <a:t>What I thought before the interview</a:t>
            </a:r>
            <a:r>
              <a:rPr lang="en-US" sz="1600" i="1" dirty="0" smtClean="0"/>
              <a:t>:  </a:t>
            </a:r>
            <a:r>
              <a:rPr lang="en-US" sz="1600" dirty="0" smtClean="0">
                <a:solidFill>
                  <a:schemeClr val="tx2">
                    <a:lumMod val="75000"/>
                  </a:schemeClr>
                </a:solidFill>
              </a:rPr>
              <a:t>Desk lamps are pretty much generic and differ only by price and what they look like.</a:t>
            </a:r>
            <a:endParaRPr lang="en-US" sz="1600" i="1" dirty="0">
              <a:solidFill>
                <a:schemeClr val="tx2">
                  <a:lumMod val="75000"/>
                </a:schemeClr>
              </a:solidFill>
            </a:endParaRPr>
          </a:p>
          <a:p>
            <a:r>
              <a:rPr lang="en-US" sz="1600" i="1" dirty="0"/>
              <a:t>What I learned during the interview</a:t>
            </a:r>
            <a:r>
              <a:rPr lang="en-US" sz="1600" i="1" dirty="0" smtClean="0"/>
              <a:t>:  </a:t>
            </a:r>
            <a:r>
              <a:rPr lang="en-US" sz="1600" dirty="0" smtClean="0">
                <a:solidFill>
                  <a:schemeClr val="tx2">
                    <a:lumMod val="75000"/>
                  </a:schemeClr>
                </a:solidFill>
              </a:rPr>
              <a:t>This is not true if you are disabled and in this case there are new challenges with buying a lamp that is suitable, and nobody seems to be addressing this!</a:t>
            </a:r>
            <a:endParaRPr lang="en-US" sz="1600" i="1" dirty="0">
              <a:solidFill>
                <a:schemeClr val="tx2">
                  <a:lumMod val="75000"/>
                </a:schemeClr>
              </a:solidFill>
            </a:endParaRPr>
          </a:p>
          <a:p>
            <a:r>
              <a:rPr lang="en-US" sz="1600" i="1" dirty="0"/>
              <a:t>What actions do I need to take next</a:t>
            </a:r>
            <a:r>
              <a:rPr lang="en-US" sz="1600" i="1" dirty="0" smtClean="0"/>
              <a:t>:  </a:t>
            </a:r>
            <a:r>
              <a:rPr lang="en-US" sz="1600" dirty="0" smtClean="0">
                <a:solidFill>
                  <a:schemeClr val="tx2">
                    <a:lumMod val="75000"/>
                  </a:schemeClr>
                </a:solidFill>
              </a:rPr>
              <a:t>I need to schedule interviews with other disabled individuals to see if they have similar issues to confirm this hypothesis.</a:t>
            </a:r>
            <a:endParaRPr lang="en-US" sz="1600" dirty="0">
              <a:solidFill>
                <a:schemeClr val="tx2">
                  <a:lumMod val="75000"/>
                </a:schemeClr>
              </a:solidFill>
            </a:endParaRPr>
          </a:p>
          <a:p>
            <a:endParaRPr lang="en-US" sz="1600" i="1" dirty="0"/>
          </a:p>
          <a:p>
            <a:pPr marL="285750" indent="-285750">
              <a:buFont typeface="Arial" panose="020B0604020202020204" pitchFamily="34" charset="0"/>
              <a:buChar char="•"/>
            </a:pPr>
            <a:r>
              <a:rPr lang="en-US" sz="1600" i="1" dirty="0"/>
              <a:t>Question 1:  </a:t>
            </a:r>
            <a:r>
              <a:rPr lang="en-US" sz="1600" i="1" dirty="0" smtClean="0"/>
              <a:t>Why are you buying a lamp today?</a:t>
            </a:r>
          </a:p>
          <a:p>
            <a:r>
              <a:rPr lang="en-US" sz="1600" dirty="0" smtClean="0">
                <a:solidFill>
                  <a:schemeClr val="tx2">
                    <a:lumMod val="75000"/>
                  </a:schemeClr>
                </a:solidFill>
              </a:rPr>
              <a:t>I am tired of not being able to adjust the one I have from my chair and am hoping to find one that I can put closer to where I sit.</a:t>
            </a:r>
            <a:endParaRPr lang="en-US" sz="1600" dirty="0">
              <a:solidFill>
                <a:schemeClr val="tx2">
                  <a:lumMod val="75000"/>
                </a:schemeClr>
              </a:solidFill>
            </a:endParaRPr>
          </a:p>
          <a:p>
            <a:pPr marL="285750" indent="-285750">
              <a:buFont typeface="Arial" panose="020B0604020202020204" pitchFamily="34" charset="0"/>
              <a:buChar char="•"/>
            </a:pPr>
            <a:r>
              <a:rPr lang="en-US" sz="1600" i="1" dirty="0"/>
              <a:t>Question 2:  </a:t>
            </a:r>
            <a:r>
              <a:rPr lang="en-US" sz="1600" i="1" dirty="0" smtClean="0"/>
              <a:t>What is wrong with the lamp you have? [note, querying pain point]</a:t>
            </a:r>
          </a:p>
          <a:p>
            <a:r>
              <a:rPr lang="en-US" sz="1600" dirty="0" smtClean="0">
                <a:solidFill>
                  <a:schemeClr val="tx2">
                    <a:lumMod val="75000"/>
                  </a:schemeClr>
                </a:solidFill>
              </a:rPr>
              <a:t>Since I’m in a wheelchair to turn the lamp on or off, dim it, or adjust it </a:t>
            </a:r>
            <a:r>
              <a:rPr lang="en-US" sz="1600" dirty="0" err="1" smtClean="0">
                <a:solidFill>
                  <a:schemeClr val="tx2">
                    <a:lumMod val="75000"/>
                  </a:schemeClr>
                </a:solidFill>
              </a:rPr>
              <a:t>it</a:t>
            </a:r>
            <a:r>
              <a:rPr lang="en-US" sz="1600" dirty="0" smtClean="0">
                <a:solidFill>
                  <a:schemeClr val="tx2">
                    <a:lumMod val="75000"/>
                  </a:schemeClr>
                </a:solidFill>
              </a:rPr>
              <a:t> has to be close to me.  But that makes the light too bright and illuminates a small spot.  Plus it gets really hot.</a:t>
            </a:r>
            <a:endParaRPr lang="en-US" sz="1600" dirty="0">
              <a:solidFill>
                <a:schemeClr val="tx2">
                  <a:lumMod val="75000"/>
                </a:schemeClr>
              </a:solidFill>
            </a:endParaRPr>
          </a:p>
          <a:p>
            <a:pPr marL="285750" indent="-285750">
              <a:buFont typeface="Arial" panose="020B0604020202020204" pitchFamily="34" charset="0"/>
              <a:buChar char="•"/>
            </a:pPr>
            <a:r>
              <a:rPr lang="en-US" sz="1600" i="1" dirty="0"/>
              <a:t>Question 3:  </a:t>
            </a:r>
            <a:r>
              <a:rPr lang="en-US" sz="1600" i="1" dirty="0" smtClean="0"/>
              <a:t>If you could have an ideal lamp what features would it have?</a:t>
            </a:r>
          </a:p>
          <a:p>
            <a:r>
              <a:rPr lang="en-US" sz="1600" dirty="0" smtClean="0">
                <a:solidFill>
                  <a:schemeClr val="tx2">
                    <a:lumMod val="75000"/>
                  </a:schemeClr>
                </a:solidFill>
              </a:rPr>
              <a:t>Good question (thinks).  I suppose I would want to control it remotely from anywhere in the room.  Plus be able to dim it and adjust where the light goes really easily.  I’d pay more for that but not too much and it would have to look good…</a:t>
            </a:r>
          </a:p>
          <a:p>
            <a:r>
              <a:rPr lang="en-US" sz="1600" i="1" dirty="0" smtClean="0"/>
              <a:t>Question 4:  How much would you pay for an ideal lamp? [note, getting price constraints]…</a:t>
            </a:r>
            <a:endParaRPr lang="en-US" sz="1600" i="1" dirty="0"/>
          </a:p>
          <a:p>
            <a:endParaRPr lang="en-US" sz="1600" i="1" dirty="0"/>
          </a:p>
          <a:p>
            <a:r>
              <a:rPr lang="en-US" sz="1600" i="1" dirty="0"/>
              <a:t>Key Insight:  </a:t>
            </a:r>
            <a:r>
              <a:rPr lang="en-US" sz="1600" dirty="0" smtClean="0">
                <a:solidFill>
                  <a:schemeClr val="tx2">
                    <a:lumMod val="75000"/>
                  </a:schemeClr>
                </a:solidFill>
              </a:rPr>
              <a:t>Nobody is designing functional lamps for disabled people.</a:t>
            </a:r>
            <a:endParaRPr lang="en-US" sz="1600" dirty="0">
              <a:solidFill>
                <a:schemeClr val="tx2">
                  <a:lumMod val="75000"/>
                </a:schemeClr>
              </a:solidFill>
            </a:endParaRPr>
          </a:p>
        </p:txBody>
      </p:sp>
      <p:sp>
        <p:nvSpPr>
          <p:cNvPr id="4" name="TextBox 3"/>
          <p:cNvSpPr txBox="1"/>
          <p:nvPr/>
        </p:nvSpPr>
        <p:spPr>
          <a:xfrm>
            <a:off x="0" y="0"/>
            <a:ext cx="9144000" cy="1815882"/>
          </a:xfrm>
          <a:prstGeom prst="rect">
            <a:avLst/>
          </a:prstGeom>
          <a:noFill/>
        </p:spPr>
        <p:txBody>
          <a:bodyPr wrap="square" rtlCol="0">
            <a:spAutoFit/>
          </a:bodyPr>
          <a:lstStyle/>
          <a:p>
            <a:r>
              <a:rPr lang="en-US" sz="1600" dirty="0" smtClean="0"/>
              <a:t>As an example you might decide to go around Bucknell and peer into offices to see what types of desk lamps people had.  Knock on some doors and ask people for five minutes of their time to talk about their lamps.  This, along with a trip to a store that sold desk lamps, would let you develop some questions.  In one of your interviews you talk to a disabled person in a wheelchair who says it is impossible to find a desk lamp that can be place far enough away to be comfortable but also that can be controlled from a wheelchair.   Bingo, you have discovered something that is valuable to a group of users that may not have been address before!  Below is a simulated write up of that interview: </a:t>
            </a:r>
            <a:endParaRPr lang="en-US" sz="1600" dirty="0"/>
          </a:p>
        </p:txBody>
      </p:sp>
    </p:spTree>
    <p:extLst>
      <p:ext uri="{BB962C8B-B14F-4D97-AF65-F5344CB8AC3E}">
        <p14:creationId xmlns:p14="http://schemas.microsoft.com/office/powerpoint/2010/main" val="26083881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Stakeholders, Features, and Agents&amp;quot;&quot;/&gt;&lt;property id=&quot;20307&quot; value=&quot;256&quot;/&gt;&lt;/object&gt;&lt;object type=&quot;3&quot; unique_id=&quot;10005&quot;&gt;&lt;property id=&quot;20148&quot; value=&quot;5&quot;/&gt;&lt;property id=&quot;20300&quot; value=&quot;Slide 3&quot;/&gt;&lt;property id=&quot;20307&quot; value=&quot;266&quot;/&gt;&lt;/object&gt;&lt;object type=&quot;3&quot; unique_id=&quot;10006&quot;&gt;&lt;property id=&quot;20148&quot; value=&quot;5&quot;/&gt;&lt;property id=&quot;20300&quot; value=&quot;Slide 4 - &amp;quot;List and describe the stakeholders and the respective features that they want from the system.&amp;quot;&quot;/&gt;&lt;property id=&quot;20307&quot; value=&quot;259&quot;/&gt;&lt;/object&gt;&lt;object type=&quot;3&quot; unique_id=&quot;10007&quot;&gt;&lt;property id=&quot;20148&quot; value=&quot;5&quot;/&gt;&lt;property id=&quot;20300&quot; value=&quot;Slide 5 - &amp;quot;Based on your list, create a Stakeholder Model that provides a map between the stakeholders and their respective de&quot;/&gt;&lt;property id=&quot;20307&quot; value=&quot;260&quot;/&gt;&lt;/object&gt;&lt;object type=&quot;3&quot; unique_id=&quot;10008&quot;&gt;&lt;property id=&quot;20148&quot; value=&quot;5&quot;/&gt;&lt;property id=&quot;20300&quot; value=&quot;Slide 6 - &amp;quot;Revise your Stakeholder Model&amp;quot;&quot;/&gt;&lt;property id=&quot;20307&quot; value=&quot;261&quot;/&gt;&lt;/object&gt;&lt;object type=&quot;3&quot; unique_id=&quot;10009&quot;&gt;&lt;property id=&quot;20148&quot; value=&quot;5&quot;/&gt;&lt;property id=&quot;20300&quot; value=&quot;Slide 7&quot;/&gt;&lt;property id=&quot;20307&quot; value=&quot;267&quot;/&gt;&lt;/object&gt;&lt;object type=&quot;3&quot; unique_id=&quot;10010&quot;&gt;&lt;property id=&quot;20148&quot; value=&quot;5&quot;/&gt;&lt;property id=&quot;20300&quot; value=&quot;Slide 8&quot;/&gt;&lt;property id=&quot;20307&quot; value=&quot;265&quot;/&gt;&lt;/object&gt;&lt;object type=&quot;3&quot; unique_id=&quot;10011&quot;&gt;&lt;property id=&quot;20148&quot; value=&quot;5&quot;/&gt;&lt;property id=&quot;20300&quot; value=&quot;Slide 12&quot;/&gt;&lt;property id=&quot;20307&quot; value=&quot;262&quot;/&gt;&lt;/object&gt;&lt;object type=&quot;3&quot; unique_id=&quot;10012&quot;&gt;&lt;property id=&quot;20148&quot; value=&quot;5&quot;/&gt;&lt;property id=&quot;20300&quot; value=&quot;Slide 10&quot;/&gt;&lt;property id=&quot;20307&quot; value=&quot;263&quot;/&gt;&lt;/object&gt;&lt;object type=&quot;3&quot; unique_id=&quot;10014&quot;&gt;&lt;property id=&quot;20148&quot; value=&quot;5&quot;/&gt;&lt;property id=&quot;20300&quot; value=&quot;Slide 13&quot;/&gt;&lt;property id=&quot;20307&quot; value=&quot;257&quot;/&gt;&lt;/object&gt;&lt;object type=&quot;3&quot; unique_id=&quot;10080&quot;&gt;&lt;property id=&quot;20148&quot; value=&quot;5&quot;/&gt;&lt;property id=&quot;20300&quot; value=&quot;Slide 2&quot;/&gt;&lt;property id=&quot;20307&quot; value=&quot;268&quot;/&gt;&lt;/object&gt;&lt;object type=&quot;3&quot; unique_id=&quot;10081&quot;&gt;&lt;property id=&quot;20148&quot; value=&quot;5&quot;/&gt;&lt;property id=&quot;20300&quot; value=&quot;Slide 9&quot;/&gt;&lt;property id=&quot;20307&quot; value=&quot;269&quot;/&gt;&lt;/object&gt;&lt;object type=&quot;3&quot; unique_id=&quot;10153&quot;&gt;&lt;property id=&quot;20148&quot; value=&quot;5&quot;/&gt;&lt;property id=&quot;20300&quot; value=&quot;Slide 11&quot;/&gt;&lt;property id=&quot;20307&quot; value=&quot;27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2440</TotalTime>
  <Words>1043</Words>
  <Application>Microsoft Office PowerPoint</Application>
  <PresentationFormat>On-screen Show (4:3)</PresentationFormat>
  <Paragraphs>51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User Interviews</vt:lpstr>
      <vt:lpstr>PowerPoint Presentation</vt:lpstr>
      <vt:lpstr>PowerPoint Presentation</vt:lpstr>
      <vt:lpstr>PowerPoint Presentation</vt:lpstr>
      <vt:lpstr>PowerPoint Presentation</vt:lpstr>
    </vt:vector>
  </TitlesOfParts>
  <Company>Bucknell Library and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Actors and Stakeholder</dc:title>
  <dc:creator>R. Alan Cheville</dc:creator>
  <cp:lastModifiedBy>R. Alan Cheville</cp:lastModifiedBy>
  <cp:revision>48</cp:revision>
  <dcterms:created xsi:type="dcterms:W3CDTF">2015-07-16T15:21:22Z</dcterms:created>
  <dcterms:modified xsi:type="dcterms:W3CDTF">2019-05-20T18:26:34Z</dcterms:modified>
</cp:coreProperties>
</file>