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1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829"/>
    <a:srgbClr val="AF7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5" d="100"/>
          <a:sy n="65" d="100"/>
        </p:scale>
        <p:origin x="6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1019-CB5D-4A8D-817E-79850EFED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4DD33-790B-4F82-94AB-08D089019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4B438-C7B0-4810-8309-126D0775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F0FF-4051-445B-8C1E-17D34103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63AC-3582-4020-B707-AA0ADDE1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41A4-3D64-4491-AED7-80CB39C1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81ECC-C4B8-43B3-9C81-72FC95C42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EC7A-A4B2-44D3-A6D5-9247C455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37860-FDCC-424F-95A1-08ADBB2E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5AAF-95EA-461D-8786-C734635E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73D81-D91E-4B06-864B-3F579AA11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C5E69-8072-4A46-982F-642D21615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C026-A01E-47B1-AE01-339B1773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16097-FDDC-4E41-B1C1-B96472B8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0DFB-4124-409F-ACBE-16EA29DF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DB4D-01E3-4E0A-9289-D8675DFA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BA3F-0E78-4CE6-B4B5-94F2617B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FB1C-9D43-4288-85A8-BCBA442C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B4A2-AB35-41DB-8F86-FB126E54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EA116-A5A3-41E8-9374-7AD5AA65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37B2-811D-47B2-9A02-A306C7CF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854D-E6DF-43F0-98D0-F9BA40A32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30963-49E2-4453-8866-919129FA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3A46B-3156-4D9A-BB9A-A3B01F4C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1B941-7FDE-4019-AC07-F588EDF3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9BA4-E56C-42B0-A36E-3F060B9B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F9D2-8513-4F6B-A925-ED036EB69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377CA-1481-4D7C-917F-EE27C4363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735AA-BFF9-4680-8FE8-B3AAC574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1A378-A81A-4387-9BC7-DF92EB56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132B5-2FAA-4210-9296-C6026927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A5E1-3828-43CF-864C-E5248370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2EAC9-5E6D-4B82-B673-953F8A27E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CBEBA-3C71-4061-BBE9-82669A09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07FEB-E536-4B2A-8B11-2D18B9576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9C8B9-AA58-4AF9-A175-7F0BF71B9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3C781-99F2-449D-ADEF-0E802ECF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CD61D-B81F-48B2-8CC6-9EE293C5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266E4-2F51-42AF-89C0-7232DD95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1644-635D-4B01-A593-DEF56188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C5622-9333-46BC-A571-5DCE1C4C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2721A-3159-44D6-BE02-555EB486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5739-8189-4F62-BABE-0877802C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82926-ED51-49EB-86F7-99E2938E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A2BF8-A65C-4AAA-B9B6-FB71BA63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C6B87-E943-458B-B638-6551F224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16C7-1972-4428-A6CC-A5D8243A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5C7B-F78A-4F9B-A848-813BBA15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2161-2E5C-4566-8EEC-1A6CAE58B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5C8B1-E6DB-42DD-8892-CD468371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FF429-12B5-432F-A464-012AF861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E96A-86F3-4F8A-ADBF-489C9000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5713-DA55-4248-B5BF-462A03C5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9B6AF-40BA-4578-83DC-865A3DF19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85189-CA6E-4BBC-B465-0827DA896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A017F-C5AF-431D-8B76-6EC84AA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FCFBB-0CCE-4822-8413-FBD95481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EC077-300E-4E81-9C1C-2C8952C9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6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B8C56-F22E-4FE9-9D1E-E33E275A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8A40D-CC29-4DAD-B209-0E2C3DF8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2A20-508D-440F-AE53-2747249AF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2AE3-2952-496C-B3F1-FB6EBA116AB7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2C283-3A3E-41DC-891C-FA30E40A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6593-C8AF-43AA-B12F-AD824DFBF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5C29-2F2A-484B-B827-8C983DCE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xknowledgebase.com/jobs-to-be-done-d77e9e0d725c?gi=c5d8de678bf5" TargetMode="External"/><Relationship Id="rId2" Type="http://schemas.openxmlformats.org/officeDocument/2006/relationships/hyperlink" Target="https://www.youtube.com/watch?v=rpkoCZ4vBS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tbd.info/2-what-is-jobs-to-be-done-jtbd-796b82081cca" TargetMode="External"/><Relationship Id="rId4" Type="http://schemas.openxmlformats.org/officeDocument/2006/relationships/hyperlink" Target="https://www.product-frameworks.com/Jobs-To-Be-Do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8760-F42F-4A8A-AB64-A674D632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11FA-C1E3-468B-915B-C5725E2D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6532DF-F636-4F86-AE09-CE817783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0"/>
            <a:ext cx="1102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6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35F6-D192-4C3D-A66D-8C3EA50B3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C7456-4C3F-4440-B23A-35A381D6A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C7C3A-16AB-4CC4-806C-A4DA8467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29" y="0"/>
            <a:ext cx="970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7F6B-B53A-4A14-B464-8CA0B6DB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518A-2243-49BE-B279-49D48D58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obs to Be Done product development">
            <a:extLst>
              <a:ext uri="{FF2B5EF4-FFF2-40B4-BE49-F238E27FC236}">
                <a16:creationId xmlns:a16="http://schemas.microsoft.com/office/drawing/2014/main" id="{36E5F8F4-A733-45DB-A354-14BCF69F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7" y="146506"/>
            <a:ext cx="10782089" cy="64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0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lh3.googleusercontent.com/MKFhi8ZxD4nuGUq2iNk-FMvjajs13PUw-_Y6h6MIUhvpRaidIMG2QRIdr3u4XZvDZ-E2kEBr2Ldz41rQ28Ti4VmmGo4Q4z-EfhSTTEuKQWwXJcmxFSoee9bqaLKHR7RGzON5uqLPFLQ">
            <a:extLst>
              <a:ext uri="{FF2B5EF4-FFF2-40B4-BE49-F238E27FC236}">
                <a16:creationId xmlns:a16="http://schemas.microsoft.com/office/drawing/2014/main" id="{BB88F318-85E7-4F14-8B67-5044DB5C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72" y="964111"/>
            <a:ext cx="8250496" cy="53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3.googleusercontent.com/oYj4TEu5k-LmWZJNgCDMewfyF5wQIEMCXfaOVfMdYLXXzx95IhC6RlWqORJEK482-N-JalzUK6-pa6SpIR33B-fHpUi3YeP43Na5zRlnRldHxCSg72CdRbAx-F97knANSmaAoWCB1x4">
            <a:extLst>
              <a:ext uri="{FF2B5EF4-FFF2-40B4-BE49-F238E27FC236}">
                <a16:creationId xmlns:a16="http://schemas.microsoft.com/office/drawing/2014/main" id="{BC43D6F1-8236-4AD6-BCE0-7F4D052B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62" b="73162" l="1660" r="17969">
                        <a14:foregroundMark x1="14648" y1="65625" x2="14746" y2="62132"/>
                        <a14:backgroundMark x1="2051" y1="60846" x2="2148" y2="54228"/>
                        <a14:backgroundMark x1="7031" y1="71507" x2="10156" y2="71875"/>
                        <a14:backgroundMark x1="10156" y1="71875" x2="11621" y2="73713"/>
                        <a14:backgroundMark x1="1563" y1="66360" x2="1563" y2="66360"/>
                        <a14:backgroundMark x1="1465" y1="56434" x2="1758" y2="6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31" r="79963" b="25991"/>
          <a:stretch/>
        </p:blipFill>
        <p:spPr bwMode="auto">
          <a:xfrm>
            <a:off x="-248609" y="2117304"/>
            <a:ext cx="3298783" cy="25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D593A-DC12-46D9-9588-2FBA5687A044}"/>
              </a:ext>
            </a:extLst>
          </p:cNvPr>
          <p:cNvSpPr txBox="1"/>
          <p:nvPr/>
        </p:nvSpPr>
        <p:spPr>
          <a:xfrm>
            <a:off x="3082178" y="1091224"/>
            <a:ext cx="282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Reasons to Stay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A4989-FC15-4817-B9BB-1A3831193F09}"/>
              </a:ext>
            </a:extLst>
          </p:cNvPr>
          <p:cNvSpPr txBox="1"/>
          <p:nvPr/>
        </p:nvSpPr>
        <p:spPr>
          <a:xfrm>
            <a:off x="6695923" y="1080799"/>
            <a:ext cx="282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Reasons to Switch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97EFB-859D-437D-844A-00106BE9FD7C}"/>
              </a:ext>
            </a:extLst>
          </p:cNvPr>
          <p:cNvSpPr txBox="1"/>
          <p:nvPr/>
        </p:nvSpPr>
        <p:spPr>
          <a:xfrm>
            <a:off x="6515946" y="1747972"/>
            <a:ext cx="3298783" cy="369332"/>
          </a:xfrm>
          <a:prstGeom prst="rect">
            <a:avLst/>
          </a:prstGeom>
          <a:solidFill>
            <a:srgbClr val="FDA82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Problem with Current Product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6BC0C-1F93-4082-9D89-29C16DEBE698}"/>
              </a:ext>
            </a:extLst>
          </p:cNvPr>
          <p:cNvSpPr txBox="1"/>
          <p:nvPr/>
        </p:nvSpPr>
        <p:spPr>
          <a:xfrm>
            <a:off x="6841066" y="4453916"/>
            <a:ext cx="3020907" cy="369332"/>
          </a:xfrm>
          <a:prstGeom prst="rect">
            <a:avLst/>
          </a:prstGeom>
          <a:solidFill>
            <a:srgbClr val="FDA82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Attraction to New Product</a:t>
            </a:r>
          </a:p>
        </p:txBody>
      </p:sp>
      <p:pic>
        <p:nvPicPr>
          <p:cNvPr id="15" name="Picture 3" descr="https://lh3.googleusercontent.com/oYj4TEu5k-LmWZJNgCDMewfyF5wQIEMCXfaOVfMdYLXXzx95IhC6RlWqORJEK482-N-JalzUK6-pa6SpIR33B-fHpUi3YeP43Na5zRlnRldHxCSg72CdRbAx-F97knANSmaAoWCB1x4">
            <a:extLst>
              <a:ext uri="{FF2B5EF4-FFF2-40B4-BE49-F238E27FC236}">
                <a16:creationId xmlns:a16="http://schemas.microsoft.com/office/drawing/2014/main" id="{9CE562DC-540F-4012-AD4D-55C1435A4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46" b="71875" l="83301" r="97656">
                        <a14:foregroundMark x1="83398" y1="61029" x2="83789" y2="60662"/>
                        <a14:foregroundMark x1="96777" y1="63971" x2="96777" y2="63603"/>
                        <a14:foregroundMark x1="90137" y1="71875" x2="90918" y2="71324"/>
                        <a14:foregroundMark x1="89648" y1="48346" x2="91113" y2="48346"/>
                        <a14:foregroundMark x1="97656" y1="60478" x2="97656" y2="59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36" t="46515" r="2109" b="26557"/>
          <a:stretch/>
        </p:blipFill>
        <p:spPr bwMode="auto">
          <a:xfrm>
            <a:off x="9247461" y="2171467"/>
            <a:ext cx="2422992" cy="22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79AA-D060-4EB7-8DE3-845FE61C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1CA2-4356-461B-9235-E88BB298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Clay Christensen, </a:t>
            </a:r>
            <a:r>
              <a:rPr lang="en-US" b="0" i="1" dirty="0">
                <a:solidFill>
                  <a:srgbClr val="212529"/>
                </a:solidFill>
                <a:effectLst/>
                <a:latin typeface="-apple-system"/>
              </a:rPr>
              <a:t>The Innovator’s Dilemma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. Disruptive innovation: </a:t>
            </a:r>
            <a:r>
              <a:rPr lang="en-US" dirty="0">
                <a:solidFill>
                  <a:srgbClr val="212529"/>
                </a:solidFill>
                <a:latin typeface="-apple-system"/>
                <a:hlinkClick r:id="rId2"/>
              </a:rPr>
              <a:t>https://www.youtube.com/watch?v=rpkoCZ4vBSI</a:t>
            </a:r>
            <a:endParaRPr lang="en-US" dirty="0">
              <a:solidFill>
                <a:srgbClr val="212529"/>
              </a:solidFill>
              <a:latin typeface="-apple-system"/>
            </a:endParaRPr>
          </a:p>
          <a:p>
            <a:pPr marL="0" indent="0">
              <a:buNone/>
            </a:pPr>
            <a:endParaRPr lang="en-US" dirty="0">
              <a:solidFill>
                <a:srgbClr val="212529"/>
              </a:solidFill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Bob </a:t>
            </a:r>
            <a:r>
              <a:rPr lang="en-US" b="0" i="0" dirty="0" err="1">
                <a:effectLst/>
                <a:latin typeface="-apple-system"/>
              </a:rPr>
              <a:t>Moesta</a:t>
            </a:r>
            <a:r>
              <a:rPr lang="en-US" b="0" i="0" dirty="0">
                <a:effectLst/>
                <a:latin typeface="-apple-system"/>
              </a:rPr>
              <a:t>, Rick Pedi, “</a:t>
            </a:r>
            <a:r>
              <a:rPr lang="en-US" b="0" i="0" dirty="0">
                <a:effectLst/>
                <a:latin typeface="sohne"/>
              </a:rPr>
              <a:t>Jobs To Be Done — UX Knowledge Base Sketch #82” Source: 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  <a:hlinkClick r:id="rId3"/>
              </a:rPr>
              <a:t>https://uxknowledgebase.com/jobs-to-be-done-d77e9e0d725c?gi=c5d8de678bf5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dirty="0">
              <a:solidFill>
                <a:srgbClr val="212529"/>
              </a:solidFill>
              <a:latin typeface="-apple-system"/>
            </a:endParaRPr>
          </a:p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Product Frameworks, </a:t>
            </a:r>
            <a:r>
              <a:rPr lang="en-US" dirty="0">
                <a:solidFill>
                  <a:srgbClr val="212529"/>
                </a:solidFill>
                <a:latin typeface="-apple-system"/>
                <a:hlinkClick r:id="rId4"/>
              </a:rPr>
              <a:t>https://www.product-frameworks.com/Jobs-To-Be-Done.html</a:t>
            </a:r>
            <a:endParaRPr lang="en-US" dirty="0">
              <a:solidFill>
                <a:srgbClr val="212529"/>
              </a:solidFill>
              <a:latin typeface="-apple-system"/>
            </a:endParaRPr>
          </a:p>
          <a:p>
            <a:endParaRPr lang="en-US" dirty="0">
              <a:solidFill>
                <a:srgbClr val="212529"/>
              </a:solidFill>
              <a:latin typeface="-apple-system"/>
            </a:endParaRPr>
          </a:p>
          <a:p>
            <a:r>
              <a:rPr lang="en-US" dirty="0" err="1">
                <a:solidFill>
                  <a:srgbClr val="212529"/>
                </a:solidFill>
                <a:latin typeface="-apple-system"/>
              </a:rPr>
              <a:t>Vassilena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-apple-system"/>
              </a:rPr>
              <a:t>Valchanova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, “The Ultimate Guide: Jobs to be Done Interviews for Customer Development, with Templates,” Source: https://valchanova.me/customer-development-jobs-to-be-done/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Alan </a:t>
            </a:r>
            <a:r>
              <a:rPr lang="en-US" dirty="0" err="1"/>
              <a:t>Klement</a:t>
            </a:r>
            <a:r>
              <a:rPr lang="en-US" dirty="0"/>
              <a:t>, “Jobs to be Done.” Oct. 9, 2016. Source: </a:t>
            </a:r>
            <a:r>
              <a:rPr lang="en-US" dirty="0">
                <a:hlinkClick r:id="rId5"/>
              </a:rPr>
              <a:t>https://jtbd.info/2-what-is-jobs-to-be-done-jtbd-796b82081cca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6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DE773DA92FA4888FD08450EEEA47A" ma:contentTypeVersion="34" ma:contentTypeDescription="Create a new document." ma:contentTypeScope="" ma:versionID="ddc435b5481436505f314564f6f45a16">
  <xsd:schema xmlns:xsd="http://www.w3.org/2001/XMLSchema" xmlns:xs="http://www.w3.org/2001/XMLSchema" xmlns:p="http://schemas.microsoft.com/office/2006/metadata/properties" xmlns:ns3="d1ab43c7-4def-41cf-ab18-b103d1420380" xmlns:ns4="a97d19bb-9a64-4c6a-b51f-7c83ca656e1e" targetNamespace="http://schemas.microsoft.com/office/2006/metadata/properties" ma:root="true" ma:fieldsID="1d812218a8a2cd2396a21e32c37bfec3" ns3:_="" ns4:_="">
    <xsd:import namespace="d1ab43c7-4def-41cf-ab18-b103d1420380"/>
    <xsd:import namespace="a97d19bb-9a64-4c6a-b51f-7c83ca656e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_Channel_Section_Loca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b43c7-4def-41cf-ab18-b103d1420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d19bb-9a64-4c6a-b51f-7c83ca656e1e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d1ab43c7-4def-41cf-ab18-b103d1420380">
      <UserInfo>
        <DisplayName/>
        <AccountId xsi:nil="true"/>
        <AccountType/>
      </UserInfo>
    </Teachers>
    <Student_Groups xmlns="d1ab43c7-4def-41cf-ab18-b103d1420380">
      <UserInfo>
        <DisplayName/>
        <AccountId xsi:nil="true"/>
        <AccountType/>
      </UserInfo>
    </Student_Groups>
    <Templates xmlns="d1ab43c7-4def-41cf-ab18-b103d1420380" xsi:nil="true"/>
    <Self_Registration_Enabled xmlns="d1ab43c7-4def-41cf-ab18-b103d1420380" xsi:nil="true"/>
    <AppVersion xmlns="d1ab43c7-4def-41cf-ab18-b103d1420380" xsi:nil="true"/>
    <LMS_Mappings xmlns="d1ab43c7-4def-41cf-ab18-b103d1420380" xsi:nil="true"/>
    <Invited_Teachers xmlns="d1ab43c7-4def-41cf-ab18-b103d1420380" xsi:nil="true"/>
    <IsNotebookLocked xmlns="d1ab43c7-4def-41cf-ab18-b103d1420380" xsi:nil="true"/>
    <NotebookType xmlns="d1ab43c7-4def-41cf-ab18-b103d1420380" xsi:nil="true"/>
    <Students xmlns="d1ab43c7-4def-41cf-ab18-b103d1420380">
      <UserInfo>
        <DisplayName/>
        <AccountId xsi:nil="true"/>
        <AccountType/>
      </UserInfo>
    </Students>
    <Has_Teacher_Only_SectionGroup xmlns="d1ab43c7-4def-41cf-ab18-b103d1420380" xsi:nil="true"/>
    <FolderType xmlns="d1ab43c7-4def-41cf-ab18-b103d1420380" xsi:nil="true"/>
    <CultureName xmlns="d1ab43c7-4def-41cf-ab18-b103d1420380" xsi:nil="true"/>
    <Owner xmlns="d1ab43c7-4def-41cf-ab18-b103d1420380">
      <UserInfo>
        <DisplayName/>
        <AccountId xsi:nil="true"/>
        <AccountType/>
      </UserInfo>
    </Owner>
    <Invited_Students xmlns="d1ab43c7-4def-41cf-ab18-b103d1420380" xsi:nil="true"/>
    <Distribution_Groups xmlns="d1ab43c7-4def-41cf-ab18-b103d1420380" xsi:nil="true"/>
    <Math_Settings xmlns="d1ab43c7-4def-41cf-ab18-b103d1420380" xsi:nil="true"/>
    <DefaultSectionNames xmlns="d1ab43c7-4def-41cf-ab18-b103d1420380" xsi:nil="true"/>
    <Is_Collaboration_Space_Locked xmlns="d1ab43c7-4def-41cf-ab18-b103d1420380" xsi:nil="true"/>
    <Teams_Channel_Section_Location xmlns="d1ab43c7-4def-41cf-ab18-b103d1420380" xsi:nil="true"/>
    <TeamsChannelId xmlns="d1ab43c7-4def-41cf-ab18-b103d1420380" xsi:nil="true"/>
  </documentManagement>
</p:properties>
</file>

<file path=customXml/itemProps1.xml><?xml version="1.0" encoding="utf-8"?>
<ds:datastoreItem xmlns:ds="http://schemas.openxmlformats.org/officeDocument/2006/customXml" ds:itemID="{1C606370-C672-4DD1-8A08-80911F927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b43c7-4def-41cf-ab18-b103d1420380"/>
    <ds:schemaRef ds:uri="a97d19bb-9a64-4c6a-b51f-7c83ca656e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1DEC60-729E-4611-9858-7E039F812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098E1-4D9B-46C6-A2F7-1AD935DD7C66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a97d19bb-9a64-4c6a-b51f-7c83ca656e1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1ab43c7-4def-41cf-ab18-b103d142038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sohne</vt:lpstr>
      <vt:lpstr>Office Theme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T. Kwaczala</dc:creator>
  <cp:lastModifiedBy>Andrea T. Kwaczala</cp:lastModifiedBy>
  <cp:revision>8</cp:revision>
  <dcterms:created xsi:type="dcterms:W3CDTF">2020-10-27T09:54:50Z</dcterms:created>
  <dcterms:modified xsi:type="dcterms:W3CDTF">2021-06-22T17:32:34Z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0x010100E93DE773DA92FA4888FD08450EEEA47A</vt:lpwstr>
  </property>
</Properties>
</file>