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60" r:id="rId1"/>
  </p:sldMasterIdLst>
  <p:notesMasterIdLst>
    <p:notesMasterId r:id="rId16"/>
  </p:notesMasterIdLst>
  <p:handoutMasterIdLst>
    <p:handoutMasterId r:id="rId17"/>
  </p:handoutMasterIdLst>
  <p:sldIdLst>
    <p:sldId id="289" r:id="rId2"/>
    <p:sldId id="288" r:id="rId3"/>
    <p:sldId id="266" r:id="rId4"/>
    <p:sldId id="258" r:id="rId5"/>
    <p:sldId id="285" r:id="rId6"/>
    <p:sldId id="272" r:id="rId7"/>
    <p:sldId id="261" r:id="rId8"/>
    <p:sldId id="292" r:id="rId9"/>
    <p:sldId id="282" r:id="rId10"/>
    <p:sldId id="293" r:id="rId11"/>
    <p:sldId id="281" r:id="rId12"/>
    <p:sldId id="284" r:id="rId13"/>
    <p:sldId id="295" r:id="rId14"/>
    <p:sldId id="29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6480" autoAdjust="0"/>
  </p:normalViewPr>
  <p:slideViewPr>
    <p:cSldViewPr snapToGrid="0" snapToObjects="1">
      <p:cViewPr>
        <p:scale>
          <a:sx n="50" d="100"/>
          <a:sy n="50" d="100"/>
        </p:scale>
        <p:origin x="-2720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9" d="100"/>
        <a:sy n="11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8B43F1-5198-0F4E-A745-8382FF073C49}" type="datetimeFigureOut">
              <a:rPr lang="en-US" smtClean="0"/>
              <a:t>7/7/17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E733F-8F91-174A-9324-AA0FA5B0A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428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5621D0-471E-AA4F-8508-A7EBC9E80CF0}" type="datetimeFigureOut">
              <a:rPr lang="en-US" smtClean="0"/>
              <a:pPr/>
              <a:t>7/7/17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EBE2A6-564C-EC4D-8F76-A63E4F27FC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185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BE2A6-564C-EC4D-8F76-A63E4F27FCF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866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Analytical Methods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BE2A6-564C-EC4D-8F76-A63E4F27FCF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458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BE2A6-564C-EC4D-8F76-A63E4F27FCF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0346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C477F-8588-4716-AA8C-0FA8C568A6E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54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36B287-13B3-BE44-B971-3605C9C06FF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009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C4313-6956-F84A-925D-7E115370E208}" type="datetimeFigureOut">
              <a:rPr lang="en-US" smtClean="0"/>
              <a:pPr/>
              <a:t>7/7/17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C4313-6956-F84A-925D-7E115370E208}" type="datetimeFigureOut">
              <a:rPr lang="en-US" smtClean="0"/>
              <a:pPr/>
              <a:t>7/7/17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C4313-6956-F84A-925D-7E115370E208}" type="datetimeFigureOut">
              <a:rPr lang="en-US" smtClean="0"/>
              <a:pPr/>
              <a:t>7/7/17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4CDD-4B66-DD4F-9608-3FD9927582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C4313-6956-F84A-925D-7E115370E208}" type="datetimeFigureOut">
              <a:rPr lang="en-US" smtClean="0"/>
              <a:pPr/>
              <a:t>7/7/17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4CDD-4B66-DD4F-9608-3FD9927582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C4313-6956-F84A-925D-7E115370E208}" type="datetimeFigureOut">
              <a:rPr lang="en-US" smtClean="0"/>
              <a:pPr/>
              <a:t>7/7/17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4CDD-4B66-DD4F-9608-3FD9927582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C4313-6956-F84A-925D-7E115370E208}" type="datetimeFigureOut">
              <a:rPr lang="en-US" smtClean="0"/>
              <a:pPr/>
              <a:t>7/7/17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4CDD-4B66-DD4F-9608-3FD9927582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C4313-6956-F84A-925D-7E115370E208}" type="datetimeFigureOut">
              <a:rPr lang="en-US" smtClean="0"/>
              <a:pPr/>
              <a:t>7/7/17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4CDD-4B66-DD4F-9608-3FD9927582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C4313-6956-F84A-925D-7E115370E208}" type="datetimeFigureOut">
              <a:rPr lang="en-US" smtClean="0"/>
              <a:pPr/>
              <a:t>7/7/17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4CDD-4B66-DD4F-9608-3FD99275824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C4313-6956-F84A-925D-7E115370E208}" type="datetimeFigureOut">
              <a:rPr lang="en-US" smtClean="0"/>
              <a:pPr/>
              <a:t>7/7/17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4CDD-4B66-DD4F-9608-3FD9927582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C4313-6956-F84A-925D-7E115370E208}" type="datetimeFigureOut">
              <a:rPr lang="en-US" smtClean="0"/>
              <a:pPr/>
              <a:t>7/7/17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4CDD-4B66-DD4F-9608-3FD9927582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C4313-6956-F84A-925D-7E115370E208}" type="datetimeFigureOut">
              <a:rPr lang="en-US" smtClean="0"/>
              <a:pPr/>
              <a:t>7/7/17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4CDD-4B66-DD4F-9608-3FD9927582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C4313-6956-F84A-925D-7E115370E208}" type="datetimeFigureOut">
              <a:rPr lang="en-US" smtClean="0"/>
              <a:pPr/>
              <a:t>7/7/17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4CDD-4B66-DD4F-9608-3FD9927582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C4313-6956-F84A-925D-7E115370E208}" type="datetimeFigureOut">
              <a:rPr lang="en-US" smtClean="0"/>
              <a:pPr/>
              <a:t>7/7/17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4CDD-4B66-DD4F-9608-3FD9927582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C4313-6956-F84A-925D-7E115370E208}" type="datetimeFigureOut">
              <a:rPr lang="en-US" smtClean="0"/>
              <a:pPr/>
              <a:t>7/7/17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4CDD-4B66-DD4F-9608-3FD9927582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C4313-6956-F84A-925D-7E115370E208}" type="datetimeFigureOut">
              <a:rPr lang="en-US" smtClean="0"/>
              <a:pPr/>
              <a:t>7/7/17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4CDD-4B66-DD4F-9608-3FD9927582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C4313-6956-F84A-925D-7E115370E208}" type="datetimeFigureOut">
              <a:rPr lang="en-US" smtClean="0"/>
              <a:pPr/>
              <a:t>7/7/17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4CDD-4B66-DD4F-9608-3FD99275824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7FC4313-6956-F84A-925D-7E115370E208}" type="datetimeFigureOut">
              <a:rPr lang="en-US" smtClean="0"/>
              <a:pPr/>
              <a:t>7/7/17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E1284CDD-4B66-DD4F-9608-3FD9927582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  <p:sldLayoutId id="2147483872" r:id="rId12"/>
    <p:sldLayoutId id="2147483873" r:id="rId13"/>
    <p:sldLayoutId id="2147483874" r:id="rId14"/>
    <p:sldLayoutId id="2147483875" r:id="rId15"/>
    <p:sldLayoutId id="2147483876" r:id="rId16"/>
  </p:sldLayoutIdLst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6259"/>
            <a:ext cx="8229600" cy="477515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Wake up/Warm up</a:t>
            </a:r>
          </a:p>
          <a:p>
            <a:r>
              <a:rPr lang="en-US" sz="3600" dirty="0" smtClean="0"/>
              <a:t>Stakeholder Theatre</a:t>
            </a:r>
          </a:p>
          <a:p>
            <a:r>
              <a:rPr lang="en-US" sz="3600" dirty="0" smtClean="0"/>
              <a:t>Stakeholder Analysis explanation</a:t>
            </a:r>
          </a:p>
          <a:p>
            <a:r>
              <a:rPr lang="en-US" sz="3600" dirty="0" smtClean="0"/>
              <a:t>Rapid Stakeholder Analysis</a:t>
            </a:r>
          </a:p>
          <a:p>
            <a:r>
              <a:rPr lang="en-US" sz="3600" dirty="0" smtClean="0"/>
              <a:t>Gallery Walk</a:t>
            </a:r>
          </a:p>
          <a:p>
            <a:r>
              <a:rPr lang="en-US" sz="3600" dirty="0" smtClean="0"/>
              <a:t>Debrief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76089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7064" y="609599"/>
            <a:ext cx="6837956" cy="5934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294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Stakeholder Matrix</a:t>
            </a:r>
            <a:endParaRPr lang="en-US" dirty="0"/>
          </a:p>
        </p:txBody>
      </p:sp>
      <p:pic>
        <p:nvPicPr>
          <p:cNvPr id="4" name="Content Placeholder 3" descr="LIT-SA-Matrix-3.bmp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418" b="-6418"/>
          <a:stretch/>
        </p:blipFill>
        <p:spPr/>
      </p:pic>
    </p:spTree>
    <p:extLst>
      <p:ext uri="{BB962C8B-B14F-4D97-AF65-F5344CB8AC3E}">
        <p14:creationId xmlns:p14="http://schemas.microsoft.com/office/powerpoint/2010/main" val="4058943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56432"/>
            <a:ext cx="8229600" cy="990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Stakeholder Analysis </a:t>
            </a:r>
            <a:endParaRPr lang="en-US" sz="3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9443566"/>
              </p:ext>
            </p:extLst>
          </p:nvPr>
        </p:nvGraphicFramePr>
        <p:xfrm>
          <a:off x="457200" y="1526495"/>
          <a:ext cx="8420596" cy="4871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1128"/>
                <a:gridCol w="2589170"/>
                <a:gridCol w="2105149"/>
                <a:gridCol w="2105149"/>
              </a:tblGrid>
              <a:tr h="41048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el"/>
                          <a:ea typeface="ＭＳ ゴシック"/>
                          <a:cs typeface="Ariel"/>
                        </a:rPr>
                        <a:t>Stakeholder</a:t>
                      </a:r>
                      <a:endParaRPr lang="en-US" sz="1600" dirty="0">
                        <a:effectLst/>
                        <a:latin typeface="Ariel"/>
                        <a:ea typeface="ＭＳ 明朝"/>
                        <a:cs typeface="Arie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Ariel"/>
                          <a:ea typeface="ＭＳ ゴシック"/>
                          <a:cs typeface="Ariel"/>
                        </a:rPr>
                        <a:t>Influence</a:t>
                      </a:r>
                      <a:endParaRPr lang="en-US" sz="1600">
                        <a:effectLst/>
                        <a:latin typeface="Ariel"/>
                        <a:ea typeface="ＭＳ 明朝"/>
                        <a:cs typeface="Arie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el"/>
                          <a:ea typeface="ＭＳ ゴシック"/>
                          <a:cs typeface="Ariel"/>
                        </a:rPr>
                        <a:t>Benefits</a:t>
                      </a:r>
                      <a:endParaRPr lang="en-US" sz="1600" dirty="0">
                        <a:effectLst/>
                        <a:latin typeface="Ariel"/>
                        <a:ea typeface="ＭＳ 明朝"/>
                        <a:cs typeface="Arie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Ariel"/>
                          <a:ea typeface="ＭＳ ゴシック"/>
                          <a:cs typeface="Ariel"/>
                        </a:rPr>
                        <a:t>Barriers</a:t>
                      </a:r>
                      <a:endParaRPr lang="en-US" sz="1600">
                        <a:effectLst/>
                        <a:latin typeface="Ariel"/>
                        <a:ea typeface="ＭＳ 明朝"/>
                        <a:cs typeface="Ariel"/>
                      </a:endParaRPr>
                    </a:p>
                  </a:txBody>
                  <a:tcPr marL="68580" marR="68580" marT="0" marB="0"/>
                </a:tc>
              </a:tr>
              <a:tr h="6455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el"/>
                          <a:ea typeface="ＭＳ ゴシック"/>
                          <a:cs typeface="Ariel"/>
                        </a:rPr>
                        <a:t>Female Water Users</a:t>
                      </a:r>
                      <a:endParaRPr lang="en-US" sz="1600" dirty="0">
                        <a:effectLst/>
                        <a:latin typeface="Ariel"/>
                        <a:ea typeface="ＭＳ 明朝"/>
                        <a:cs typeface="Arie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el"/>
                          <a:ea typeface="ＭＳ 明朝"/>
                          <a:cs typeface="Ariel"/>
                        </a:rPr>
                        <a:t>Very High: co-designers and users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el"/>
                          <a:ea typeface="ＭＳ 明朝"/>
                          <a:cs typeface="Ariel"/>
                        </a:rPr>
                        <a:t>High if IS is implemented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el"/>
                          <a:ea typeface="ＭＳ 明朝"/>
                          <a:cs typeface="Ariel"/>
                        </a:rPr>
                        <a:t>Moderate: need for training, social pressure</a:t>
                      </a:r>
                    </a:p>
                  </a:txBody>
                  <a:tcPr marL="68580" marR="68580" marT="0" marB="0"/>
                </a:tc>
              </a:tr>
              <a:tr h="6455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el"/>
                          <a:ea typeface="ＭＳ ゴシック"/>
                          <a:cs typeface="Ariel"/>
                        </a:rPr>
                        <a:t>Water Manager</a:t>
                      </a:r>
                      <a:endParaRPr lang="en-US" sz="1600">
                        <a:effectLst/>
                        <a:latin typeface="Ariel"/>
                        <a:ea typeface="ＭＳ 明朝"/>
                        <a:cs typeface="Arie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el"/>
                          <a:ea typeface="ＭＳ 明朝"/>
                          <a:cs typeface="Ariel"/>
                        </a:rPr>
                        <a:t>High: co-designer and advocate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el"/>
                          <a:ea typeface="ＭＳ 明朝"/>
                          <a:cs typeface="Ariel"/>
                        </a:rPr>
                        <a:t>Moderate-to-High: job clarity, workload management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el"/>
                          <a:ea typeface="ＭＳ 明朝"/>
                          <a:cs typeface="Ariel"/>
                        </a:rPr>
                        <a:t>Moderate-to-High: risk of circumvention</a:t>
                      </a:r>
                    </a:p>
                  </a:txBody>
                  <a:tcPr marL="68580" marR="68580" marT="0" marB="0"/>
                </a:tc>
              </a:tr>
              <a:tr h="6455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el"/>
                          <a:ea typeface="ＭＳ ゴシック"/>
                          <a:cs typeface="Ariel"/>
                        </a:rPr>
                        <a:t>Dar Si-Hmad</a:t>
                      </a:r>
                      <a:endParaRPr lang="en-US" sz="1600">
                        <a:effectLst/>
                        <a:latin typeface="Ariel"/>
                        <a:ea typeface="ＭＳ 明朝"/>
                        <a:cs typeface="Arie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el"/>
                          <a:ea typeface="ＭＳ 明朝"/>
                          <a:cs typeface="Ariel"/>
                        </a:rPr>
                        <a:t>Very High: coordinator and implementer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el"/>
                          <a:ea typeface="ＭＳ 明朝"/>
                          <a:cs typeface="Ariel"/>
                        </a:rPr>
                        <a:t>High if IS is implemented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el"/>
                          <a:ea typeface="ＭＳ 明朝"/>
                          <a:cs typeface="Ariel"/>
                        </a:rPr>
                        <a:t>Low: staffing</a:t>
                      </a:r>
                    </a:p>
                  </a:txBody>
                  <a:tcPr marL="68580" marR="68580" marT="0" marB="0"/>
                </a:tc>
              </a:tr>
              <a:tr h="6455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el"/>
                          <a:ea typeface="ＭＳ ゴシック"/>
                          <a:cs typeface="Ariel"/>
                        </a:rPr>
                        <a:t>Male Community Members</a:t>
                      </a:r>
                      <a:endParaRPr lang="en-US" sz="1600">
                        <a:effectLst/>
                        <a:latin typeface="Ariel"/>
                        <a:ea typeface="ＭＳ 明朝"/>
                        <a:cs typeface="Arie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el"/>
                          <a:ea typeface="ＭＳ 明朝"/>
                          <a:cs typeface="Ariel"/>
                        </a:rPr>
                        <a:t>Moderate-to-High: potential users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el"/>
                          <a:ea typeface="ＭＳ 明朝"/>
                          <a:cs typeface="Ariel"/>
                        </a:rPr>
                        <a:t>Moderate-to-High: functional water system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el"/>
                          <a:ea typeface="ＭＳ 明朝"/>
                          <a:cs typeface="Ariel"/>
                        </a:rPr>
                        <a:t>Potentially High: social pressure</a:t>
                      </a:r>
                    </a:p>
                  </a:txBody>
                  <a:tcPr marL="68580" marR="68580" marT="0" marB="0"/>
                </a:tc>
              </a:tr>
              <a:tr h="6455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el"/>
                          <a:ea typeface="ＭＳ ゴシック"/>
                          <a:cs typeface="Ariel"/>
                        </a:rPr>
                        <a:t>Telecom Authority</a:t>
                      </a:r>
                      <a:endParaRPr lang="en-US" sz="1600" dirty="0">
                        <a:effectLst/>
                        <a:latin typeface="Ariel"/>
                        <a:ea typeface="ＭＳ 明朝"/>
                        <a:cs typeface="Arie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el"/>
                          <a:ea typeface="ＭＳ 明朝"/>
                          <a:cs typeface="Ariel"/>
                        </a:rPr>
                        <a:t>Low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el"/>
                          <a:ea typeface="ＭＳ 明朝"/>
                          <a:cs typeface="Ariel"/>
                        </a:rPr>
                        <a:t>Low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el"/>
                          <a:ea typeface="ＭＳ 明朝"/>
                          <a:cs typeface="Ariel"/>
                        </a:rPr>
                        <a:t>Low</a:t>
                      </a:r>
                    </a:p>
                  </a:txBody>
                  <a:tcPr marL="68580" marR="68580" marT="0" marB="0"/>
                </a:tc>
              </a:tr>
              <a:tr h="6455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el"/>
                          <a:ea typeface="ＭＳ ゴシック"/>
                          <a:cs typeface="Ariel"/>
                        </a:rPr>
                        <a:t>Network Providers</a:t>
                      </a:r>
                      <a:endParaRPr lang="en-US" sz="1600">
                        <a:effectLst/>
                        <a:latin typeface="Ariel"/>
                        <a:ea typeface="ＭＳ 明朝"/>
                        <a:cs typeface="Arie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el"/>
                          <a:ea typeface="ＭＳ 明朝"/>
                          <a:cs typeface="Ariel"/>
                        </a:rPr>
                        <a:t>Moderate: network availability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el"/>
                          <a:ea typeface="ＭＳ 明朝"/>
                          <a:cs typeface="Ariel"/>
                        </a:rPr>
                        <a:t>Low-to-Moderate: increased brand awareness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el"/>
                          <a:ea typeface="ＭＳ 明朝"/>
                          <a:cs typeface="Ariel"/>
                        </a:rPr>
                        <a:t>Low-to-Moderate: shifts in price structures, interest level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6204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163" y="279400"/>
            <a:ext cx="8574087" cy="131882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Rapid Stakeholder Analysis</a:t>
            </a:r>
            <a:br>
              <a:rPr lang="en-US" dirty="0" smtClean="0"/>
            </a:br>
            <a:r>
              <a:rPr lang="en-US" dirty="0" smtClean="0"/>
              <a:t>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67504"/>
            <a:ext cx="8229600" cy="4990496"/>
          </a:xfrm>
        </p:spPr>
        <p:txBody>
          <a:bodyPr>
            <a:normAutofit/>
          </a:bodyPr>
          <a:lstStyle/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US" b="1" dirty="0" smtClean="0"/>
              <a:t>Distribute stakeholder roles among teammates 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US" b="1" dirty="0" smtClean="0"/>
              <a:t>Use the individual stakeholder worksheet to:</a:t>
            </a:r>
          </a:p>
          <a:p>
            <a:pPr lvl="1">
              <a:lnSpc>
                <a:spcPct val="80000"/>
              </a:lnSpc>
              <a:buFont typeface="Arial"/>
              <a:buChar char="•"/>
            </a:pPr>
            <a:r>
              <a:rPr lang="en-US" sz="2000" b="1" dirty="0" smtClean="0"/>
              <a:t>determine your character’s interests, perspectives, assets, constraints</a:t>
            </a:r>
          </a:p>
          <a:p>
            <a:pPr lvl="1">
              <a:lnSpc>
                <a:spcPct val="80000"/>
              </a:lnSpc>
              <a:buFont typeface="Arial"/>
              <a:buChar char="•"/>
            </a:pPr>
            <a:r>
              <a:rPr lang="en-US" sz="2000" b="1" dirty="0" smtClean="0"/>
              <a:t>Hand in the individual SA at the end of class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US" b="1" dirty="0" smtClean="0"/>
              <a:t>Combine individual worksheets into a Team Stakeholder Analysis </a:t>
            </a:r>
          </a:p>
          <a:p>
            <a:pPr lvl="1">
              <a:lnSpc>
                <a:spcPct val="80000"/>
              </a:lnSpc>
              <a:buFont typeface="Arial"/>
              <a:buChar char="•"/>
            </a:pPr>
            <a:r>
              <a:rPr lang="en-US" sz="2000" b="1" dirty="0" smtClean="0"/>
              <a:t>Create Team SA on the large post-it</a:t>
            </a:r>
          </a:p>
          <a:p>
            <a:pPr marL="514350" indent="-457200">
              <a:lnSpc>
                <a:spcPct val="80000"/>
              </a:lnSpc>
              <a:buFont typeface="+mj-lt"/>
              <a:buAutoNum type="arabicPeriod"/>
            </a:pPr>
            <a:r>
              <a:rPr lang="en-US" b="1" dirty="0" smtClean="0"/>
              <a:t>Indicate/create Heat Map of stakeholder rankings: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b="1" dirty="0" smtClean="0"/>
              <a:t>	</a:t>
            </a:r>
            <a:r>
              <a:rPr lang="en-US" sz="2000" b="1" dirty="0" smtClean="0"/>
              <a:t>Key Player			Meet their needs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sz="2000" b="1" dirty="0" smtClean="0"/>
              <a:t>	Least Important			Consider</a:t>
            </a:r>
          </a:p>
          <a:p>
            <a:pPr marL="0" indent="-3175">
              <a:buNone/>
            </a:pPr>
            <a:r>
              <a:rPr lang="en-US" b="1" dirty="0" smtClean="0"/>
              <a:t>5.   Draw a FBD on your posters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52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 descr="Screen Shot 2017-04-07 at 5.36.39 PM.pn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9654" r="-89654"/>
          <a:stretch>
            <a:fillRect/>
          </a:stretch>
        </p:blipFill>
        <p:spPr>
          <a:xfrm>
            <a:off x="284163" y="457200"/>
            <a:ext cx="8577262" cy="4352925"/>
          </a:xfrm>
        </p:spPr>
      </p:pic>
    </p:spTree>
    <p:extLst>
      <p:ext uri="{BB962C8B-B14F-4D97-AF65-F5344CB8AC3E}">
        <p14:creationId xmlns:p14="http://schemas.microsoft.com/office/powerpoint/2010/main" val="460875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Breakin</a:t>
            </a:r>
            <a:r>
              <a:rPr lang="en-US" dirty="0" smtClean="0"/>
              <a:t>’ Wind Part II:</a:t>
            </a:r>
            <a:br>
              <a:rPr lang="en-US" dirty="0" smtClean="0"/>
            </a:br>
            <a:r>
              <a:rPr lang="en-US" dirty="0" smtClean="0"/>
              <a:t>Stakeholder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Profs. Leslie Dodson &amp; Curtis Abel</a:t>
            </a:r>
          </a:p>
          <a:p>
            <a:r>
              <a:rPr lang="en-US" dirty="0" smtClean="0"/>
              <a:t>ES 2501-Statics</a:t>
            </a:r>
          </a:p>
          <a:p>
            <a:r>
              <a:rPr lang="en-US" dirty="0" smtClean="0"/>
              <a:t>April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0591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Stakeholder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1503" y="1837765"/>
            <a:ext cx="7076747" cy="4661647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en-US" sz="2600" b="1" dirty="0" smtClean="0"/>
              <a:t>Systematic way</a:t>
            </a:r>
            <a:r>
              <a:rPr lang="en-US" sz="2600" dirty="0" smtClean="0"/>
              <a:t> to gather and analyze qualitative information</a:t>
            </a:r>
          </a:p>
          <a:p>
            <a:pPr>
              <a:lnSpc>
                <a:spcPct val="140000"/>
              </a:lnSpc>
            </a:pPr>
            <a:r>
              <a:rPr lang="en-US" sz="2600" b="1" dirty="0"/>
              <a:t>D</a:t>
            </a:r>
            <a:r>
              <a:rPr lang="en-US" sz="2600" b="1" dirty="0" smtClean="0"/>
              <a:t>etermine</a:t>
            </a:r>
            <a:r>
              <a:rPr lang="en-US" sz="2600" dirty="0" smtClean="0"/>
              <a:t> whose interests to take into account when developing/implementing a  project</a:t>
            </a:r>
            <a:endParaRPr lang="en-US" sz="1100" dirty="0" smtClean="0"/>
          </a:p>
          <a:p>
            <a:pPr eaLnBrk="0" fontAlgn="base" hangingPunct="0">
              <a:lnSpc>
                <a:spcPct val="140000"/>
              </a:lnSpc>
              <a:spcBef>
                <a:spcPct val="30000"/>
              </a:spcBef>
              <a:spcAft>
                <a:spcPct val="0"/>
              </a:spcAft>
              <a:defRPr/>
            </a:pPr>
            <a:r>
              <a:rPr lang="en-US" sz="2800" b="1" dirty="0" smtClean="0">
                <a:ea typeface="MS PGothic" charset="0"/>
              </a:rPr>
              <a:t>Identify</a:t>
            </a:r>
            <a:r>
              <a:rPr lang="en-US" dirty="0" smtClean="0">
                <a:ea typeface="MS PGothic" charset="0"/>
              </a:rPr>
              <a:t> and </a:t>
            </a:r>
            <a:r>
              <a:rPr lang="en-US" sz="2800" b="1" dirty="0" smtClean="0">
                <a:ea typeface="MS PGothic" charset="0"/>
              </a:rPr>
              <a:t>sort</a:t>
            </a:r>
            <a:r>
              <a:rPr lang="en-US" dirty="0" smtClean="0">
                <a:ea typeface="MS PGothic" charset="0"/>
              </a:rPr>
              <a:t> </a:t>
            </a:r>
            <a:r>
              <a:rPr lang="en-US" dirty="0">
                <a:ea typeface="MS PGothic" charset="0"/>
              </a:rPr>
              <a:t>interested parties</a:t>
            </a:r>
          </a:p>
          <a:p>
            <a:pPr>
              <a:lnSpc>
                <a:spcPct val="140000"/>
              </a:lnSpc>
            </a:pPr>
            <a:r>
              <a:rPr lang="en-US" sz="2800" b="1" dirty="0">
                <a:latin typeface="Calibri" charset="0"/>
                <a:ea typeface="MS PGothic" charset="0"/>
              </a:rPr>
              <a:t>C</a:t>
            </a:r>
            <a:r>
              <a:rPr lang="en-US" sz="2800" b="1" dirty="0" smtClean="0">
                <a:latin typeface="Calibri" charset="0"/>
                <a:ea typeface="MS PGothic" charset="0"/>
              </a:rPr>
              <a:t>larify consequences </a:t>
            </a:r>
            <a:r>
              <a:rPr lang="en-US" dirty="0" smtClean="0">
                <a:latin typeface="Calibri" charset="0"/>
                <a:ea typeface="MS PGothic" charset="0"/>
              </a:rPr>
              <a:t>of planned-for changes</a:t>
            </a:r>
          </a:p>
          <a:p>
            <a:pPr marL="0" indent="0">
              <a:lnSpc>
                <a:spcPct val="130000"/>
              </a:lnSpc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300" u="sng" dirty="0"/>
          </a:p>
        </p:txBody>
      </p:sp>
    </p:spTree>
    <p:extLst>
      <p:ext uri="{BB962C8B-B14F-4D97-AF65-F5344CB8AC3E}">
        <p14:creationId xmlns:p14="http://schemas.microsoft.com/office/powerpoint/2010/main" val="1222438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Who/What is a Stakeholder?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1503" y="2133600"/>
            <a:ext cx="7076747" cy="4490580"/>
          </a:xfrm>
        </p:spPr>
        <p:txBody>
          <a:bodyPr>
            <a:normAutofit fontScale="85000" lnSpcReduction="20000"/>
          </a:bodyPr>
          <a:lstStyle/>
          <a:p>
            <a:r>
              <a:rPr lang="en-US" sz="3600" dirty="0" smtClean="0"/>
              <a:t>Any person, group or organization</a:t>
            </a:r>
          </a:p>
          <a:p>
            <a:pPr lvl="1"/>
            <a:r>
              <a:rPr lang="en-US" sz="3600" dirty="0" smtClean="0"/>
              <a:t>Can have a </a:t>
            </a:r>
            <a:r>
              <a:rPr lang="en-US" sz="3600" u="sng" dirty="0" smtClean="0"/>
              <a:t>positive or negative impact </a:t>
            </a:r>
            <a:r>
              <a:rPr lang="en-US" sz="3600" dirty="0" smtClean="0"/>
              <a:t>on a project</a:t>
            </a:r>
          </a:p>
          <a:p>
            <a:pPr lvl="1"/>
            <a:endParaRPr lang="en-US" sz="3600" dirty="0" smtClean="0"/>
          </a:p>
          <a:p>
            <a:pPr lvl="1"/>
            <a:r>
              <a:rPr lang="en-US" sz="3600" dirty="0" smtClean="0"/>
              <a:t>Could be </a:t>
            </a:r>
            <a:r>
              <a:rPr lang="en-US" sz="3600" u="sng" dirty="0" smtClean="0"/>
              <a:t>positively or negatively affected </a:t>
            </a:r>
            <a:r>
              <a:rPr lang="en-US" sz="3600" dirty="0" smtClean="0"/>
              <a:t>by the project</a:t>
            </a:r>
          </a:p>
          <a:p>
            <a:pPr lvl="1"/>
            <a:endParaRPr lang="en-US" sz="3600" dirty="0" smtClean="0"/>
          </a:p>
          <a:p>
            <a:pPr lvl="1"/>
            <a:r>
              <a:rPr lang="en-US" sz="3600" dirty="0" smtClean="0"/>
              <a:t>Can </a:t>
            </a:r>
            <a:r>
              <a:rPr lang="en-US" sz="3600" u="sng" dirty="0" smtClean="0"/>
              <a:t>influence</a:t>
            </a:r>
            <a:r>
              <a:rPr lang="en-US" sz="3600" dirty="0" smtClean="0"/>
              <a:t> the project through use, funding, reputation, etc.</a:t>
            </a:r>
            <a:endParaRPr lang="en-US" sz="1200" dirty="0" smtClean="0"/>
          </a:p>
          <a:p>
            <a:pPr marL="57150" indent="0">
              <a:buNone/>
            </a:pPr>
            <a:r>
              <a:rPr lang="en-US" sz="1200" dirty="0" smtClean="0"/>
              <a:t>(Sources: A. </a:t>
            </a:r>
            <a:r>
              <a:rPr lang="en-US" sz="1200" dirty="0" err="1" smtClean="0"/>
              <a:t>Subramaniam</a:t>
            </a:r>
            <a:r>
              <a:rPr lang="en-US" sz="1200" dirty="0"/>
              <a:t>;</a:t>
            </a:r>
            <a:r>
              <a:rPr lang="en-US" sz="1200" dirty="0" smtClean="0"/>
              <a:t> </a:t>
            </a:r>
            <a:r>
              <a:rPr lang="en-US" sz="1200" dirty="0"/>
              <a:t>Mitchell, </a:t>
            </a:r>
            <a:r>
              <a:rPr lang="en-US" sz="1200" dirty="0" err="1"/>
              <a:t>Agle</a:t>
            </a:r>
            <a:r>
              <a:rPr lang="en-US" sz="1200" dirty="0"/>
              <a:t> &amp; Wood, 1997; Savage, Nix, Whitehead, &amp; Blair, </a:t>
            </a:r>
            <a:r>
              <a:rPr lang="en-US" sz="1200" dirty="0" smtClean="0"/>
              <a:t>1991)</a:t>
            </a:r>
            <a:endParaRPr lang="en-US" sz="1200" u="sng" dirty="0" smtClean="0"/>
          </a:p>
        </p:txBody>
      </p:sp>
    </p:spTree>
    <p:extLst>
      <p:ext uri="{BB962C8B-B14F-4D97-AF65-F5344CB8AC3E}">
        <p14:creationId xmlns:p14="http://schemas.microsoft.com/office/powerpoint/2010/main" val="2173923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Stakeholder has…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</a:t>
            </a:r>
            <a:r>
              <a:rPr lang="en-US" dirty="0" smtClean="0"/>
              <a:t>ifferent </a:t>
            </a:r>
            <a:r>
              <a:rPr lang="en-US" sz="3200" u="sng" dirty="0"/>
              <a:t>skills and capacity </a:t>
            </a:r>
            <a:r>
              <a:rPr lang="en-US" dirty="0"/>
              <a:t>to participate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</a:t>
            </a:r>
            <a:r>
              <a:rPr lang="en-US" dirty="0" smtClean="0"/>
              <a:t>ifferent </a:t>
            </a:r>
            <a:r>
              <a:rPr lang="en-US" sz="3200" u="sng" dirty="0"/>
              <a:t>motives and willingness </a:t>
            </a:r>
            <a:r>
              <a:rPr lang="en-US" dirty="0"/>
              <a:t>to adopt the system or encourage or discourage its </a:t>
            </a:r>
            <a:r>
              <a:rPr lang="en-US" dirty="0" smtClean="0"/>
              <a:t>adoption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</a:t>
            </a:r>
            <a:r>
              <a:rPr lang="en-US" dirty="0" smtClean="0"/>
              <a:t>ifferent </a:t>
            </a:r>
            <a:r>
              <a:rPr lang="en-US" sz="3200" u="sng" dirty="0"/>
              <a:t>resources</a:t>
            </a:r>
            <a:r>
              <a:rPr lang="en-US" dirty="0"/>
              <a:t> to </a:t>
            </a:r>
            <a:r>
              <a:rPr lang="en-US" dirty="0" smtClean="0"/>
              <a:t>contribute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96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Types of Power &amp; Influence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en-US" sz="2400" dirty="0" smtClean="0"/>
              <a:t>Legal or statutory authority</a:t>
            </a:r>
          </a:p>
          <a:p>
            <a:pPr lvl="1"/>
            <a:r>
              <a:rPr lang="en-US" sz="2400" dirty="0" smtClean="0"/>
              <a:t>Leadership/authority</a:t>
            </a:r>
          </a:p>
          <a:p>
            <a:pPr lvl="1"/>
            <a:r>
              <a:rPr lang="en-US" sz="2400" dirty="0" smtClean="0"/>
              <a:t>Control of strategic resources</a:t>
            </a:r>
          </a:p>
          <a:p>
            <a:pPr lvl="1"/>
            <a:r>
              <a:rPr lang="en-US" sz="2400" dirty="0" smtClean="0"/>
              <a:t>Social, economic and political status</a:t>
            </a:r>
          </a:p>
          <a:p>
            <a:pPr lvl="1"/>
            <a:r>
              <a:rPr lang="en-US" sz="2400" dirty="0" smtClean="0"/>
              <a:t>Possession of specialist knowledge</a:t>
            </a:r>
          </a:p>
          <a:p>
            <a:pPr lvl="1"/>
            <a:r>
              <a:rPr lang="en-US" sz="2400" dirty="0" smtClean="0"/>
              <a:t>Negotiating position</a:t>
            </a:r>
          </a:p>
          <a:p>
            <a:pPr lvl="1"/>
            <a:r>
              <a:rPr lang="en-US" sz="2400" dirty="0" smtClean="0"/>
              <a:t>Ability to influence others</a:t>
            </a:r>
          </a:p>
          <a:p>
            <a:pPr lvl="1"/>
            <a:r>
              <a:rPr lang="en-US" sz="2400" dirty="0" smtClean="0"/>
              <a:t>Formal &amp; informal links to other stakeholders</a:t>
            </a:r>
          </a:p>
          <a:p>
            <a:pPr lvl="1"/>
            <a:r>
              <a:rPr lang="en-US" sz="2400" dirty="0" smtClean="0"/>
              <a:t>Degree of dependence on other stakeholders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94518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163" y="381000"/>
            <a:ext cx="8574087" cy="121722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to conduct a </a:t>
            </a:r>
            <a:br>
              <a:rPr lang="en-US" dirty="0" smtClean="0"/>
            </a:br>
            <a:r>
              <a:rPr lang="en-US" dirty="0" smtClean="0"/>
              <a:t>Stakeholder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4275" y="2133600"/>
            <a:ext cx="7076747" cy="3992563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Identify stakeholders </a:t>
            </a:r>
          </a:p>
          <a:p>
            <a:r>
              <a:rPr lang="en-US" sz="3200" dirty="0" smtClean="0"/>
              <a:t>Assess how the project affects them</a:t>
            </a:r>
          </a:p>
          <a:p>
            <a:r>
              <a:rPr lang="en-US" sz="3200" dirty="0" smtClean="0"/>
              <a:t>Assess how they affect the project</a:t>
            </a:r>
          </a:p>
          <a:p>
            <a:r>
              <a:rPr lang="en-US" sz="3200" dirty="0" smtClean="0"/>
              <a:t>Collect and record information</a:t>
            </a:r>
          </a:p>
          <a:p>
            <a:r>
              <a:rPr lang="en-US" sz="3200" dirty="0" smtClean="0"/>
              <a:t>Develop Stakeholder matrix</a:t>
            </a:r>
          </a:p>
          <a:p>
            <a:r>
              <a:rPr lang="en-US" sz="3200" dirty="0" smtClean="0"/>
              <a:t>Analyze matrix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721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630238"/>
            <a:ext cx="8574088" cy="968375"/>
          </a:xfrm>
        </p:spPr>
        <p:txBody>
          <a:bodyPr/>
          <a:lstStyle/>
          <a:p>
            <a:r>
              <a:rPr lang="en-US" sz="3200" dirty="0">
                <a:latin typeface="Arial" charset="0"/>
                <a:cs typeface="Arial" charset="0"/>
              </a:rPr>
              <a:t>Stakeholder Analysis Matrix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01830341"/>
              </p:ext>
            </p:extLst>
          </p:nvPr>
        </p:nvGraphicFramePr>
        <p:xfrm>
          <a:off x="281082" y="1803320"/>
          <a:ext cx="8621169" cy="4848025"/>
        </p:xfrm>
        <a:graphic>
          <a:graphicData uri="http://schemas.openxmlformats.org/drawingml/2006/table">
            <a:tbl>
              <a:tblPr bandRow="1" bandCol="1">
                <a:tableStyleId>{7E9639D4-E3E2-4D34-9284-5A2195B3D0D7}</a:tableStyleId>
              </a:tblPr>
              <a:tblGrid>
                <a:gridCol w="1142598"/>
                <a:gridCol w="2150568"/>
                <a:gridCol w="1871116"/>
                <a:gridCol w="1871116"/>
                <a:gridCol w="1585771"/>
              </a:tblGrid>
              <a:tr h="143337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Stake-holder</a:t>
                      </a:r>
                      <a:endParaRPr lang="en-US" sz="1800" b="1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Interest: </a:t>
                      </a:r>
                      <a:br>
                        <a:rPr lang="en-US" sz="1800" dirty="0" smtClean="0"/>
                      </a:br>
                      <a:r>
                        <a:rPr lang="en-US" sz="1800" dirty="0" smtClean="0"/>
                        <a:t>How </a:t>
                      </a:r>
                      <a:r>
                        <a:rPr lang="en-US" sz="1800" dirty="0"/>
                        <a:t>affected by </a:t>
                      </a:r>
                      <a:r>
                        <a:rPr lang="en-US" sz="1800" dirty="0" smtClean="0"/>
                        <a:t>problem</a:t>
                      </a:r>
                      <a:r>
                        <a:rPr lang="en-US" sz="1800" baseline="0" dirty="0" smtClean="0"/>
                        <a:t> or </a:t>
                      </a:r>
                      <a:r>
                        <a:rPr lang="en-US" sz="1800" dirty="0" smtClean="0"/>
                        <a:t>project?</a:t>
                      </a:r>
                      <a:endParaRPr lang="en-US" sz="1800" b="1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Perspective: </a:t>
                      </a:r>
                      <a:br>
                        <a:rPr lang="en-US" sz="1800" dirty="0" smtClean="0"/>
                      </a:br>
                      <a:r>
                        <a:rPr lang="en-US" sz="1800" dirty="0" smtClean="0"/>
                        <a:t>Key ideas about problem or project</a:t>
                      </a:r>
                      <a:endParaRPr lang="en-US" sz="1800" b="1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Assets: Resources, skills, &amp; abilities </a:t>
                      </a:r>
                      <a:endParaRPr lang="en-US" sz="1800" b="1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Constraints</a:t>
                      </a:r>
                      <a:endParaRPr lang="en-US" sz="1800" b="1" dirty="0"/>
                    </a:p>
                  </a:txBody>
                  <a:tcPr marL="68580" marR="68580" anchor="ctr"/>
                </a:tc>
              </a:tr>
              <a:tr h="967898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8580" marR="68580" anchor="ctr"/>
                </a:tc>
              </a:tr>
              <a:tr h="1013387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8580" marR="68580" anchor="ctr"/>
                </a:tc>
              </a:tr>
              <a:tr h="143337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8580" marR="6858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6086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Stakeholder </a:t>
            </a:r>
            <a:r>
              <a:rPr lang="en-US" dirty="0" err="1" smtClean="0"/>
              <a:t>Heatmap</a:t>
            </a:r>
            <a:endParaRPr lang="en-US" dirty="0"/>
          </a:p>
        </p:txBody>
      </p:sp>
      <p:pic>
        <p:nvPicPr>
          <p:cNvPr id="4" name="Content Placeholder 3" descr="LIT-SA-Matrix-6-!-stakeholdercommunicationmatrix2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124" r="-17124"/>
          <a:stretch/>
        </p:blipFill>
        <p:spPr/>
      </p:pic>
    </p:spTree>
    <p:extLst>
      <p:ext uri="{BB962C8B-B14F-4D97-AF65-F5344CB8AC3E}">
        <p14:creationId xmlns:p14="http://schemas.microsoft.com/office/powerpoint/2010/main" val="4090831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726</TotalTime>
  <Words>468</Words>
  <Application>Microsoft Macintosh PowerPoint</Application>
  <PresentationFormat>On-screen Show (4:3)</PresentationFormat>
  <Paragraphs>104</Paragraphs>
  <Slides>14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Spectrum</vt:lpstr>
      <vt:lpstr>Agenda</vt:lpstr>
      <vt:lpstr>Breakin’ Wind Part II: Stakeholder Analysis</vt:lpstr>
      <vt:lpstr>Stakeholder Analysis</vt:lpstr>
      <vt:lpstr>Who/What is a Stakeholder?</vt:lpstr>
      <vt:lpstr>Each Stakeholder has…</vt:lpstr>
      <vt:lpstr>Types of Power &amp; Influence</vt:lpstr>
      <vt:lpstr>How to conduct a  Stakeholder Analysis</vt:lpstr>
      <vt:lpstr>Stakeholder Analysis Matrix</vt:lpstr>
      <vt:lpstr>Stakeholder Heatmap</vt:lpstr>
      <vt:lpstr>PowerPoint Presentation</vt:lpstr>
      <vt:lpstr>Stakeholder Matrix</vt:lpstr>
      <vt:lpstr>Stakeholder Analysis </vt:lpstr>
      <vt:lpstr>Rapid Stakeholder Analysis Instructions</vt:lpstr>
      <vt:lpstr>PowerPoint Presentation</vt:lpstr>
    </vt:vector>
  </TitlesOfParts>
  <Company>CU-Boulder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Leslie Dodson</dc:creator>
  <cp:lastModifiedBy>Leslie Dodson</cp:lastModifiedBy>
  <cp:revision>177</cp:revision>
  <cp:lastPrinted>2017-04-09T19:22:29Z</cp:lastPrinted>
  <dcterms:created xsi:type="dcterms:W3CDTF">2016-02-01T21:42:43Z</dcterms:created>
  <dcterms:modified xsi:type="dcterms:W3CDTF">2017-07-07T17:19:28Z</dcterms:modified>
</cp:coreProperties>
</file>