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575" r:id="rId2"/>
    <p:sldId id="1129" r:id="rId3"/>
    <p:sldId id="1130" r:id="rId4"/>
    <p:sldId id="1131" r:id="rId5"/>
    <p:sldId id="1067" r:id="rId6"/>
    <p:sldId id="1105" r:id="rId7"/>
    <p:sldId id="1104" r:id="rId8"/>
    <p:sldId id="1072" r:id="rId9"/>
    <p:sldId id="1073" r:id="rId10"/>
    <p:sldId id="1029" r:id="rId11"/>
    <p:sldId id="709" r:id="rId12"/>
    <p:sldId id="1095" r:id="rId13"/>
    <p:sldId id="774" r:id="rId14"/>
    <p:sldId id="1132" r:id="rId15"/>
    <p:sldId id="1076" r:id="rId16"/>
    <p:sldId id="1075" r:id="rId17"/>
    <p:sldId id="1106" r:id="rId18"/>
    <p:sldId id="1117" r:id="rId19"/>
    <p:sldId id="1133" r:id="rId20"/>
    <p:sldId id="1107" r:id="rId21"/>
    <p:sldId id="1116" r:id="rId22"/>
    <p:sldId id="1110" r:id="rId23"/>
    <p:sldId id="1114" r:id="rId24"/>
    <p:sldId id="1112" r:id="rId25"/>
    <p:sldId id="1115" r:id="rId26"/>
    <p:sldId id="1118" r:id="rId27"/>
    <p:sldId id="1081" r:id="rId28"/>
    <p:sldId id="1078" r:id="rId29"/>
    <p:sldId id="1079" r:id="rId30"/>
    <p:sldId id="1099" r:id="rId31"/>
    <p:sldId id="1058" r:id="rId32"/>
    <p:sldId id="1057" r:id="rId33"/>
    <p:sldId id="1134" r:id="rId34"/>
    <p:sldId id="1097" r:id="rId35"/>
    <p:sldId id="1135" r:id="rId36"/>
    <p:sldId id="1126" r:id="rId37"/>
    <p:sldId id="1045" r:id="rId38"/>
    <p:sldId id="1046" r:id="rId39"/>
    <p:sldId id="1156" r:id="rId40"/>
    <p:sldId id="1157" r:id="rId41"/>
    <p:sldId id="1048" r:id="rId42"/>
    <p:sldId id="1158" r:id="rId43"/>
    <p:sldId id="1159" r:id="rId44"/>
    <p:sldId id="1063" r:id="rId45"/>
    <p:sldId id="1052" r:id="rId46"/>
    <p:sldId id="1053" r:id="rId47"/>
    <p:sldId id="1160" r:id="rId48"/>
    <p:sldId id="1161" r:id="rId49"/>
    <p:sldId id="1162" r:id="rId50"/>
    <p:sldId id="1163" r:id="rId51"/>
    <p:sldId id="1164" r:id="rId52"/>
    <p:sldId id="1165" r:id="rId53"/>
    <p:sldId id="1166" r:id="rId54"/>
    <p:sldId id="1167" r:id="rId55"/>
  </p:sldIdLst>
  <p:sldSz cx="9144000" cy="6858000" type="screen4x3"/>
  <p:notesSz cx="7008813" cy="929798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Default Section" id="{342641AE-1A8F-4FD1-8B38-AB083B0761A8}">
          <p14:sldIdLst>
            <p14:sldId id="575"/>
            <p14:sldId id="1129"/>
            <p14:sldId id="1130"/>
            <p14:sldId id="1131"/>
            <p14:sldId id="1067"/>
            <p14:sldId id="1105"/>
            <p14:sldId id="1104"/>
            <p14:sldId id="1072"/>
            <p14:sldId id="1073"/>
            <p14:sldId id="1029"/>
            <p14:sldId id="709"/>
            <p14:sldId id="1095"/>
            <p14:sldId id="774"/>
            <p14:sldId id="1132"/>
            <p14:sldId id="1076"/>
            <p14:sldId id="1075"/>
            <p14:sldId id="1106"/>
            <p14:sldId id="1117"/>
            <p14:sldId id="1133"/>
            <p14:sldId id="1107"/>
            <p14:sldId id="1116"/>
            <p14:sldId id="1110"/>
            <p14:sldId id="1114"/>
            <p14:sldId id="1112"/>
            <p14:sldId id="1115"/>
            <p14:sldId id="1118"/>
            <p14:sldId id="1081"/>
            <p14:sldId id="1078"/>
            <p14:sldId id="1079"/>
            <p14:sldId id="1099"/>
            <p14:sldId id="1058"/>
            <p14:sldId id="1057"/>
            <p14:sldId id="1134"/>
            <p14:sldId id="1097"/>
            <p14:sldId id="1135"/>
            <p14:sldId id="1126"/>
            <p14:sldId id="1045"/>
            <p14:sldId id="1046"/>
            <p14:sldId id="1156"/>
            <p14:sldId id="1157"/>
            <p14:sldId id="1048"/>
            <p14:sldId id="1158"/>
            <p14:sldId id="1159"/>
            <p14:sldId id="1063"/>
            <p14:sldId id="1052"/>
            <p14:sldId id="1053"/>
            <p14:sldId id="1160"/>
            <p14:sldId id="1161"/>
            <p14:sldId id="1162"/>
            <p14:sldId id="1163"/>
            <p14:sldId id="1164"/>
            <p14:sldId id="1165"/>
            <p14:sldId id="1166"/>
            <p14:sldId id="1167"/>
          </p14:sldIdLst>
        </p14:section>
        <p14:section name="Untitled Section" id="{29F83139-2041-4653-8278-10A47FDEA71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6257" autoAdjust="0"/>
  </p:normalViewPr>
  <p:slideViewPr>
    <p:cSldViewPr snapToGrid="0">
      <p:cViewPr varScale="1">
        <p:scale>
          <a:sx n="59" d="100"/>
          <a:sy n="59" d="100"/>
        </p:scale>
        <p:origin x="1524" y="60"/>
      </p:cViewPr>
      <p:guideLst>
        <p:guide orient="horz" pos="2160"/>
        <p:guide pos="2880"/>
      </p:guideLst>
    </p:cSldViewPr>
  </p:slideViewPr>
  <p:outlineViewPr>
    <p:cViewPr>
      <p:scale>
        <a:sx n="33" d="100"/>
        <a:sy n="33" d="100"/>
      </p:scale>
      <p:origin x="0" y="-30072"/>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dirty="0"/>
          </a:p>
        </p:txBody>
      </p:sp>
      <p:sp>
        <p:nvSpPr>
          <p:cNvPr id="223235" name="Rectangle 3"/>
          <p:cNvSpPr>
            <a:spLocks noGrp="1" noChangeArrowheads="1"/>
          </p:cNvSpPr>
          <p:nvPr>
            <p:ph type="dt" sz="quarter" idx="1"/>
          </p:nvPr>
        </p:nvSpPr>
        <p:spPr bwMode="auto">
          <a:xfrm>
            <a:off x="3970338"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dirty="0"/>
          </a:p>
        </p:txBody>
      </p:sp>
      <p:sp>
        <p:nvSpPr>
          <p:cNvPr id="223236" name="Rectangle 4"/>
          <p:cNvSpPr>
            <a:spLocks noGrp="1" noChangeArrowheads="1"/>
          </p:cNvSpPr>
          <p:nvPr>
            <p:ph type="ftr" sz="quarter" idx="2"/>
          </p:nvPr>
        </p:nvSpPr>
        <p:spPr bwMode="auto">
          <a:xfrm>
            <a:off x="0" y="8831263"/>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dirty="0"/>
          </a:p>
        </p:txBody>
      </p:sp>
      <p:sp>
        <p:nvSpPr>
          <p:cNvPr id="223237" name="Rectangle 5"/>
          <p:cNvSpPr>
            <a:spLocks noGrp="1" noChangeArrowheads="1"/>
          </p:cNvSpPr>
          <p:nvPr>
            <p:ph type="sldNum" sz="quarter" idx="3"/>
          </p:nvPr>
        </p:nvSpPr>
        <p:spPr bwMode="auto">
          <a:xfrm>
            <a:off x="3970338"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E9A54711-E4BF-4B15-8924-C02A19327C2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6725"/>
          </a:xfrm>
          <a:prstGeom prst="rect">
            <a:avLst/>
          </a:prstGeom>
        </p:spPr>
        <p:txBody>
          <a:bodyPr vert="horz" lIns="93177" tIns="46589" rIns="93177" bIns="46589" rtlCol="0"/>
          <a:lstStyle>
            <a:lvl1pPr algn="l" eaLnBrk="1" hangingPunct="1">
              <a:defRPr sz="1200"/>
            </a:lvl1pPr>
          </a:lstStyle>
          <a:p>
            <a:pPr>
              <a:defRPr/>
            </a:pPr>
            <a:endParaRPr lang="en-US" dirty="0"/>
          </a:p>
        </p:txBody>
      </p:sp>
      <p:sp>
        <p:nvSpPr>
          <p:cNvPr id="3" name="Date Placeholder 2"/>
          <p:cNvSpPr>
            <a:spLocks noGrp="1"/>
          </p:cNvSpPr>
          <p:nvPr>
            <p:ph type="dt" idx="1"/>
          </p:nvPr>
        </p:nvSpPr>
        <p:spPr>
          <a:xfrm>
            <a:off x="3970338" y="0"/>
            <a:ext cx="3036887" cy="466725"/>
          </a:xfrm>
          <a:prstGeom prst="rect">
            <a:avLst/>
          </a:prstGeom>
        </p:spPr>
        <p:txBody>
          <a:bodyPr vert="horz" lIns="93177" tIns="46589" rIns="93177" bIns="46589" rtlCol="0"/>
          <a:lstStyle>
            <a:lvl1pPr algn="r" eaLnBrk="1" hangingPunct="1">
              <a:defRPr sz="1200"/>
            </a:lvl1pPr>
          </a:lstStyle>
          <a:p>
            <a:pPr>
              <a:defRPr/>
            </a:pPr>
            <a:fld id="{DB104ECA-064D-4253-B95E-F0148C16CE5D}" type="datetimeFigureOut">
              <a:rPr lang="en-US"/>
              <a:pPr>
                <a:defRPr/>
              </a:pPr>
              <a:t>8/25/2021</a:t>
            </a:fld>
            <a:endParaRPr lang="en-US" dirty="0"/>
          </a:p>
        </p:txBody>
      </p:sp>
      <p:sp>
        <p:nvSpPr>
          <p:cNvPr id="4" name="Slide Image Placeholder 3"/>
          <p:cNvSpPr>
            <a:spLocks noGrp="1" noRot="1" noChangeAspect="1"/>
          </p:cNvSpPr>
          <p:nvPr>
            <p:ph type="sldImg" idx="2"/>
          </p:nvPr>
        </p:nvSpPr>
        <p:spPr>
          <a:xfrm>
            <a:off x="1411288" y="1162050"/>
            <a:ext cx="4186237" cy="3138488"/>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75163"/>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6888" cy="466725"/>
          </a:xfrm>
          <a:prstGeom prst="rect">
            <a:avLst/>
          </a:prstGeom>
        </p:spPr>
        <p:txBody>
          <a:bodyPr vert="horz" lIns="93177" tIns="46589" rIns="93177" bIns="46589" rtlCol="0" anchor="b"/>
          <a:lstStyle>
            <a:lvl1pPr algn="l" eaLnBrk="1" hangingPunct="1">
              <a:defRPr sz="1200"/>
            </a:lvl1pPr>
          </a:lstStyle>
          <a:p>
            <a:pPr>
              <a:defRPr/>
            </a:pPr>
            <a:endParaRPr lang="en-US" dirty="0"/>
          </a:p>
        </p:txBody>
      </p:sp>
      <p:sp>
        <p:nvSpPr>
          <p:cNvPr id="7" name="Slide Number Placeholder 6"/>
          <p:cNvSpPr>
            <a:spLocks noGrp="1"/>
          </p:cNvSpPr>
          <p:nvPr>
            <p:ph type="sldNum" sz="quarter" idx="5"/>
          </p:nvPr>
        </p:nvSpPr>
        <p:spPr>
          <a:xfrm>
            <a:off x="3970338" y="8831263"/>
            <a:ext cx="3036887" cy="466725"/>
          </a:xfrm>
          <a:prstGeom prst="rect">
            <a:avLst/>
          </a:prstGeom>
        </p:spPr>
        <p:txBody>
          <a:bodyPr vert="horz" lIns="93177" tIns="46589" rIns="93177" bIns="46589" rtlCol="0" anchor="b"/>
          <a:lstStyle>
            <a:lvl1pPr algn="r" eaLnBrk="1" hangingPunct="1">
              <a:defRPr sz="1200"/>
            </a:lvl1pPr>
          </a:lstStyle>
          <a:p>
            <a:pPr>
              <a:defRPr/>
            </a:pPr>
            <a:fld id="{E4B1818E-F814-4818-9F21-0882A938889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203DDE-C4D8-48DD-91A2-BEADEDA5E800}" type="slidenum">
              <a:rPr lang="en-US" altLang="en-US" sz="1200" smtClean="0">
                <a:solidFill>
                  <a:srgbClr val="000000"/>
                </a:solidFill>
                <a:latin typeface="Calibri" panose="020F0502020204030204" pitchFamily="34" charset="0"/>
              </a:rPr>
              <a:pPr/>
              <a:t>1</a:t>
            </a:fld>
            <a:endParaRPr lang="en-US" altLang="en-US" sz="1200" dirty="0">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Kern Entrepreneurial Engineering Network.</a:t>
            </a:r>
          </a:p>
          <a:p>
            <a:pPr lvl="1"/>
            <a:r>
              <a:rPr lang="en-US" sz="2000" i="1" dirty="0"/>
              <a:t>Mindset</a:t>
            </a:r>
            <a:r>
              <a:rPr lang="en-US" sz="2000" dirty="0"/>
              <a:t> is a set of attitudes and dispositions</a:t>
            </a:r>
          </a:p>
          <a:p>
            <a:pPr lvl="1"/>
            <a:r>
              <a:rPr lang="en-US" sz="2000" i="1" dirty="0"/>
              <a:t>Entrepreneurship</a:t>
            </a:r>
            <a:r>
              <a:rPr lang="en-US" sz="2000" dirty="0"/>
              <a:t> is the process of designing a new business, i.e. a startup company offering a product, process or service. </a:t>
            </a:r>
            <a:r>
              <a:rPr lang="en-US" sz="1600" dirty="0"/>
              <a:t>(Wikipedia)</a:t>
            </a:r>
            <a:endParaRPr lang="en-US" sz="2000" dirty="0"/>
          </a:p>
          <a:p>
            <a:endParaRPr lang="en-US" dirty="0"/>
          </a:p>
          <a:p>
            <a:r>
              <a:rPr lang="en-US" dirty="0"/>
              <a:t>Question for the students Why is the</a:t>
            </a:r>
            <a:r>
              <a:rPr lang="en-US" baseline="0" dirty="0"/>
              <a:t> entrepreneurial mindset</a:t>
            </a:r>
            <a:r>
              <a:rPr lang="en-US" dirty="0"/>
              <a:t> important?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99EC46-BD45-43B3-8125-87132E7974E6}"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58138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CA787D-4D38-44A8-96B1-6CCCCDA0A965}"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0872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p>
          <a:p>
            <a:r>
              <a:rPr lang="en-US" sz="1000" dirty="0" smtClean="0"/>
              <a:t>https://medmondsonphd.wixsite.com/navigatethechaos/post/2016/04/27/do-you-navigate-using-a-jungle-gym-or-a-ladder#:~:text=The%20jungle%20gym%20has%20a,room%20only%20for%20one%20person.</a:t>
            </a:r>
          </a:p>
          <a:p>
            <a:endParaRPr lang="en-US" dirty="0" smtClean="0"/>
          </a:p>
          <a:p>
            <a:r>
              <a:rPr lang="en-US" dirty="0" smtClean="0"/>
              <a:t>The pursuit of a ‘dream job’ is “a recipe for disappointment.” To build their path around, over, and through their career jungle gym, individuals need to expand their employment options. </a:t>
            </a:r>
          </a:p>
          <a:p>
            <a:r>
              <a:rPr lang="en-US" dirty="0" smtClean="0"/>
              <a:t>In What </a:t>
            </a:r>
            <a:r>
              <a:rPr lang="en-US" dirty="0" err="1" smtClean="0"/>
              <a:t>Colour</a:t>
            </a:r>
            <a:r>
              <a:rPr lang="en-US" dirty="0" smtClean="0"/>
              <a:t> is Your Parachute? Richard </a:t>
            </a:r>
            <a:r>
              <a:rPr lang="en-US" dirty="0" err="1" smtClean="0"/>
              <a:t>Bolles</a:t>
            </a:r>
            <a:r>
              <a:rPr lang="en-US" dirty="0" smtClean="0"/>
              <a:t> concluded, “Even in tough times there are jobs to be had, but applicants have to work far harder to get an employer’s attention. They need to market themselves better and consider a broader range of employers.” </a:t>
            </a:r>
          </a:p>
          <a:p>
            <a:endParaRPr lang="en-US" dirty="0"/>
          </a:p>
        </p:txBody>
      </p:sp>
      <p:sp>
        <p:nvSpPr>
          <p:cNvPr id="4" name="Slide Number Placeholder 3"/>
          <p:cNvSpPr>
            <a:spLocks noGrp="1"/>
          </p:cNvSpPr>
          <p:nvPr>
            <p:ph type="sldNum" sz="quarter" idx="10"/>
          </p:nvPr>
        </p:nvSpPr>
        <p:spPr/>
        <p:txBody>
          <a:bodyPr/>
          <a:lstStyle/>
          <a:p>
            <a:pPr>
              <a:defRPr/>
            </a:pPr>
            <a:fld id="{E4B1818E-F814-4818-9F21-0882A9388895}" type="slidenum">
              <a:rPr lang="en-US" smtClean="0"/>
              <a:pPr>
                <a:defRPr/>
              </a:pPr>
              <a:t>14</a:t>
            </a:fld>
            <a:endParaRPr lang="en-US" dirty="0"/>
          </a:p>
        </p:txBody>
      </p:sp>
    </p:spTree>
    <p:extLst>
      <p:ext uri="{BB962C8B-B14F-4D97-AF65-F5344CB8AC3E}">
        <p14:creationId xmlns:p14="http://schemas.microsoft.com/office/powerpoint/2010/main" val="59955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Engineering design is the process of devising a system, component, or process to meet desired needs. It is a decision-making process (often iterative), in which the basic science and mathematics and engineering sciences are applied to convert resources optimally to meet a stated objective. Among the fundamental elements of the design process are the establishment of objectives and criteria, synthesis, analysis, construction, testing and evaluation. The engineering design component of a curriculum must include most of the following features: development of student creativity, use of open-ended problems, development and use of modern design theory and methodology, formulation of design problem statements and specification, consideration of alternative solutions, feasibility considerations, production processes, concurrent engineering design, and detailed system description. Further it is essential to include a variety of realistic constraints, such as economic factors, safety, reliability, aesthetics, ethics and social impact." Elsewhere in the ABET criteria for accreditation, they stress the use of teams in solving problems and performing designs.</a:t>
            </a:r>
          </a:p>
        </p:txBody>
      </p:sp>
      <p:sp>
        <p:nvSpPr>
          <p:cNvPr id="4" name="Slide Number Placeholder 3"/>
          <p:cNvSpPr>
            <a:spLocks noGrp="1"/>
          </p:cNvSpPr>
          <p:nvPr>
            <p:ph type="sldNum" sz="quarter" idx="10"/>
          </p:nvPr>
        </p:nvSpPr>
        <p:spPr/>
        <p:txBody>
          <a:bodyPr/>
          <a:lstStyle/>
          <a:p>
            <a:fld id="{21CA787D-4D38-44A8-96B1-6CCCCDA0A965}" type="slidenum">
              <a:rPr lang="en-US" smtClean="0"/>
              <a:pPr/>
              <a:t>17</a:t>
            </a:fld>
            <a:endParaRPr lang="en-US" dirty="0"/>
          </a:p>
        </p:txBody>
      </p:sp>
    </p:spTree>
    <p:extLst>
      <p:ext uri="{BB962C8B-B14F-4D97-AF65-F5344CB8AC3E}">
        <p14:creationId xmlns:p14="http://schemas.microsoft.com/office/powerpoint/2010/main" val="221204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1981 the U.S. Air Force developed a requirement for an Advanced Tactical Fighter (ATF) as a new air superiority fighter to replace the F-15 Eagle and F-16 Fighting Falcon. Code named "Senior Sky", this program was influenced by the emerging worldwide threats…. Prime contractor Lockheed Martin Aeronautics manufactured the majority of the airframe and performed final assembly at Dobbins Air Reserve Base in Marietta, Georgia; program partner Boeing Defense, Space &amp; Security provided additional airframe components as well as avionics integration and training systems.[19] F-22 production was split up over many subcontractors across 46 states to increase Congressional support,[20][21] though this production split may have contributed to increased costs and delays.[22] Many capabilities were deferred to post-service upgrades, reducing the initial cost but increasing total program cost.[23] Production supported over 1,000 subcontractors and suppliers and up to 95,000 jobs.[24]</a:t>
            </a:r>
          </a:p>
        </p:txBody>
      </p:sp>
      <p:sp>
        <p:nvSpPr>
          <p:cNvPr id="4" name="Slide Number Placeholder 3"/>
          <p:cNvSpPr>
            <a:spLocks noGrp="1"/>
          </p:cNvSpPr>
          <p:nvPr>
            <p:ph type="sldNum" sz="quarter" idx="10"/>
          </p:nvPr>
        </p:nvSpPr>
        <p:spPr/>
        <p:txBody>
          <a:bodyPr/>
          <a:lstStyle/>
          <a:p>
            <a:fld id="{EB99EC46-BD45-43B3-8125-87132E7974E6}" type="slidenum">
              <a:rPr lang="en-US" smtClean="0"/>
              <a:pPr/>
              <a:t>18</a:t>
            </a:fld>
            <a:endParaRPr lang="en-US" dirty="0"/>
          </a:p>
        </p:txBody>
      </p:sp>
    </p:spTree>
    <p:extLst>
      <p:ext uri="{BB962C8B-B14F-4D97-AF65-F5344CB8AC3E}">
        <p14:creationId xmlns:p14="http://schemas.microsoft.com/office/powerpoint/2010/main" val="38579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9EC46-BD45-43B3-8125-87132E7974E6}" type="slidenum">
              <a:rPr lang="en-US" smtClean="0"/>
              <a:pPr/>
              <a:t>19</a:t>
            </a:fld>
            <a:endParaRPr lang="en-US" dirty="0"/>
          </a:p>
        </p:txBody>
      </p:sp>
    </p:spTree>
    <p:extLst>
      <p:ext uri="{BB962C8B-B14F-4D97-AF65-F5344CB8AC3E}">
        <p14:creationId xmlns:p14="http://schemas.microsoft.com/office/powerpoint/2010/main" val="195736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21CA787D-4D38-44A8-96B1-6CCCCDA0A96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97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B1818E-F814-4818-9F21-0882A9388895}" type="slidenum">
              <a:rPr lang="en-US" smtClean="0"/>
              <a:pPr>
                <a:defRPr/>
              </a:pPr>
              <a:t>32</a:t>
            </a:fld>
            <a:endParaRPr lang="en-US" dirty="0"/>
          </a:p>
        </p:txBody>
      </p:sp>
    </p:spTree>
    <p:extLst>
      <p:ext uri="{BB962C8B-B14F-4D97-AF65-F5344CB8AC3E}">
        <p14:creationId xmlns:p14="http://schemas.microsoft.com/office/powerpoint/2010/main" val="2437206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B1818E-F814-4818-9F21-0882A9388895}" type="slidenum">
              <a:rPr lang="en-US" smtClean="0"/>
              <a:pPr>
                <a:defRPr/>
              </a:pPr>
              <a:t>33</a:t>
            </a:fld>
            <a:endParaRPr lang="en-US" dirty="0"/>
          </a:p>
        </p:txBody>
      </p:sp>
    </p:spTree>
    <p:extLst>
      <p:ext uri="{BB962C8B-B14F-4D97-AF65-F5344CB8AC3E}">
        <p14:creationId xmlns:p14="http://schemas.microsoft.com/office/powerpoint/2010/main" val="143528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latin typeface="Arial" pitchFamily="34" charset="0"/>
              <a:ea typeface="ヒラギノ角ゴ Pro W3" charset="-128"/>
            </a:endParaRPr>
          </a:p>
        </p:txBody>
      </p:sp>
      <p:sp>
        <p:nvSpPr>
          <p:cNvPr id="26628" name="Slide Number Placeholder 3"/>
          <p:cNvSpPr>
            <a:spLocks noGrp="1"/>
          </p:cNvSpPr>
          <p:nvPr>
            <p:ph type="sldNum" sz="quarter" idx="5"/>
          </p:nvPr>
        </p:nvSpPr>
        <p:spPr>
          <a:noFill/>
        </p:spPr>
        <p:txBody>
          <a:bodyPr/>
          <a:lstStyle/>
          <a:p>
            <a:fld id="{EFB92602-E944-4FB7-A6F8-9CEEDE1BDAC2}" type="slidenum">
              <a:rPr lang="en-US"/>
              <a:pPr/>
              <a:t>37</a:t>
            </a:fld>
            <a:endParaRPr lang="en-US" dirty="0"/>
          </a:p>
        </p:txBody>
      </p:sp>
    </p:spTree>
    <p:extLst>
      <p:ext uri="{BB962C8B-B14F-4D97-AF65-F5344CB8AC3E}">
        <p14:creationId xmlns:p14="http://schemas.microsoft.com/office/powerpoint/2010/main" val="200858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B9FACB-07B3-4251-BE28-371D3825C2C1}" type="slidenum">
              <a:rPr lang="en-US" altLang="en-US"/>
              <a:pPr>
                <a:defRPr/>
              </a:pPr>
              <a:t>‹#›</a:t>
            </a:fld>
            <a:endParaRPr lang="en-US" altLang="en-US" dirty="0"/>
          </a:p>
        </p:txBody>
      </p:sp>
    </p:spTree>
    <p:extLst>
      <p:ext uri="{BB962C8B-B14F-4D97-AF65-F5344CB8AC3E}">
        <p14:creationId xmlns:p14="http://schemas.microsoft.com/office/powerpoint/2010/main" val="232426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B808776-97CC-4C5D-B28D-C6A9D600394E}" type="slidenum">
              <a:rPr lang="en-US" altLang="en-US"/>
              <a:pPr>
                <a:defRPr/>
              </a:pPr>
              <a:t>‹#›</a:t>
            </a:fld>
            <a:endParaRPr lang="en-US" altLang="en-US" dirty="0"/>
          </a:p>
        </p:txBody>
      </p:sp>
    </p:spTree>
    <p:extLst>
      <p:ext uri="{BB962C8B-B14F-4D97-AF65-F5344CB8AC3E}">
        <p14:creationId xmlns:p14="http://schemas.microsoft.com/office/powerpoint/2010/main" val="426081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9050"/>
            <a:ext cx="2247900" cy="6686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19050"/>
            <a:ext cx="6591300" cy="6686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C77127C-1215-4971-8606-1397F1E61309}" type="slidenum">
              <a:rPr lang="en-US" altLang="en-US"/>
              <a:pPr>
                <a:defRPr/>
              </a:pPr>
              <a:t>‹#›</a:t>
            </a:fld>
            <a:endParaRPr lang="en-US" altLang="en-US" dirty="0"/>
          </a:p>
        </p:txBody>
      </p:sp>
    </p:spTree>
    <p:extLst>
      <p:ext uri="{BB962C8B-B14F-4D97-AF65-F5344CB8AC3E}">
        <p14:creationId xmlns:p14="http://schemas.microsoft.com/office/powerpoint/2010/main" val="334757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90500" y="19050"/>
            <a:ext cx="8763000" cy="520700"/>
          </a:xfrm>
        </p:spPr>
        <p:txBody>
          <a:bodyPr/>
          <a:lstStyle/>
          <a:p>
            <a:r>
              <a:rPr lang="en-US"/>
              <a:t>Click to edit Master title style</a:t>
            </a:r>
          </a:p>
        </p:txBody>
      </p:sp>
      <p:sp>
        <p:nvSpPr>
          <p:cNvPr id="3" name="Content Placeholder 2"/>
          <p:cNvSpPr>
            <a:spLocks noGrp="1"/>
          </p:cNvSpPr>
          <p:nvPr>
            <p:ph sz="half" idx="1"/>
          </p:nvPr>
        </p:nvSpPr>
        <p:spPr>
          <a:xfrm>
            <a:off x="76200" y="587375"/>
            <a:ext cx="8991600" cy="2982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 y="3722688"/>
            <a:ext cx="8991600" cy="2982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7BF6D43-B1C4-4198-BA1D-6B43F0DB120C}" type="slidenum">
              <a:rPr lang="en-US" altLang="en-US"/>
              <a:pPr>
                <a:defRPr/>
              </a:pPr>
              <a:t>‹#›</a:t>
            </a:fld>
            <a:endParaRPr lang="en-US" altLang="en-US" dirty="0"/>
          </a:p>
        </p:txBody>
      </p:sp>
    </p:spTree>
    <p:extLst>
      <p:ext uri="{BB962C8B-B14F-4D97-AF65-F5344CB8AC3E}">
        <p14:creationId xmlns:p14="http://schemas.microsoft.com/office/powerpoint/2010/main" val="2390941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19050"/>
            <a:ext cx="8763000" cy="520700"/>
          </a:xfrm>
        </p:spPr>
        <p:txBody>
          <a:bodyPr/>
          <a:lstStyle/>
          <a:p>
            <a:r>
              <a:rPr lang="en-US"/>
              <a:t>Click to edit Master title style</a:t>
            </a:r>
          </a:p>
        </p:txBody>
      </p:sp>
      <p:sp>
        <p:nvSpPr>
          <p:cNvPr id="3" name="Text Placeholder 2"/>
          <p:cNvSpPr>
            <a:spLocks noGrp="1"/>
          </p:cNvSpPr>
          <p:nvPr>
            <p:ph type="body" sz="half" idx="1"/>
          </p:nvPr>
        </p:nvSpPr>
        <p:spPr>
          <a:xfrm>
            <a:off x="76200" y="587375"/>
            <a:ext cx="8991600" cy="2982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 y="3722688"/>
            <a:ext cx="8991600" cy="2982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A30124-8D1C-40A5-890B-79F08731ABD8}" type="slidenum">
              <a:rPr lang="en-US" altLang="en-US"/>
              <a:pPr>
                <a:defRPr/>
              </a:pPr>
              <a:t>‹#›</a:t>
            </a:fld>
            <a:endParaRPr lang="en-US" altLang="en-US" dirty="0"/>
          </a:p>
        </p:txBody>
      </p:sp>
    </p:spTree>
    <p:extLst>
      <p:ext uri="{BB962C8B-B14F-4D97-AF65-F5344CB8AC3E}">
        <p14:creationId xmlns:p14="http://schemas.microsoft.com/office/powerpoint/2010/main" val="317218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1CD0DB-C4E5-4C9D-A0BD-25E95F2DCED0}" type="slidenum">
              <a:rPr lang="en-US" altLang="en-US"/>
              <a:pPr>
                <a:defRPr/>
              </a:pPr>
              <a:t>‹#›</a:t>
            </a:fld>
            <a:endParaRPr lang="en-US" altLang="en-US" dirty="0"/>
          </a:p>
        </p:txBody>
      </p:sp>
    </p:spTree>
    <p:extLst>
      <p:ext uri="{BB962C8B-B14F-4D97-AF65-F5344CB8AC3E}">
        <p14:creationId xmlns:p14="http://schemas.microsoft.com/office/powerpoint/2010/main" val="105355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D3B07AC-2AFA-42E0-8FD7-ACA74AEE9C08}" type="slidenum">
              <a:rPr lang="en-US" altLang="en-US"/>
              <a:pPr>
                <a:defRPr/>
              </a:pPr>
              <a:t>‹#›</a:t>
            </a:fld>
            <a:endParaRPr lang="en-US" altLang="en-US" dirty="0"/>
          </a:p>
        </p:txBody>
      </p:sp>
    </p:spTree>
    <p:extLst>
      <p:ext uri="{BB962C8B-B14F-4D97-AF65-F5344CB8AC3E}">
        <p14:creationId xmlns:p14="http://schemas.microsoft.com/office/powerpoint/2010/main" val="387787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 y="587375"/>
            <a:ext cx="4419600" cy="611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587375"/>
            <a:ext cx="4419600" cy="611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7A9EC89-A2CB-48A1-A315-A3D951A3F7A3}" type="slidenum">
              <a:rPr lang="en-US" altLang="en-US"/>
              <a:pPr>
                <a:defRPr/>
              </a:pPr>
              <a:t>‹#›</a:t>
            </a:fld>
            <a:endParaRPr lang="en-US" altLang="en-US" dirty="0"/>
          </a:p>
        </p:txBody>
      </p:sp>
    </p:spTree>
    <p:extLst>
      <p:ext uri="{BB962C8B-B14F-4D97-AF65-F5344CB8AC3E}">
        <p14:creationId xmlns:p14="http://schemas.microsoft.com/office/powerpoint/2010/main" val="174480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BACBB14-0229-4027-9700-E6772D70AFB5}" type="slidenum">
              <a:rPr lang="en-US" altLang="en-US"/>
              <a:pPr>
                <a:defRPr/>
              </a:pPr>
              <a:t>‹#›</a:t>
            </a:fld>
            <a:endParaRPr lang="en-US" altLang="en-US" dirty="0"/>
          </a:p>
        </p:txBody>
      </p:sp>
    </p:spTree>
    <p:extLst>
      <p:ext uri="{BB962C8B-B14F-4D97-AF65-F5344CB8AC3E}">
        <p14:creationId xmlns:p14="http://schemas.microsoft.com/office/powerpoint/2010/main" val="413689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AE12FCD-B514-403C-A8D7-B0E1024198AE}" type="slidenum">
              <a:rPr lang="en-US" altLang="en-US"/>
              <a:pPr>
                <a:defRPr/>
              </a:pPr>
              <a:t>‹#›</a:t>
            </a:fld>
            <a:endParaRPr lang="en-US" altLang="en-US" dirty="0"/>
          </a:p>
        </p:txBody>
      </p:sp>
    </p:spTree>
    <p:extLst>
      <p:ext uri="{BB962C8B-B14F-4D97-AF65-F5344CB8AC3E}">
        <p14:creationId xmlns:p14="http://schemas.microsoft.com/office/powerpoint/2010/main" val="364018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9CADEC6-2B99-48BC-99FF-D391AAF2216C}" type="slidenum">
              <a:rPr lang="en-US" altLang="en-US"/>
              <a:pPr>
                <a:defRPr/>
              </a:pPr>
              <a:t>‹#›</a:t>
            </a:fld>
            <a:endParaRPr lang="en-US" altLang="en-US" dirty="0"/>
          </a:p>
        </p:txBody>
      </p:sp>
    </p:spTree>
    <p:extLst>
      <p:ext uri="{BB962C8B-B14F-4D97-AF65-F5344CB8AC3E}">
        <p14:creationId xmlns:p14="http://schemas.microsoft.com/office/powerpoint/2010/main" val="127592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B2669E3-2BA7-4DFB-AB23-2455544BDB2F}" type="slidenum">
              <a:rPr lang="en-US" altLang="en-US"/>
              <a:pPr>
                <a:defRPr/>
              </a:pPr>
              <a:t>‹#›</a:t>
            </a:fld>
            <a:endParaRPr lang="en-US" altLang="en-US" dirty="0"/>
          </a:p>
        </p:txBody>
      </p:sp>
    </p:spTree>
    <p:extLst>
      <p:ext uri="{BB962C8B-B14F-4D97-AF65-F5344CB8AC3E}">
        <p14:creationId xmlns:p14="http://schemas.microsoft.com/office/powerpoint/2010/main" val="292738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0D02D9-1EC9-40D1-886E-1CA9DECEE7ED}" type="slidenum">
              <a:rPr lang="en-US" altLang="en-US"/>
              <a:pPr>
                <a:defRPr/>
              </a:pPr>
              <a:t>‹#›</a:t>
            </a:fld>
            <a:endParaRPr lang="en-US" altLang="en-US" dirty="0"/>
          </a:p>
        </p:txBody>
      </p:sp>
    </p:spTree>
    <p:extLst>
      <p:ext uri="{BB962C8B-B14F-4D97-AF65-F5344CB8AC3E}">
        <p14:creationId xmlns:p14="http://schemas.microsoft.com/office/powerpoint/2010/main" val="152832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 y="19050"/>
            <a:ext cx="8763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6200" y="587375"/>
            <a:ext cx="8991600" cy="61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903229C-D505-4B19-8F75-0AE3F0AD13F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Times New Roman" pitchFamily="18" charset="0"/>
        </a:defRPr>
      </a:lvl2pPr>
      <a:lvl3pPr algn="ctr" rtl="0" eaLnBrk="0" fontAlgn="base" hangingPunct="0">
        <a:spcBef>
          <a:spcPct val="0"/>
        </a:spcBef>
        <a:spcAft>
          <a:spcPct val="0"/>
        </a:spcAft>
        <a:defRPr sz="3200" b="1">
          <a:solidFill>
            <a:schemeClr val="accent2"/>
          </a:solidFill>
          <a:latin typeface="Times New Roman" pitchFamily="18" charset="0"/>
        </a:defRPr>
      </a:lvl3pPr>
      <a:lvl4pPr algn="ctr" rtl="0" eaLnBrk="0" fontAlgn="base" hangingPunct="0">
        <a:spcBef>
          <a:spcPct val="0"/>
        </a:spcBef>
        <a:spcAft>
          <a:spcPct val="0"/>
        </a:spcAft>
        <a:defRPr sz="3200" b="1">
          <a:solidFill>
            <a:schemeClr val="accent2"/>
          </a:solidFill>
          <a:latin typeface="Times New Roman" pitchFamily="18" charset="0"/>
        </a:defRPr>
      </a:lvl4pPr>
      <a:lvl5pPr algn="ctr" rtl="0" eaLnBrk="0" fontAlgn="base" hangingPunct="0">
        <a:spcBef>
          <a:spcPct val="0"/>
        </a:spcBef>
        <a:spcAft>
          <a:spcPct val="0"/>
        </a:spcAft>
        <a:defRPr sz="3200" b="1">
          <a:solidFill>
            <a:schemeClr val="accent2"/>
          </a:solidFill>
          <a:latin typeface="Times New Roman" pitchFamily="18" charset="0"/>
        </a:defRPr>
      </a:lvl5pPr>
      <a:lvl6pPr marL="457200" algn="ctr" rtl="0" fontAlgn="base">
        <a:spcBef>
          <a:spcPct val="0"/>
        </a:spcBef>
        <a:spcAft>
          <a:spcPct val="0"/>
        </a:spcAft>
        <a:defRPr sz="3200" b="1">
          <a:solidFill>
            <a:schemeClr val="accent2"/>
          </a:solidFill>
          <a:latin typeface="Times New Roman" pitchFamily="18" charset="0"/>
        </a:defRPr>
      </a:lvl6pPr>
      <a:lvl7pPr marL="914400" algn="ctr" rtl="0" fontAlgn="base">
        <a:spcBef>
          <a:spcPct val="0"/>
        </a:spcBef>
        <a:spcAft>
          <a:spcPct val="0"/>
        </a:spcAft>
        <a:defRPr sz="3200" b="1">
          <a:solidFill>
            <a:schemeClr val="accent2"/>
          </a:solidFill>
          <a:latin typeface="Times New Roman" pitchFamily="18" charset="0"/>
        </a:defRPr>
      </a:lvl7pPr>
      <a:lvl8pPr marL="1371600" algn="ctr" rtl="0" fontAlgn="base">
        <a:spcBef>
          <a:spcPct val="0"/>
        </a:spcBef>
        <a:spcAft>
          <a:spcPct val="0"/>
        </a:spcAft>
        <a:defRPr sz="3200" b="1">
          <a:solidFill>
            <a:schemeClr val="accent2"/>
          </a:solidFill>
          <a:latin typeface="Times New Roman" pitchFamily="18" charset="0"/>
        </a:defRPr>
      </a:lvl8pPr>
      <a:lvl9pPr marL="1828800" algn="ctr" rtl="0" fontAlgn="base">
        <a:spcBef>
          <a:spcPct val="0"/>
        </a:spcBef>
        <a:spcAft>
          <a:spcPct val="0"/>
        </a:spcAft>
        <a:defRPr sz="3200" b="1">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bls.gov/ooh/architecture-and-engineering/mobile/aerospace-engineers.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ls.gov/ooh/architecture-and-engineering/aerospace-engineers.htm" TargetMode="External"/><Relationship Id="rId1" Type="http://schemas.openxmlformats.org/officeDocument/2006/relationships/slideLayout" Target="../slideLayouts/slideLayout2.xml"/><Relationship Id="rId5" Type="http://schemas.openxmlformats.org/officeDocument/2006/relationships/hyperlink" Target="https://www.bls.gov/oes/current/oes172011.htm#st"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engineering.com/JobArticles/ArticleID/13868/What-You-Need-to-Know-About-Entry-Level-Mechanical-Engineering-Jobs.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engineering.com/JobArticles/ArticleID/13868/What-You-Need-to-Know-About-Entry-Level-Mechanical-Engineering-Jobs.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ngineering.com/JobArticles/ArticleID/13868/What-You-Need-to-Know-About-Entry-Level-Mechanical-Engineering-Jobs.aspx"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hyperlink" Target="https://www.bls.gov/ooh/architecture-and-engineering/mobile/aerospace-engineer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bls.gov/ooh/architecture-and-engineering/aerospace-engineers.ht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bls.gov/oes/current/oes172011.htm#st" TargetMode="External"/><Relationship Id="rId2" Type="http://schemas.openxmlformats.org/officeDocument/2006/relationships/hyperlink" Target="https://www.bls.gov/ooh/architecture-and-engineering/aerospace-engineers.htm" TargetMode="External"/><Relationship Id="rId1" Type="http://schemas.openxmlformats.org/officeDocument/2006/relationships/slideLayout" Target="../slideLayouts/slideLayout2.xml"/><Relationship Id="rId4" Type="http://schemas.openxmlformats.org/officeDocument/2006/relationships/hyperlink" Target="https://www.bls.gov/ooh/architecture-and-engineering/mechanical-engineers.ht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medmondsonphd.wixsite.com/navigatethechaos/post/2016/04/27/do-you-navigate-using-a-jungle-gym-or-a-ladde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gineeringunleashed.com/mindset-matters.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hyperlink" Target="http://www.keennetwork.or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0.emf"/><Relationship Id="rId4" Type="http://schemas.openxmlformats.org/officeDocument/2006/relationships/hyperlink" Target="https://library.csuchico.edu/sites/default/files/craap-test.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library.csuchico.edu/sites/default/files/craap-tes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25" y="803190"/>
            <a:ext cx="9197180" cy="605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
            <a:ext cx="9152731" cy="88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1450" y="923925"/>
            <a:ext cx="4194175" cy="1107996"/>
          </a:xfrm>
          <a:prstGeom prst="rect">
            <a:avLst/>
          </a:prstGeom>
        </p:spPr>
        <p:txBody>
          <a:bodyPr>
            <a:spAutoFit/>
          </a:bodyPr>
          <a:lstStyle/>
          <a:p>
            <a:pPr algn="ctr" defTabSz="685800">
              <a:defRPr/>
            </a:pPr>
            <a:r>
              <a:rPr lang="en-US" sz="3300" dirty="0" smtClean="0">
                <a:solidFill>
                  <a:prstClr val="white"/>
                </a:solidFill>
                <a:latin typeface="Calibri"/>
                <a:ea typeface="MS PGothic" panose="020B0600070205080204" pitchFamily="34" charset="-128"/>
              </a:rPr>
              <a:t>Introduction </a:t>
            </a:r>
            <a:r>
              <a:rPr lang="en-US" sz="3300" dirty="0">
                <a:solidFill>
                  <a:prstClr val="white"/>
                </a:solidFill>
                <a:latin typeface="Calibri"/>
                <a:ea typeface="MS PGothic" panose="020B0600070205080204" pitchFamily="34" charset="-128"/>
              </a:rPr>
              <a:t>to Aerospace Engineering</a:t>
            </a:r>
            <a:endParaRPr lang="en-US" sz="1350" dirty="0">
              <a:solidFill>
                <a:prstClr val="white"/>
              </a:solidFill>
              <a:latin typeface="Calibri" panose="020F0502020204030204" pitchFamily="34" charset="0"/>
              <a:ea typeface="MS PGothic" panose="020B0600070205080204" pitchFamily="34" charset="-128"/>
            </a:endParaRPr>
          </a:p>
        </p:txBody>
      </p:sp>
      <p:sp>
        <p:nvSpPr>
          <p:cNvPr id="4103" name="Rectangle 3"/>
          <p:cNvSpPr>
            <a:spLocks noChangeArrowheads="1"/>
          </p:cNvSpPr>
          <p:nvPr/>
        </p:nvSpPr>
        <p:spPr bwMode="auto">
          <a:xfrm>
            <a:off x="4599781" y="2067303"/>
            <a:ext cx="455295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2400">
                <a:solidFill>
                  <a:schemeClr val="tx1"/>
                </a:solidFill>
                <a:latin typeface="Times New Roman" panose="02020603050405020304" pitchFamily="18" charset="0"/>
              </a:defRPr>
            </a:lvl1pPr>
            <a:lvl2pPr marL="742950" indent="-285750" defTabSz="685800">
              <a:defRPr sz="2400">
                <a:solidFill>
                  <a:schemeClr val="tx1"/>
                </a:solidFill>
                <a:latin typeface="Times New Roman" panose="02020603050405020304" pitchFamily="18" charset="0"/>
              </a:defRPr>
            </a:lvl2pPr>
            <a:lvl3pPr marL="1143000" indent="-228600" defTabSz="685800">
              <a:defRPr sz="2400">
                <a:solidFill>
                  <a:schemeClr val="tx1"/>
                </a:solidFill>
                <a:latin typeface="Times New Roman" panose="02020603050405020304" pitchFamily="18" charset="0"/>
              </a:defRPr>
            </a:lvl3pPr>
            <a:lvl4pPr marL="1600200" indent="-228600" defTabSz="685800">
              <a:defRPr sz="2400">
                <a:solidFill>
                  <a:schemeClr val="tx1"/>
                </a:solidFill>
                <a:latin typeface="Times New Roman" panose="02020603050405020304" pitchFamily="18" charset="0"/>
              </a:defRPr>
            </a:lvl4pPr>
            <a:lvl5pPr marL="2057400" indent="-228600" defTabSz="685800">
              <a:defRPr sz="24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pPr>
            <a:r>
              <a:rPr lang="en-US" altLang="en-US" dirty="0">
                <a:solidFill>
                  <a:srgbClr val="FFFFFF"/>
                </a:solidFill>
                <a:latin typeface="Calibri" panose="020F0502020204030204" pitchFamily="34" charset="0"/>
                <a:ea typeface="MS PGothic" panose="020B0600070205080204" pitchFamily="34" charset="-128"/>
              </a:rPr>
              <a:t>Aerospace </a:t>
            </a:r>
            <a:r>
              <a:rPr lang="en-US" altLang="en-US" dirty="0" smtClean="0">
                <a:solidFill>
                  <a:srgbClr val="FFFFFF"/>
                </a:solidFill>
                <a:latin typeface="Calibri" panose="020F0502020204030204" pitchFamily="34" charset="0"/>
                <a:ea typeface="MS PGothic" panose="020B0600070205080204" pitchFamily="34" charset="-128"/>
              </a:rPr>
              <a:t>Careers and</a:t>
            </a:r>
          </a:p>
          <a:p>
            <a:pPr algn="ctr" eaLnBrk="1" hangingPunct="1">
              <a:spcBef>
                <a:spcPct val="20000"/>
              </a:spcBef>
            </a:pPr>
            <a:r>
              <a:rPr lang="en-US" altLang="en-US" dirty="0" smtClean="0">
                <a:solidFill>
                  <a:srgbClr val="FFFFFF"/>
                </a:solidFill>
                <a:latin typeface="Calibri" panose="020F0502020204030204" pitchFamily="34" charset="0"/>
                <a:ea typeface="MS PGothic" panose="020B0600070205080204" pitchFamily="34" charset="-128"/>
              </a:rPr>
              <a:t>Team </a:t>
            </a:r>
            <a:r>
              <a:rPr lang="en-US" altLang="en-US" dirty="0">
                <a:solidFill>
                  <a:srgbClr val="FFFFFF"/>
                </a:solidFill>
                <a:latin typeface="Calibri" panose="020F0502020204030204" pitchFamily="34" charset="0"/>
                <a:ea typeface="MS PGothic" panose="020B0600070205080204" pitchFamily="34" charset="-128"/>
              </a:rPr>
              <a:t>Project </a:t>
            </a:r>
            <a:r>
              <a:rPr lang="en-US" altLang="en-US" dirty="0" smtClean="0">
                <a:solidFill>
                  <a:srgbClr val="FFFFFF"/>
                </a:solidFill>
                <a:latin typeface="Calibri" panose="020F0502020204030204" pitchFamily="34" charset="0"/>
                <a:ea typeface="MS PGothic" panose="020B0600070205080204" pitchFamily="34" charset="-128"/>
              </a:rPr>
              <a:t>Launch</a:t>
            </a:r>
          </a:p>
          <a:p>
            <a:pPr algn="ctr" eaLnBrk="1" hangingPunct="1">
              <a:spcBef>
                <a:spcPct val="20000"/>
              </a:spcBef>
            </a:pPr>
            <a:r>
              <a:rPr lang="en-US" altLang="en-US" dirty="0" smtClean="0">
                <a:solidFill>
                  <a:srgbClr val="FFFFFF"/>
                </a:solidFill>
                <a:latin typeface="Calibri" panose="020F0502020204030204" pitchFamily="34" charset="0"/>
                <a:ea typeface="MS PGothic" panose="020B0600070205080204" pitchFamily="34" charset="-128"/>
              </a:rPr>
              <a:t>(Slide extracts from class lecture)</a:t>
            </a:r>
            <a:endParaRPr lang="en-US" altLang="en-US" dirty="0" smtClean="0">
              <a:solidFill>
                <a:srgbClr val="FFFFFF"/>
              </a:solidFill>
              <a:latin typeface="Calibri" panose="020F050202020403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Aerospace Careers</a:t>
            </a:r>
            <a:endParaRPr lang="en-US" dirty="0"/>
          </a:p>
        </p:txBody>
      </p:sp>
      <p:pic>
        <p:nvPicPr>
          <p:cNvPr id="1026" name="Picture 2" descr="Image result for Aerospace Career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801"/>
          <a:stretch/>
        </p:blipFill>
        <p:spPr bwMode="auto">
          <a:xfrm>
            <a:off x="625972" y="785029"/>
            <a:ext cx="6550719" cy="468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462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Aerospace Engineers </a:t>
            </a:r>
            <a:r>
              <a:rPr lang="en-US" sz="2000" dirty="0"/>
              <a:t>(per Bureau of Labor Statistics)</a:t>
            </a:r>
          </a:p>
        </p:txBody>
      </p:sp>
      <p:sp>
        <p:nvSpPr>
          <p:cNvPr id="3" name="Content Placeholder 2"/>
          <p:cNvSpPr>
            <a:spLocks noGrp="1"/>
          </p:cNvSpPr>
          <p:nvPr>
            <p:ph idx="1"/>
          </p:nvPr>
        </p:nvSpPr>
        <p:spPr>
          <a:xfrm>
            <a:off x="393402" y="976385"/>
            <a:ext cx="4391247" cy="5481399"/>
          </a:xfrm>
        </p:spPr>
        <p:txBody>
          <a:bodyPr/>
          <a:lstStyle/>
          <a:p>
            <a:pPr marL="0" indent="0">
              <a:buNone/>
            </a:pPr>
            <a:r>
              <a:rPr lang="en-US" sz="2400" i="1" dirty="0"/>
              <a:t>“Aerospace engineers design primarily aircraft, spacecraft, satellites, and missiles. In addition, they create and test prototypes to make sure that they function according to design.”</a:t>
            </a:r>
          </a:p>
          <a:p>
            <a:pPr marL="0" indent="0">
              <a:buNone/>
            </a:pPr>
            <a:endParaRPr lang="en-US" sz="2400" dirty="0"/>
          </a:p>
          <a:p>
            <a:r>
              <a:rPr lang="en-US" b="1" i="1" dirty="0"/>
              <a:t>Aeronautical engineers</a:t>
            </a:r>
            <a:r>
              <a:rPr lang="en-US" dirty="0"/>
              <a:t> work with the theory, technology, and practice of flight within the Earth’s atmosphere.</a:t>
            </a:r>
          </a:p>
          <a:p>
            <a:r>
              <a:rPr lang="en-US" b="1" i="1" dirty="0"/>
              <a:t>Astronautical engineers</a:t>
            </a:r>
            <a:r>
              <a:rPr lang="en-US" dirty="0"/>
              <a:t> work with the science and technology of spacecraft and how they perform inside and outside the Earth’s atmosphere. </a:t>
            </a:r>
            <a:endParaRPr lang="en-US" sz="2400" dirty="0"/>
          </a:p>
        </p:txBody>
      </p:sp>
      <p:sp>
        <p:nvSpPr>
          <p:cNvPr id="4" name="Rectangle 3"/>
          <p:cNvSpPr/>
          <p:nvPr/>
        </p:nvSpPr>
        <p:spPr>
          <a:xfrm>
            <a:off x="393402" y="6457784"/>
            <a:ext cx="7358617" cy="338554"/>
          </a:xfrm>
          <a:prstGeom prst="rect">
            <a:avLst/>
          </a:prstGeom>
        </p:spPr>
        <p:txBody>
          <a:bodyPr wrap="square">
            <a:spAutoFit/>
          </a:bodyPr>
          <a:lstStyle/>
          <a:p>
            <a:r>
              <a:rPr lang="en-US" sz="1600" dirty="0">
                <a:hlinkClick r:id="rId2"/>
              </a:rPr>
              <a:t>https://www.bls.gov/ooh/architecture-and-engineering/mobile/aerospace-engineers.htm</a:t>
            </a:r>
            <a:endParaRPr lang="en-US" sz="1600" dirty="0"/>
          </a:p>
        </p:txBody>
      </p:sp>
      <p:pic>
        <p:nvPicPr>
          <p:cNvPr id="84994" name="Picture 2" descr="aerospace engineers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63034" y="976385"/>
            <a:ext cx="4140724" cy="29576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84649" y="4134510"/>
            <a:ext cx="3934049" cy="1015663"/>
          </a:xfrm>
          <a:prstGeom prst="rect">
            <a:avLst/>
          </a:prstGeom>
        </p:spPr>
        <p:txBody>
          <a:bodyPr wrap="square">
            <a:spAutoFit/>
          </a:bodyPr>
          <a:lstStyle/>
          <a:p>
            <a:r>
              <a:rPr lang="en-US" sz="2000" i="1" dirty="0">
                <a:latin typeface="+mn-lt"/>
              </a:rPr>
              <a:t>“The two fields overlap a great deal because they both depend on the basic principles of physics.”</a:t>
            </a:r>
          </a:p>
        </p:txBody>
      </p:sp>
      <p:sp>
        <p:nvSpPr>
          <p:cNvPr id="6" name="Rectangle 5"/>
          <p:cNvSpPr/>
          <p:nvPr/>
        </p:nvSpPr>
        <p:spPr>
          <a:xfrm>
            <a:off x="4663034" y="5150173"/>
            <a:ext cx="4290466" cy="1200329"/>
          </a:xfrm>
          <a:prstGeom prst="rect">
            <a:avLst/>
          </a:prstGeom>
        </p:spPr>
        <p:txBody>
          <a:bodyPr wrap="square">
            <a:spAutoFit/>
          </a:bodyPr>
          <a:lstStyle/>
          <a:p>
            <a:r>
              <a:rPr lang="en-US" dirty="0"/>
              <a:t>Aerospace engineers can specialize in designing different types of aerospace products… </a:t>
            </a:r>
          </a:p>
        </p:txBody>
      </p:sp>
    </p:spTree>
    <p:extLst>
      <p:ext uri="{BB962C8B-B14F-4D97-AF65-F5344CB8AC3E}">
        <p14:creationId xmlns:p14="http://schemas.microsoft.com/office/powerpoint/2010/main" val="3688152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Aerospace Engineers </a:t>
            </a:r>
            <a:r>
              <a:rPr lang="en-US" sz="2000" dirty="0"/>
              <a:t>(per Bureau of Labor Statistics)</a:t>
            </a:r>
          </a:p>
        </p:txBody>
      </p:sp>
      <p:sp>
        <p:nvSpPr>
          <p:cNvPr id="10" name="Rectangle 2"/>
          <p:cNvSpPr>
            <a:spLocks noChangeArrowheads="1"/>
          </p:cNvSpPr>
          <p:nvPr/>
        </p:nvSpPr>
        <p:spPr bwMode="auto">
          <a:xfrm>
            <a:off x="3371043" y="2047855"/>
            <a:ext cx="56666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333333"/>
                </a:solidFill>
                <a:effectLst/>
                <a:latin typeface="Helvetica" panose="020B0604020202020204" pitchFamily="34" charset="0"/>
              </a:rPr>
              <a:t>Aerospace engineers held about </a:t>
            </a:r>
            <a:r>
              <a:rPr kumimoji="0" lang="en-US" altLang="en-US" sz="1800" b="0" i="1" u="none" strike="noStrike" cap="none" normalizeH="0" baseline="0" dirty="0" smtClean="0">
                <a:ln>
                  <a:noFill/>
                </a:ln>
                <a:solidFill>
                  <a:srgbClr val="333333"/>
                </a:solidFill>
                <a:effectLst/>
                <a:latin typeface="Helvetica" panose="020B0604020202020204" pitchFamily="34" charset="0"/>
              </a:rPr>
              <a:t>66,400 </a:t>
            </a:r>
            <a:r>
              <a:rPr kumimoji="0" lang="en-US" altLang="en-US" sz="1800" b="0" i="1" u="none" strike="noStrike" cap="none" normalizeH="0" baseline="0" dirty="0">
                <a:ln>
                  <a:noFill/>
                </a:ln>
                <a:solidFill>
                  <a:srgbClr val="333333"/>
                </a:solidFill>
                <a:effectLst/>
                <a:latin typeface="Helvetica" panose="020B0604020202020204" pitchFamily="34" charset="0"/>
              </a:rPr>
              <a:t>jobs in </a:t>
            </a:r>
            <a:r>
              <a:rPr kumimoji="0" lang="en-US" altLang="en-US" sz="1800" b="0" i="1" u="none" strike="noStrike" cap="none" normalizeH="0" baseline="0" dirty="0" smtClean="0">
                <a:ln>
                  <a:noFill/>
                </a:ln>
                <a:solidFill>
                  <a:srgbClr val="333333"/>
                </a:solidFill>
                <a:effectLst/>
                <a:latin typeface="Helvetica" panose="020B0604020202020204" pitchFamily="34" charset="0"/>
              </a:rPr>
              <a:t>2019. </a:t>
            </a:r>
            <a:endParaRPr kumimoji="0" lang="en-US" altLang="en-US" sz="1800" b="0" i="1" u="none" strike="noStrike" cap="none" normalizeH="0" baseline="0" dirty="0">
              <a:ln>
                <a:noFill/>
              </a:ln>
              <a:solidFill>
                <a:srgbClr val="333333"/>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1"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1" u="none" strike="noStrike" cap="none" normalizeH="0" baseline="0" dirty="0">
              <a:ln>
                <a:noFill/>
              </a:ln>
              <a:solidFill>
                <a:schemeClr val="tx1"/>
              </a:solidFill>
              <a:effectLst/>
            </a:endParaRPr>
          </a:p>
        </p:txBody>
      </p:sp>
      <p:sp>
        <p:nvSpPr>
          <p:cNvPr id="3" name="Rectangle 2">
            <a:extLst>
              <a:ext uri="{FF2B5EF4-FFF2-40B4-BE49-F238E27FC236}">
                <a16:creationId xmlns:a16="http://schemas.microsoft.com/office/drawing/2014/main" id="{348807DE-130E-4764-921E-389C9EB51FAB}"/>
              </a:ext>
            </a:extLst>
          </p:cNvPr>
          <p:cNvSpPr/>
          <p:nvPr/>
        </p:nvSpPr>
        <p:spPr>
          <a:xfrm>
            <a:off x="151510" y="756357"/>
            <a:ext cx="8886164" cy="2185214"/>
          </a:xfrm>
          <a:prstGeom prst="rect">
            <a:avLst/>
          </a:prstGeom>
        </p:spPr>
        <p:txBody>
          <a:bodyPr wrap="square">
            <a:spAutoFit/>
          </a:bodyPr>
          <a:lstStyle/>
          <a:p>
            <a:r>
              <a:rPr lang="en-US" dirty="0" smtClean="0"/>
              <a:t>2019 Median Pay </a:t>
            </a:r>
            <a:r>
              <a:rPr lang="en-US" sz="1600" dirty="0" smtClean="0"/>
              <a:t>(not entry level!)        </a:t>
            </a:r>
            <a:r>
              <a:rPr lang="en-US" dirty="0" smtClean="0"/>
              <a:t>$116,500 </a:t>
            </a:r>
            <a:r>
              <a:rPr lang="en-US" dirty="0"/>
              <a:t>per </a:t>
            </a:r>
            <a:r>
              <a:rPr lang="en-US" dirty="0" smtClean="0"/>
              <a:t>year</a:t>
            </a:r>
            <a:r>
              <a:rPr lang="en-US" dirty="0"/>
              <a:t> </a:t>
            </a:r>
            <a:r>
              <a:rPr lang="en-US" dirty="0" smtClean="0"/>
              <a:t>$56.01 </a:t>
            </a:r>
            <a:r>
              <a:rPr lang="en-US" dirty="0"/>
              <a:t>per </a:t>
            </a:r>
            <a:r>
              <a:rPr lang="en-US" dirty="0" smtClean="0"/>
              <a:t>hour</a:t>
            </a:r>
          </a:p>
          <a:p>
            <a:r>
              <a:rPr lang="en-US" sz="1800" dirty="0" smtClean="0"/>
              <a:t>2018 </a:t>
            </a:r>
            <a:r>
              <a:rPr lang="en-US" sz="1800" dirty="0"/>
              <a:t>Median Pay  </a:t>
            </a:r>
            <a:r>
              <a:rPr lang="en-US" sz="1800" dirty="0" smtClean="0"/>
              <a:t>	          		       $</a:t>
            </a:r>
            <a:r>
              <a:rPr lang="en-US" sz="1800" dirty="0"/>
              <a:t>115,220 per </a:t>
            </a:r>
            <a:r>
              <a:rPr lang="en-US" sz="1800" dirty="0" smtClean="0"/>
              <a:t>year          $55.39 </a:t>
            </a:r>
            <a:r>
              <a:rPr lang="en-US" sz="1800" dirty="0"/>
              <a:t>per </a:t>
            </a:r>
            <a:r>
              <a:rPr lang="en-US" sz="1800" dirty="0" smtClean="0"/>
              <a:t>hour</a:t>
            </a:r>
          </a:p>
          <a:p>
            <a:endParaRPr lang="en-US" sz="1800" dirty="0"/>
          </a:p>
          <a:p>
            <a:r>
              <a:rPr lang="en-US" sz="2800" b="1" dirty="0">
                <a:solidFill>
                  <a:schemeClr val="accent6"/>
                </a:solidFill>
              </a:rPr>
              <a:t>Typical Entry-Level Education	Bachelor's degree</a:t>
            </a:r>
          </a:p>
          <a:p>
            <a:r>
              <a:rPr lang="en-US" dirty="0" smtClean="0"/>
              <a:t>Job Outlook  3% </a:t>
            </a:r>
          </a:p>
          <a:p>
            <a:r>
              <a:rPr lang="en-US" dirty="0" smtClean="0"/>
              <a:t>(</a:t>
            </a:r>
            <a:r>
              <a:rPr lang="en-US" sz="1800" dirty="0" smtClean="0"/>
              <a:t>projected % change in employment between 2019-29 about average)</a:t>
            </a:r>
          </a:p>
        </p:txBody>
      </p:sp>
      <p:sp>
        <p:nvSpPr>
          <p:cNvPr id="5" name="Rectangle 4"/>
          <p:cNvSpPr/>
          <p:nvPr/>
        </p:nvSpPr>
        <p:spPr>
          <a:xfrm>
            <a:off x="393402" y="438543"/>
            <a:ext cx="8176437" cy="369332"/>
          </a:xfrm>
          <a:prstGeom prst="rect">
            <a:avLst/>
          </a:prstGeom>
        </p:spPr>
        <p:txBody>
          <a:bodyPr wrap="square">
            <a:spAutoFit/>
          </a:bodyPr>
          <a:lstStyle/>
          <a:p>
            <a:r>
              <a:rPr lang="en-US" sz="1800" dirty="0">
                <a:hlinkClick r:id="rId2"/>
              </a:rPr>
              <a:t>https://www.bls.gov/ooh/architecture-and-engineering/aerospace-engineers.htm</a:t>
            </a:r>
            <a:endParaRPr lang="en-US" sz="1800" dirty="0"/>
          </a:p>
        </p:txBody>
      </p:sp>
      <p:pic>
        <p:nvPicPr>
          <p:cNvPr id="11" name="Picture 2" descr="https://www.bls.gov/oes/current/se17201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1286" y="3399817"/>
            <a:ext cx="4353306" cy="32649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3769" y="3416158"/>
            <a:ext cx="4309731" cy="3232298"/>
          </a:xfrm>
          <a:prstGeom prst="rect">
            <a:avLst/>
          </a:prstGeom>
        </p:spPr>
      </p:pic>
      <p:sp>
        <p:nvSpPr>
          <p:cNvPr id="8" name="Rectangle 7"/>
          <p:cNvSpPr/>
          <p:nvPr/>
        </p:nvSpPr>
        <p:spPr>
          <a:xfrm>
            <a:off x="2308592" y="6519446"/>
            <a:ext cx="4572000" cy="338554"/>
          </a:xfrm>
          <a:prstGeom prst="rect">
            <a:avLst/>
          </a:prstGeom>
        </p:spPr>
        <p:txBody>
          <a:bodyPr>
            <a:spAutoFit/>
          </a:bodyPr>
          <a:lstStyle/>
          <a:p>
            <a:r>
              <a:rPr lang="en-US" sz="1600" dirty="0">
                <a:hlinkClick r:id="rId5"/>
              </a:rPr>
              <a:t>https://www.bls.gov/oes/current/oes172011.htm#st</a:t>
            </a:r>
            <a:endParaRPr lang="en-US" sz="1600" dirty="0"/>
          </a:p>
        </p:txBody>
      </p:sp>
      <p:sp>
        <p:nvSpPr>
          <p:cNvPr id="13" name="Rectangle 12"/>
          <p:cNvSpPr/>
          <p:nvPr/>
        </p:nvSpPr>
        <p:spPr>
          <a:xfrm>
            <a:off x="718220" y="2924131"/>
            <a:ext cx="7707559" cy="523220"/>
          </a:xfrm>
          <a:prstGeom prst="rect">
            <a:avLst/>
          </a:prstGeom>
          <a:noFill/>
        </p:spPr>
        <p:txBody>
          <a:bodyPr wrap="non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Salaries (and cost of living) will vary with location! </a:t>
            </a:r>
            <a:endParaRPr lang="en-US"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5187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depth vs breadth"/>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2755" t="-1" r="30301" b="-485"/>
          <a:stretch/>
        </p:blipFill>
        <p:spPr bwMode="auto">
          <a:xfrm>
            <a:off x="3080755" y="1360810"/>
            <a:ext cx="6063245" cy="54971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53150"/>
            <a:ext cx="8859254" cy="723136"/>
          </a:xfrm>
        </p:spPr>
        <p:txBody>
          <a:bodyPr/>
          <a:lstStyle/>
          <a:p>
            <a:r>
              <a:rPr lang="en-US" dirty="0" smtClean="0"/>
              <a:t>Only a BS degree is required to be an engineer, </a:t>
            </a:r>
            <a:r>
              <a:rPr lang="en-US" sz="2400" dirty="0" smtClean="0"/>
              <a:t>though some students may want to go directly to grad school. </a:t>
            </a:r>
            <a:endParaRPr lang="en-US" sz="2400" dirty="0"/>
          </a:p>
        </p:txBody>
      </p:sp>
      <p:pic>
        <p:nvPicPr>
          <p:cNvPr id="1028" name="Picture 4" descr="Image result for LEFT test facility young engine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9012" y="1870407"/>
            <a:ext cx="2611654" cy="34548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4681" y="6119336"/>
            <a:ext cx="4572000" cy="738664"/>
          </a:xfrm>
          <a:prstGeom prst="rect">
            <a:avLst/>
          </a:prstGeom>
        </p:spPr>
        <p:txBody>
          <a:bodyPr>
            <a:spAutoFit/>
          </a:bodyPr>
          <a:lstStyle/>
          <a:p>
            <a:r>
              <a:rPr lang="en-US" sz="1400" dirty="0">
                <a:hlinkClick r:id="rId4"/>
              </a:rPr>
              <a:t>https://www.engineering.com/JobArticles/ArticleID/13868/What-You-Need-to-Know-About-Entry-Level-Mechanical-Engineering-Jobs.aspx</a:t>
            </a:r>
            <a:endParaRPr lang="en-US" sz="1400" dirty="0"/>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4990" y="1870407"/>
            <a:ext cx="1447801" cy="2233855"/>
          </a:xfrm>
          <a:prstGeom prst="rect">
            <a:avLst/>
          </a:prstGeom>
        </p:spPr>
      </p:pic>
    </p:spTree>
    <p:extLst>
      <p:ext uri="{BB962C8B-B14F-4D97-AF65-F5344CB8AC3E}">
        <p14:creationId xmlns:p14="http://schemas.microsoft.com/office/powerpoint/2010/main" val="32804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61042"/>
            <a:ext cx="8763000" cy="520700"/>
          </a:xfrm>
        </p:spPr>
        <p:txBody>
          <a:bodyPr/>
          <a:lstStyle/>
          <a:p>
            <a:r>
              <a:rPr lang="en-US" dirty="0" smtClean="0"/>
              <a:t>Relax…Lots of options for a successful career.</a:t>
            </a:r>
            <a:br>
              <a:rPr lang="en-US" dirty="0" smtClean="0"/>
            </a:br>
            <a:r>
              <a:rPr lang="en-US" dirty="0" smtClean="0"/>
              <a:t>Plenty of time to learn more.</a:t>
            </a:r>
            <a:br>
              <a:rPr lang="en-US" dirty="0" smtClean="0"/>
            </a:br>
            <a:r>
              <a:rPr lang="en-US" dirty="0"/>
              <a:t>O</a:t>
            </a:r>
            <a:r>
              <a:rPr lang="en-US" dirty="0" smtClean="0"/>
              <a:t>ne step at a time…</a:t>
            </a:r>
            <a:endParaRPr lang="en-US" dirty="0"/>
          </a:p>
        </p:txBody>
      </p:sp>
      <p:pic>
        <p:nvPicPr>
          <p:cNvPr id="2050" name="Picture 2" descr="myBlueprint Career Planner - Ryerson Public Schoo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1249" y="4742536"/>
            <a:ext cx="5534944" cy="17988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1559" y="296858"/>
            <a:ext cx="4314324" cy="2430605"/>
          </a:xfrm>
          <a:prstGeom prst="rect">
            <a:avLst/>
          </a:prstGeom>
        </p:spPr>
      </p:pic>
    </p:spTree>
    <p:extLst>
      <p:ext uri="{BB962C8B-B14F-4D97-AF65-F5344CB8AC3E}">
        <p14:creationId xmlns:p14="http://schemas.microsoft.com/office/powerpoint/2010/main" val="327833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depth vs breadth"/>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2755" t="-1" r="30301" b="-485"/>
          <a:stretch/>
        </p:blipFill>
        <p:spPr bwMode="auto">
          <a:xfrm>
            <a:off x="2930666" y="1066634"/>
            <a:ext cx="6063245" cy="54971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317" y="76964"/>
            <a:ext cx="8859254" cy="723136"/>
          </a:xfrm>
        </p:spPr>
        <p:txBody>
          <a:bodyPr/>
          <a:lstStyle/>
          <a:p>
            <a:r>
              <a:rPr lang="en-US" dirty="0" smtClean="0"/>
              <a:t>Most work spaces have site-specific knowledge  that you will learn on the job. </a:t>
            </a:r>
            <a:endParaRPr lang="en-US" dirty="0"/>
          </a:p>
        </p:txBody>
      </p:sp>
      <p:pic>
        <p:nvPicPr>
          <p:cNvPr id="1028" name="Picture 4" descr="Image result for LEFT test facility young engine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9012" y="1870407"/>
            <a:ext cx="2611654" cy="34548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4666" y="6204144"/>
            <a:ext cx="4572000" cy="738664"/>
          </a:xfrm>
          <a:prstGeom prst="rect">
            <a:avLst/>
          </a:prstGeom>
        </p:spPr>
        <p:txBody>
          <a:bodyPr>
            <a:spAutoFit/>
          </a:bodyPr>
          <a:lstStyle/>
          <a:p>
            <a:r>
              <a:rPr lang="en-US" sz="1400" dirty="0">
                <a:hlinkClick r:id="rId4"/>
              </a:rPr>
              <a:t>https://www.engineering.com/JobArticles/ArticleID/13868/What-You-Need-to-Know-About-Entry-Level-Mechanical-Engineering-Jobs.aspx</a:t>
            </a:r>
            <a:endParaRPr lang="en-US" sz="1400" dirty="0"/>
          </a:p>
        </p:txBody>
      </p:sp>
      <p:sp>
        <p:nvSpPr>
          <p:cNvPr id="3" name="Rectangle 2"/>
          <p:cNvSpPr/>
          <p:nvPr/>
        </p:nvSpPr>
        <p:spPr>
          <a:xfrm>
            <a:off x="5392717" y="2139990"/>
            <a:ext cx="1804964" cy="1164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6"/>
                </a:solidFill>
              </a:rPr>
              <a:t>New Hire</a:t>
            </a:r>
            <a:endParaRPr lang="en-US" sz="2800" b="1" dirty="0">
              <a:solidFill>
                <a:schemeClr val="accent6"/>
              </a:solidFill>
            </a:endParaRPr>
          </a:p>
        </p:txBody>
      </p:sp>
      <p:sp>
        <p:nvSpPr>
          <p:cNvPr id="7" name="Rectangle 6"/>
          <p:cNvSpPr/>
          <p:nvPr/>
        </p:nvSpPr>
        <p:spPr>
          <a:xfrm>
            <a:off x="6984354" y="3623714"/>
            <a:ext cx="1804964" cy="1164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6"/>
                </a:solidFill>
              </a:rPr>
              <a:t>After experience</a:t>
            </a:r>
            <a:endParaRPr lang="en-US" sz="2800" b="1" dirty="0">
              <a:solidFill>
                <a:schemeClr val="accent6"/>
              </a:solidFill>
            </a:endParaRPr>
          </a:p>
        </p:txBody>
      </p:sp>
    </p:spTree>
    <p:extLst>
      <p:ext uri="{BB962C8B-B14F-4D97-AF65-F5344CB8AC3E}">
        <p14:creationId xmlns:p14="http://schemas.microsoft.com/office/powerpoint/2010/main" val="2934403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6554" y="1306849"/>
            <a:ext cx="6144312" cy="878044"/>
          </a:xfrm>
        </p:spPr>
        <p:txBody>
          <a:bodyPr/>
          <a:lstStyle/>
          <a:p>
            <a:r>
              <a:rPr lang="en-US" dirty="0"/>
              <a:t>Engineers have different </a:t>
            </a:r>
            <a:r>
              <a:rPr lang="en-US" dirty="0" smtClean="0"/>
              <a:t>roles</a:t>
            </a:r>
            <a:r>
              <a:rPr lang="en-US" dirty="0"/>
              <a:t/>
            </a:r>
            <a:br>
              <a:rPr lang="en-US" dirty="0"/>
            </a:br>
            <a:r>
              <a:rPr lang="en-US" dirty="0" smtClean="0"/>
              <a:t>and use different</a:t>
            </a:r>
            <a:br>
              <a:rPr lang="en-US" dirty="0" smtClean="0"/>
            </a:br>
            <a:r>
              <a:rPr lang="en-US" dirty="0" smtClean="0"/>
              <a:t> mindsets and skillsets</a:t>
            </a:r>
            <a:br>
              <a:rPr lang="en-US" dirty="0" smtClean="0"/>
            </a:br>
            <a:endParaRPr lang="en-US" dirty="0"/>
          </a:p>
        </p:txBody>
      </p:sp>
      <p:sp>
        <p:nvSpPr>
          <p:cNvPr id="3" name="Content Placeholder 2"/>
          <p:cNvSpPr>
            <a:spLocks noGrp="1"/>
          </p:cNvSpPr>
          <p:nvPr>
            <p:ph idx="1"/>
          </p:nvPr>
        </p:nvSpPr>
        <p:spPr>
          <a:xfrm>
            <a:off x="67126" y="135021"/>
            <a:ext cx="3662283" cy="5248940"/>
          </a:xfrm>
        </p:spPr>
        <p:txBody>
          <a:bodyPr/>
          <a:lstStyle/>
          <a:p>
            <a:pPr marL="0" indent="0">
              <a:buNone/>
            </a:pPr>
            <a:r>
              <a:rPr lang="en-US" dirty="0"/>
              <a:t>A partial list…</a:t>
            </a:r>
          </a:p>
          <a:p>
            <a:r>
              <a:rPr lang="en-US" dirty="0" smtClean="0"/>
              <a:t>Design Engineers and Analysts</a:t>
            </a:r>
          </a:p>
          <a:p>
            <a:r>
              <a:rPr lang="en-US" dirty="0" smtClean="0"/>
              <a:t>System Engineers</a:t>
            </a:r>
          </a:p>
          <a:p>
            <a:r>
              <a:rPr lang="en-US" dirty="0" smtClean="0"/>
              <a:t>Test </a:t>
            </a:r>
            <a:r>
              <a:rPr lang="en-US" dirty="0"/>
              <a:t>Engineers</a:t>
            </a:r>
          </a:p>
          <a:p>
            <a:r>
              <a:rPr lang="en-US" dirty="0" smtClean="0"/>
              <a:t>Manufacturing, operations, etc.</a:t>
            </a:r>
            <a:endParaRPr lang="en-US" dirty="0"/>
          </a:p>
          <a:p>
            <a:r>
              <a:rPr lang="en-US" dirty="0"/>
              <a:t>R&amp;D, Labs</a:t>
            </a:r>
          </a:p>
          <a:p>
            <a:r>
              <a:rPr lang="en-US" dirty="0"/>
              <a:t>Safety and Reliability Engineering</a:t>
            </a:r>
          </a:p>
          <a:p>
            <a:r>
              <a:rPr lang="en-US" dirty="0" smtClean="0"/>
              <a:t>Engineering </a:t>
            </a:r>
            <a:r>
              <a:rPr lang="en-US" dirty="0"/>
              <a:t>Managers…</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689" y="4241396"/>
            <a:ext cx="3896330" cy="2597553"/>
          </a:xfrm>
          <a:prstGeom prst="rect">
            <a:avLst/>
          </a:prstGeom>
        </p:spPr>
      </p:pic>
      <p:sp>
        <p:nvSpPr>
          <p:cNvPr id="5" name="Rectangle 4"/>
          <p:cNvSpPr/>
          <p:nvPr/>
        </p:nvSpPr>
        <p:spPr>
          <a:xfrm>
            <a:off x="-43866" y="6211694"/>
            <a:ext cx="4572000" cy="738664"/>
          </a:xfrm>
          <a:prstGeom prst="rect">
            <a:avLst/>
          </a:prstGeom>
        </p:spPr>
        <p:txBody>
          <a:bodyPr>
            <a:spAutoFit/>
          </a:bodyPr>
          <a:lstStyle/>
          <a:p>
            <a:r>
              <a:rPr lang="en-US" sz="1400" dirty="0">
                <a:hlinkClick r:id="rId3"/>
              </a:rPr>
              <a:t>https://www.engineering.com/JobArticles/ArticleID/13868/What-You-Need-to-Know-About-Entry-Level-Mechanical-Engineering-Jobs.aspx</a:t>
            </a:r>
            <a:endParaRPr lang="en-US" sz="1400" dirty="0"/>
          </a:p>
        </p:txBody>
      </p:sp>
      <p:pic>
        <p:nvPicPr>
          <p:cNvPr id="7" name="Picture 6">
            <a:extLst>
              <a:ext uri="{FF2B5EF4-FFF2-40B4-BE49-F238E27FC236}">
                <a16:creationId xmlns:a16="http://schemas.microsoft.com/office/drawing/2014/main" id="{B57648FE-6C79-433E-8A8F-DC48AD222F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5899" y="4487159"/>
            <a:ext cx="4432687" cy="2428479"/>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7218" y="3212341"/>
            <a:ext cx="3028306" cy="2018870"/>
          </a:xfrm>
          <a:prstGeom prst="rect">
            <a:avLst/>
          </a:prstGeom>
        </p:spPr>
      </p:pic>
    </p:spTree>
    <p:extLst>
      <p:ext uri="{BB962C8B-B14F-4D97-AF65-F5344CB8AC3E}">
        <p14:creationId xmlns:p14="http://schemas.microsoft.com/office/powerpoint/2010/main" val="204674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68" y="2321323"/>
            <a:ext cx="8006679" cy="3046988"/>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Engineering Design </a:t>
            </a:r>
            <a:r>
              <a:rPr lang="en-US" sz="2800" b="1" cap="none" spc="0" dirty="0">
                <a:ln w="12700">
                  <a:solidFill>
                    <a:schemeClr val="accent3">
                      <a:lumMod val="50000"/>
                    </a:schemeClr>
                  </a:solidFill>
                  <a:prstDash val="solid"/>
                </a:ln>
                <a:solidFill>
                  <a:srgbClr val="0070C0"/>
                </a:solidFill>
                <a:effectLst>
                  <a:innerShdw blurRad="177800">
                    <a:schemeClr val="accent3">
                      <a:lumMod val="50000"/>
                    </a:schemeClr>
                  </a:innerShdw>
                </a:effectLst>
              </a:rPr>
              <a:t>is a PROCESS.</a:t>
            </a:r>
          </a:p>
          <a:p>
            <a:pPr algn="ctr"/>
            <a:endParaRPr lang="en-US" sz="2800" b="1" cap="none" spc="0" dirty="0">
              <a:ln w="12700">
                <a:solidFill>
                  <a:schemeClr val="accent3">
                    <a:lumMod val="50000"/>
                  </a:schemeClr>
                </a:solidFill>
                <a:prstDash val="solid"/>
              </a:ln>
              <a:solidFill>
                <a:srgbClr val="0070C0"/>
              </a:solidFill>
              <a:effectLst>
                <a:innerShdw blurRad="177800">
                  <a:schemeClr val="accent3">
                    <a:lumMod val="50000"/>
                  </a:schemeClr>
                </a:innerShdw>
              </a:effectLst>
            </a:endParaRPr>
          </a:p>
          <a:p>
            <a:pPr algn="ctr"/>
            <a:r>
              <a:rPr lang="en-US" sz="2800" b="1" dirty="0">
                <a:ln w="12700">
                  <a:solidFill>
                    <a:schemeClr val="accent3">
                      <a:lumMod val="50000"/>
                    </a:schemeClr>
                  </a:solidFill>
                  <a:prstDash val="solid"/>
                </a:ln>
                <a:solidFill>
                  <a:srgbClr val="0070C0"/>
                </a:solidFill>
                <a:effectLst>
                  <a:innerShdw blurRad="177800">
                    <a:schemeClr val="accent3">
                      <a:lumMod val="50000"/>
                    </a:schemeClr>
                  </a:innerShdw>
                </a:effectLst>
              </a:rPr>
              <a:t>It</a:t>
            </a:r>
            <a:r>
              <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rPr>
              <a:t> starts with a NEED. </a:t>
            </a:r>
          </a:p>
          <a:p>
            <a:pPr algn="ctr"/>
            <a:endPar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ctr"/>
            <a:r>
              <a:rPr lang="en-US" sz="2800" b="1" dirty="0">
                <a:ln w="12700">
                  <a:solidFill>
                    <a:schemeClr val="accent3">
                      <a:lumMod val="50000"/>
                    </a:schemeClr>
                  </a:solidFill>
                  <a:prstDash val="solid"/>
                </a:ln>
                <a:solidFill>
                  <a:srgbClr val="0070C0"/>
                </a:solidFill>
                <a:effectLst>
                  <a:innerShdw blurRad="177800">
                    <a:schemeClr val="accent3">
                      <a:lumMod val="50000"/>
                    </a:schemeClr>
                  </a:innerShdw>
                </a:effectLst>
              </a:rPr>
              <a:t> It requires knowledge of engineering/science/math </a:t>
            </a:r>
          </a:p>
          <a:p>
            <a:pPr algn="ctr"/>
            <a:r>
              <a:rPr lang="en-US" sz="2800" b="1" dirty="0">
                <a:ln w="12700">
                  <a:solidFill>
                    <a:schemeClr val="accent3">
                      <a:lumMod val="50000"/>
                    </a:schemeClr>
                  </a:solidFill>
                  <a:prstDash val="solid"/>
                </a:ln>
                <a:solidFill>
                  <a:srgbClr val="0070C0"/>
                </a:solidFill>
                <a:effectLst>
                  <a:innerShdw blurRad="177800">
                    <a:schemeClr val="accent3">
                      <a:lumMod val="50000"/>
                    </a:schemeClr>
                  </a:innerShdw>
                </a:effectLst>
              </a:rPr>
              <a:t>and the willingness and ability to apply it.</a:t>
            </a:r>
          </a:p>
        </p:txBody>
      </p:sp>
      <p:sp>
        <p:nvSpPr>
          <p:cNvPr id="6" name="Title 5"/>
          <p:cNvSpPr>
            <a:spLocks noGrp="1"/>
          </p:cNvSpPr>
          <p:nvPr>
            <p:ph type="title"/>
          </p:nvPr>
        </p:nvSpPr>
        <p:spPr>
          <a:xfrm>
            <a:off x="433507" y="724505"/>
            <a:ext cx="8229600" cy="817564"/>
          </a:xfrm>
        </p:spPr>
        <p:txBody>
          <a:bodyPr/>
          <a:lstStyle/>
          <a:p>
            <a:r>
              <a:rPr lang="en-US" sz="3600" dirty="0"/>
              <a:t>Engineering </a:t>
            </a:r>
            <a:r>
              <a:rPr lang="en-US" sz="3600" dirty="0" smtClean="0"/>
              <a:t>Design </a:t>
            </a:r>
            <a:r>
              <a:rPr lang="en-US" sz="2000" dirty="0" smtClean="0"/>
              <a:t>(as </a:t>
            </a:r>
            <a:r>
              <a:rPr lang="en-US" sz="2000" dirty="0"/>
              <a:t>defined by ABET</a:t>
            </a:r>
            <a:r>
              <a:rPr lang="en-US" sz="2000" dirty="0" smtClean="0"/>
              <a:t>…)</a:t>
            </a:r>
            <a:br>
              <a:rPr lang="en-US" sz="2000" dirty="0" smtClean="0"/>
            </a:br>
            <a:r>
              <a:rPr lang="en-US" sz="2800" dirty="0" smtClean="0"/>
              <a:t>… one way engineers create value </a:t>
            </a:r>
            <a:endParaRPr lang="en-US" sz="4000" dirty="0"/>
          </a:p>
        </p:txBody>
      </p:sp>
    </p:spTree>
    <p:extLst>
      <p:ext uri="{BB962C8B-B14F-4D97-AF65-F5344CB8AC3E}">
        <p14:creationId xmlns:p14="http://schemas.microsoft.com/office/powerpoint/2010/main" val="1486726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dirty="0"/>
              <a:t>Customer Needs: Aerospace Industry Example</a:t>
            </a:r>
          </a:p>
        </p:txBody>
      </p:sp>
      <p:sp>
        <p:nvSpPr>
          <p:cNvPr id="35843" name="Rectangle 3"/>
          <p:cNvSpPr>
            <a:spLocks noGrp="1" noChangeArrowheads="1"/>
          </p:cNvSpPr>
          <p:nvPr>
            <p:ph type="body" idx="1"/>
          </p:nvPr>
        </p:nvSpPr>
        <p:spPr>
          <a:xfrm>
            <a:off x="262689" y="821267"/>
            <a:ext cx="8618622" cy="2274859"/>
          </a:xfrm>
        </p:spPr>
        <p:txBody>
          <a:bodyPr>
            <a:noAutofit/>
          </a:bodyPr>
          <a:lstStyle/>
          <a:p>
            <a:pPr marL="457200" lvl="1" indent="0">
              <a:lnSpc>
                <a:spcPct val="90000"/>
              </a:lnSpc>
              <a:buNone/>
            </a:pPr>
            <a:r>
              <a:rPr lang="en-US" sz="2800" dirty="0"/>
              <a:t>Customer</a:t>
            </a:r>
            <a:r>
              <a:rPr lang="en-US" sz="3200" dirty="0"/>
              <a:t> </a:t>
            </a:r>
            <a:r>
              <a:rPr lang="en-US" sz="2400" dirty="0" smtClean="0"/>
              <a:t>(often government) </a:t>
            </a:r>
            <a:r>
              <a:rPr lang="en-US" sz="2800" dirty="0" smtClean="0"/>
              <a:t>identifies </a:t>
            </a:r>
            <a:r>
              <a:rPr lang="en-US" sz="2800" dirty="0"/>
              <a:t>a specific need…</a:t>
            </a:r>
          </a:p>
          <a:p>
            <a:pPr lvl="1">
              <a:lnSpc>
                <a:spcPct val="90000"/>
              </a:lnSpc>
            </a:pPr>
            <a:r>
              <a:rPr lang="en-US" sz="2400" dirty="0"/>
              <a:t>Example: The Air Force needs an advanced tactical fighter.</a:t>
            </a:r>
          </a:p>
          <a:p>
            <a:pPr lvl="1">
              <a:lnSpc>
                <a:spcPct val="90000"/>
              </a:lnSpc>
            </a:pPr>
            <a:r>
              <a:rPr lang="en-US" sz="2400" dirty="0"/>
              <a:t> They do a study &amp; define requirements for a stealth fighter.</a:t>
            </a:r>
          </a:p>
          <a:p>
            <a:pPr lvl="1">
              <a:lnSpc>
                <a:spcPct val="90000"/>
              </a:lnSpc>
            </a:pPr>
            <a:r>
              <a:rPr lang="en-US" sz="2400" dirty="0"/>
              <a:t>They issue a “Request for Proposal” (RFP) and find </a:t>
            </a:r>
            <a:r>
              <a:rPr lang="en-US" sz="2400" dirty="0" smtClean="0"/>
              <a:t>someone to </a:t>
            </a:r>
            <a:r>
              <a:rPr lang="en-US" sz="2400" dirty="0"/>
              <a:t>produce the product.</a:t>
            </a:r>
          </a:p>
        </p:txBody>
      </p:sp>
      <p:pic>
        <p:nvPicPr>
          <p:cNvPr id="1026" name="Picture 2" descr="F-22 Rap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6370" y="3610580"/>
            <a:ext cx="2523596" cy="19936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190499" y="3047845"/>
            <a:ext cx="8203533" cy="259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None/>
            </a:pPr>
            <a:r>
              <a:rPr lang="en-US" dirty="0" smtClean="0"/>
              <a:t>Producers</a:t>
            </a:r>
            <a:r>
              <a:rPr lang="en-US" sz="2400" dirty="0" smtClean="0"/>
              <a:t> (often companies or “contractors”) </a:t>
            </a:r>
            <a:r>
              <a:rPr lang="en-US" dirty="0"/>
              <a:t>respond to need </a:t>
            </a:r>
          </a:p>
          <a:p>
            <a:pPr lvl="2">
              <a:lnSpc>
                <a:spcPct val="90000"/>
              </a:lnSpc>
            </a:pPr>
            <a:r>
              <a:rPr lang="en-US" dirty="0"/>
              <a:t>Refines problem statement</a:t>
            </a:r>
          </a:p>
          <a:p>
            <a:pPr lvl="2">
              <a:lnSpc>
                <a:spcPct val="90000"/>
              </a:lnSpc>
            </a:pPr>
            <a:r>
              <a:rPr lang="en-US" dirty="0"/>
              <a:t>Conducts preliminary design</a:t>
            </a:r>
          </a:p>
          <a:p>
            <a:pPr lvl="2">
              <a:lnSpc>
                <a:spcPct val="90000"/>
              </a:lnSpc>
            </a:pPr>
            <a:r>
              <a:rPr lang="en-US" dirty="0"/>
              <a:t>Completes detail design</a:t>
            </a:r>
          </a:p>
          <a:p>
            <a:pPr lvl="2">
              <a:lnSpc>
                <a:spcPct val="90000"/>
              </a:lnSpc>
            </a:pPr>
            <a:r>
              <a:rPr lang="en-US" dirty="0"/>
              <a:t>Produces the </a:t>
            </a:r>
            <a:r>
              <a:rPr lang="en-US" dirty="0" smtClean="0"/>
              <a:t>aircraft/spacecraft/system</a:t>
            </a:r>
            <a:endParaRPr lang="en-US" dirty="0"/>
          </a:p>
        </p:txBody>
      </p:sp>
      <p:sp>
        <p:nvSpPr>
          <p:cNvPr id="2" name="Rectangle 1"/>
          <p:cNvSpPr/>
          <p:nvPr/>
        </p:nvSpPr>
        <p:spPr>
          <a:xfrm>
            <a:off x="553452" y="5684066"/>
            <a:ext cx="8734927" cy="954107"/>
          </a:xfrm>
          <a:prstGeom prst="rect">
            <a:avLst/>
          </a:prstGeom>
        </p:spPr>
        <p:txBody>
          <a:bodyPr wrap="square">
            <a:spAutoFit/>
          </a:bodyPr>
          <a:lstStyle/>
          <a:p>
            <a:r>
              <a:rPr lang="en-US" sz="2800" dirty="0" smtClean="0"/>
              <a:t>Most aerospace jobs are with companies that produce aerospace products or services</a:t>
            </a:r>
            <a:endParaRPr lang="en-US" sz="2800" dirty="0"/>
          </a:p>
        </p:txBody>
      </p:sp>
    </p:spTree>
    <p:extLst>
      <p:ext uri="{BB962C8B-B14F-4D97-AF65-F5344CB8AC3E}">
        <p14:creationId xmlns:p14="http://schemas.microsoft.com/office/powerpoint/2010/main" val="2324432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dirty="0" smtClean="0"/>
              <a:t>Customer Needs: Aerospace </a:t>
            </a:r>
            <a:r>
              <a:rPr lang="en-US" sz="3200" dirty="0"/>
              <a:t>Industry </a:t>
            </a:r>
            <a:r>
              <a:rPr lang="en-US" sz="3200" dirty="0" smtClean="0"/>
              <a:t>Example</a:t>
            </a:r>
            <a:endParaRPr lang="en-US" sz="3200" dirty="0"/>
          </a:p>
        </p:txBody>
      </p:sp>
      <p:sp>
        <p:nvSpPr>
          <p:cNvPr id="35843" name="Rectangle 3"/>
          <p:cNvSpPr>
            <a:spLocks noGrp="1" noChangeArrowheads="1"/>
          </p:cNvSpPr>
          <p:nvPr>
            <p:ph type="body" idx="1"/>
          </p:nvPr>
        </p:nvSpPr>
        <p:spPr>
          <a:xfrm>
            <a:off x="190500" y="708191"/>
            <a:ext cx="8618622" cy="2274859"/>
          </a:xfrm>
        </p:spPr>
        <p:txBody>
          <a:bodyPr>
            <a:noAutofit/>
          </a:bodyPr>
          <a:lstStyle/>
          <a:p>
            <a:pPr marL="457200" lvl="1" indent="0">
              <a:lnSpc>
                <a:spcPct val="90000"/>
              </a:lnSpc>
              <a:buNone/>
            </a:pPr>
            <a:r>
              <a:rPr lang="en-US" sz="2800" dirty="0" smtClean="0"/>
              <a:t>Engineering jobs exist on both sides of this example</a:t>
            </a:r>
          </a:p>
          <a:p>
            <a:pPr lvl="1">
              <a:lnSpc>
                <a:spcPct val="90000"/>
              </a:lnSpc>
              <a:buFontTx/>
              <a:buChar char="-"/>
            </a:pPr>
            <a:r>
              <a:rPr lang="en-US" sz="2800" dirty="0" smtClean="0"/>
              <a:t>You can work for the government as a civilian employee </a:t>
            </a:r>
          </a:p>
          <a:p>
            <a:pPr lvl="2">
              <a:lnSpc>
                <a:spcPct val="90000"/>
              </a:lnSpc>
              <a:buFontTx/>
              <a:buChar char="-"/>
            </a:pPr>
            <a:r>
              <a:rPr lang="en-US" sz="2400" dirty="0" smtClean="0"/>
              <a:t>includes all NASA personnel </a:t>
            </a:r>
          </a:p>
          <a:p>
            <a:pPr lvl="2">
              <a:lnSpc>
                <a:spcPct val="90000"/>
              </a:lnSpc>
              <a:buFontTx/>
              <a:buChar char="-"/>
            </a:pPr>
            <a:r>
              <a:rPr lang="en-US" sz="2400" dirty="0" smtClean="0"/>
              <a:t>includes many working for Department of Defense (DoD)</a:t>
            </a:r>
          </a:p>
          <a:p>
            <a:pPr lvl="1">
              <a:lnSpc>
                <a:spcPct val="90000"/>
              </a:lnSpc>
              <a:buFontTx/>
              <a:buChar char="-"/>
            </a:pPr>
            <a:r>
              <a:rPr lang="en-US" sz="2800" dirty="0" smtClean="0"/>
              <a:t>You can work as a “support contractor” doing similar things as government civilians </a:t>
            </a:r>
          </a:p>
          <a:p>
            <a:pPr lvl="1">
              <a:lnSpc>
                <a:spcPct val="90000"/>
              </a:lnSpc>
              <a:buFontTx/>
              <a:buChar char="-"/>
            </a:pPr>
            <a:r>
              <a:rPr lang="en-US" sz="2800" dirty="0" smtClean="0"/>
              <a:t>You can be an uniformed officer in the military</a:t>
            </a:r>
          </a:p>
        </p:txBody>
      </p:sp>
      <p:pic>
        <p:nvPicPr>
          <p:cNvPr id="1026" name="Picture 2" descr="F-22 Rap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5860" y="4393875"/>
            <a:ext cx="2553262" cy="20170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270149" y="4377833"/>
            <a:ext cx="5985711" cy="227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lnSpc>
                <a:spcPct val="90000"/>
              </a:lnSpc>
              <a:buFontTx/>
              <a:buNone/>
            </a:pPr>
            <a:r>
              <a:rPr lang="en-US" sz="2400" kern="0" dirty="0" smtClean="0"/>
              <a:t>Scholarships available for students interested in civilian DoD jobs in STEM majors </a:t>
            </a:r>
            <a:r>
              <a:rPr lang="en-US" kern="0" dirty="0" smtClean="0"/>
              <a:t>(US citizens)</a:t>
            </a:r>
          </a:p>
          <a:p>
            <a:pPr marL="457200" lvl="1" indent="0">
              <a:lnSpc>
                <a:spcPct val="90000"/>
              </a:lnSpc>
              <a:buFontTx/>
              <a:buNone/>
            </a:pPr>
            <a:r>
              <a:rPr lang="en-US" sz="2400" kern="0" dirty="0" smtClean="0"/>
              <a:t>Enrichment opportunities at Florida Tech funded by Navy STEM grant (Naval Aviation)</a:t>
            </a:r>
            <a:endParaRPr lang="en-US" sz="2400" kern="0" dirty="0"/>
          </a:p>
        </p:txBody>
      </p:sp>
    </p:spTree>
    <p:extLst>
      <p:ext uri="{BB962C8B-B14F-4D97-AF65-F5344CB8AC3E}">
        <p14:creationId xmlns:p14="http://schemas.microsoft.com/office/powerpoint/2010/main" val="391552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Assignments/ Class Notes</a:t>
            </a:r>
            <a:endParaRPr lang="en-US" dirty="0"/>
          </a:p>
        </p:txBody>
      </p:sp>
      <p:sp>
        <p:nvSpPr>
          <p:cNvPr id="3" name="Content Placeholder 2"/>
          <p:cNvSpPr>
            <a:spLocks noGrp="1"/>
          </p:cNvSpPr>
          <p:nvPr>
            <p:ph idx="1"/>
          </p:nvPr>
        </p:nvSpPr>
        <p:spPr>
          <a:xfrm>
            <a:off x="190500" y="739775"/>
            <a:ext cx="7749363" cy="6118225"/>
          </a:xfrm>
        </p:spPr>
        <p:txBody>
          <a:bodyPr/>
          <a:lstStyle/>
          <a:p>
            <a:pPr marL="457200" lvl="1" indent="0">
              <a:buNone/>
            </a:pPr>
            <a:endParaRPr lang="en-US" sz="2400" dirty="0" smtClean="0"/>
          </a:p>
          <a:p>
            <a:r>
              <a:rPr lang="en-US" sz="2400" dirty="0" smtClean="0"/>
              <a:t>Individual Assignment: What could a student team make to teach an engineering concept?   </a:t>
            </a:r>
          </a:p>
          <a:p>
            <a:pPr lvl="1"/>
            <a:r>
              <a:rPr lang="en-US" sz="2400" dirty="0" smtClean="0"/>
              <a:t>one paragraph- will help with group project</a:t>
            </a:r>
          </a:p>
          <a:p>
            <a:pPr lvl="1"/>
            <a:r>
              <a:rPr lang="en-US" sz="2400" dirty="0" smtClean="0"/>
              <a:t>Due by next week</a:t>
            </a:r>
          </a:p>
          <a:p>
            <a:pPr lvl="1"/>
            <a:endParaRPr lang="en-US" sz="2400" dirty="0" smtClean="0"/>
          </a:p>
          <a:p>
            <a:r>
              <a:rPr lang="en-US" sz="2400" dirty="0" smtClean="0"/>
              <a:t>Preliminary Groups for team project defined</a:t>
            </a:r>
          </a:p>
          <a:p>
            <a:pPr lvl="1"/>
            <a:r>
              <a:rPr lang="en-US" sz="2400" dirty="0" smtClean="0"/>
              <a:t>Please check to see if you can get to that page</a:t>
            </a:r>
          </a:p>
          <a:p>
            <a:pPr lvl="1"/>
            <a:r>
              <a:rPr lang="en-US" sz="2400" dirty="0" smtClean="0"/>
              <a:t>If you want to form your own groups, please respond to assignment “Finalize Group Project Assignments”</a:t>
            </a:r>
            <a:endParaRPr lang="en-US" sz="2400" dirty="0"/>
          </a:p>
        </p:txBody>
      </p:sp>
    </p:spTree>
    <p:extLst>
      <p:ext uri="{BB962C8B-B14F-4D97-AF65-F5344CB8AC3E}">
        <p14:creationId xmlns:p14="http://schemas.microsoft.com/office/powerpoint/2010/main" val="3339541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5057" y="40851"/>
            <a:ext cx="4023852" cy="5067073"/>
          </a:xfrm>
          <a:prstGeom prst="rect">
            <a:avLst/>
          </a:prstGeom>
          <a:noFill/>
          <a:ln w="9525">
            <a:noFill/>
            <a:miter lim="800000"/>
            <a:headEnd/>
            <a:tailEnd/>
          </a:ln>
        </p:spPr>
      </p:pic>
      <p:sp>
        <p:nvSpPr>
          <p:cNvPr id="3" name="Rectangle 2"/>
          <p:cNvSpPr/>
          <p:nvPr/>
        </p:nvSpPr>
        <p:spPr>
          <a:xfrm>
            <a:off x="4000500" y="836866"/>
            <a:ext cx="4876800" cy="3108543"/>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a:solidFill>
                    <a:srgbClr val="9BBB59">
                      <a:lumMod val="50000"/>
                    </a:srgbClr>
                  </a:solidFill>
                  <a:prstDash val="solid"/>
                </a:ln>
                <a:solidFill>
                  <a:srgbClr val="0070C0"/>
                </a:solidFill>
                <a:effectLst>
                  <a:innerShdw blurRad="177800">
                    <a:srgbClr val="9BBB59">
                      <a:lumMod val="50000"/>
                    </a:srgbClr>
                  </a:innerShdw>
                </a:effectLst>
                <a:uLnTx/>
                <a:uFillTx/>
                <a:latin typeface="Calibri"/>
                <a:ea typeface="+mn-ea"/>
                <a:cs typeface="+mn-cs"/>
              </a:rPr>
              <a:t>The Design Cycle: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9BBB59">
                      <a:lumMod val="50000"/>
                    </a:srgbClr>
                  </a:solidFill>
                  <a:prstDash val="solid"/>
                </a:ln>
                <a:solidFill>
                  <a:srgbClr val="0070C0"/>
                </a:solidFill>
                <a:effectLst>
                  <a:innerShdw blurRad="177800">
                    <a:srgbClr val="9BBB59">
                      <a:lumMod val="50000"/>
                    </a:srgbClr>
                  </a:innerShdw>
                </a:effectLst>
                <a:uLnTx/>
                <a:uFillTx/>
                <a:latin typeface="Calibri"/>
                <a:ea typeface="+mn-ea"/>
                <a:cs typeface="+mn-cs"/>
              </a:rPr>
              <a:t>Create Solutions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9BBB59">
                      <a:lumMod val="50000"/>
                    </a:srgbClr>
                  </a:solidFill>
                  <a:prstDash val="solid"/>
                </a:ln>
                <a:solidFill>
                  <a:srgbClr val="0070C0"/>
                </a:solidFill>
                <a:effectLst>
                  <a:innerShdw blurRad="177800">
                    <a:srgbClr val="9BBB59">
                      <a:lumMod val="50000"/>
                    </a:srgbClr>
                  </a:innerShdw>
                </a:effectLst>
                <a:uLnTx/>
                <a:uFillTx/>
                <a:latin typeface="Calibri"/>
                <a:ea typeface="+mn-ea"/>
                <a:cs typeface="+mn-cs"/>
              </a:rPr>
              <a:t>Analyze or Test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9BBB59">
                      <a:lumMod val="50000"/>
                    </a:srgbClr>
                  </a:solidFill>
                  <a:prstDash val="solid"/>
                </a:ln>
                <a:solidFill>
                  <a:srgbClr val="0070C0"/>
                </a:solidFill>
                <a:effectLst>
                  <a:innerShdw blurRad="177800">
                    <a:srgbClr val="9BBB59">
                      <a:lumMod val="50000"/>
                    </a:srgbClr>
                  </a:innerShdw>
                </a:effectLst>
                <a:uLnTx/>
                <a:uFillTx/>
                <a:latin typeface="Calibri"/>
                <a:ea typeface="+mn-ea"/>
                <a:cs typeface="+mn-cs"/>
              </a:rPr>
              <a:t>Make Decisions</a:t>
            </a:r>
            <a:endParaRPr kumimoji="0" lang="en-US" sz="4400" b="1" i="0" u="none" strike="noStrike" kern="1200" cap="none" spc="0" normalizeH="0" baseline="0" noProof="0" dirty="0">
              <a:ln w="12700">
                <a:solidFill>
                  <a:srgbClr val="9BBB59">
                    <a:lumMod val="50000"/>
                  </a:srgbClr>
                </a:solidFill>
                <a:prstDash val="solid"/>
              </a:ln>
              <a:solidFill>
                <a:srgbClr val="0070C0"/>
              </a:solidFill>
              <a:effectLst>
                <a:innerShdw blurRad="177800">
                  <a:srgbClr val="9BBB59">
                    <a:lumMod val="50000"/>
                  </a:srgbClr>
                </a:inn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w="12700">
                <a:solidFill>
                  <a:srgbClr val="9BBB59">
                    <a:lumMod val="50000"/>
                  </a:srgbClr>
                </a:solidFill>
                <a:prstDash val="solid"/>
              </a:ln>
              <a:solidFill>
                <a:srgbClr val="0070C0"/>
              </a:solidFill>
              <a:effectLst>
                <a:innerShdw blurRad="177800">
                  <a:srgbClr val="9BBB59">
                    <a:lumMod val="50000"/>
                  </a:srgbClr>
                </a:innerShdw>
              </a:effectLst>
              <a:uLnTx/>
              <a:uFillTx/>
              <a:latin typeface="Calibri"/>
              <a:ea typeface="+mn-ea"/>
              <a:cs typeface="+mn-cs"/>
            </a:endParaRPr>
          </a:p>
        </p:txBody>
      </p:sp>
      <p:sp>
        <p:nvSpPr>
          <p:cNvPr id="2" name="Right Brace 1"/>
          <p:cNvSpPr/>
          <p:nvPr/>
        </p:nvSpPr>
        <p:spPr>
          <a:xfrm>
            <a:off x="3657600" y="2022051"/>
            <a:ext cx="685800" cy="2133600"/>
          </a:xfrm>
          <a:prstGeom prst="rightBrace">
            <a:avLst>
              <a:gd name="adj1" fmla="val 8333"/>
              <a:gd name="adj2" fmla="val 49490"/>
            </a:avLst>
          </a:prstGeom>
          <a:ln w="889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84D0270-B163-4DB6-AB8A-2CF1A5172A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234" r="22354" b="8321"/>
          <a:stretch/>
        </p:blipFill>
        <p:spPr>
          <a:xfrm>
            <a:off x="4551060" y="3429000"/>
            <a:ext cx="3607783" cy="3352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47847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51770" y="776177"/>
            <a:ext cx="5773180" cy="3924160"/>
          </a:xfrm>
          <a:prstGeom prst="rect">
            <a:avLst/>
          </a:prstGeom>
        </p:spPr>
      </p:pic>
      <p:sp>
        <p:nvSpPr>
          <p:cNvPr id="2" name="Title 1"/>
          <p:cNvSpPr>
            <a:spLocks noGrp="1"/>
          </p:cNvSpPr>
          <p:nvPr>
            <p:ph type="title"/>
          </p:nvPr>
        </p:nvSpPr>
        <p:spPr>
          <a:xfrm>
            <a:off x="190500" y="19050"/>
            <a:ext cx="8763000" cy="757127"/>
          </a:xfrm>
        </p:spPr>
        <p:txBody>
          <a:bodyPr/>
          <a:lstStyle/>
          <a:p>
            <a:r>
              <a:rPr lang="en-US" dirty="0" smtClean="0"/>
              <a:t>System Engineers</a:t>
            </a:r>
            <a:endParaRPr lang="en-US" dirty="0"/>
          </a:p>
        </p:txBody>
      </p:sp>
      <p:sp>
        <p:nvSpPr>
          <p:cNvPr id="5" name="Content Placeholder 4"/>
          <p:cNvSpPr>
            <a:spLocks noGrp="1"/>
          </p:cNvSpPr>
          <p:nvPr>
            <p:ph idx="1"/>
          </p:nvPr>
        </p:nvSpPr>
        <p:spPr>
          <a:xfrm>
            <a:off x="190500" y="745684"/>
            <a:ext cx="3383716" cy="3686913"/>
          </a:xfrm>
        </p:spPr>
        <p:txBody>
          <a:bodyPr/>
          <a:lstStyle/>
          <a:p>
            <a:r>
              <a:rPr lang="en-US" dirty="0" smtClean="0"/>
              <a:t>Looks at the “big picture”</a:t>
            </a:r>
          </a:p>
          <a:p>
            <a:r>
              <a:rPr lang="en-US" dirty="0" smtClean="0"/>
              <a:t>Work with customers to understand and define what is needed (“Requirements”)</a:t>
            </a:r>
          </a:p>
          <a:p>
            <a:r>
              <a:rPr lang="en-US" dirty="0" smtClean="0"/>
              <a:t>Work with design engineers as they define possible solutions</a:t>
            </a:r>
          </a:p>
          <a:p>
            <a:r>
              <a:rPr lang="en-US" dirty="0" smtClean="0"/>
              <a:t>Helps insure proper analysis and testing is done to verify requirements</a:t>
            </a:r>
          </a:p>
        </p:txBody>
      </p:sp>
      <p:sp>
        <p:nvSpPr>
          <p:cNvPr id="9" name="Content Placeholder 4"/>
          <p:cNvSpPr txBox="1">
            <a:spLocks/>
          </p:cNvSpPr>
          <p:nvPr/>
        </p:nvSpPr>
        <p:spPr bwMode="auto">
          <a:xfrm>
            <a:off x="190500" y="4899744"/>
            <a:ext cx="8568070" cy="118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Traditional thinking: System engineers rise up the ranks and grow into the role</a:t>
            </a:r>
          </a:p>
          <a:p>
            <a:r>
              <a:rPr lang="en-US" kern="0" dirty="0" smtClean="0"/>
              <a:t>Newer thinking: new hires can be grown into this role (Lockheed Martin, etc.)</a:t>
            </a:r>
          </a:p>
          <a:p>
            <a:endParaRPr lang="en-US" kern="0" dirty="0"/>
          </a:p>
          <a:p>
            <a:endParaRPr lang="en-US" kern="0" dirty="0" smtClean="0"/>
          </a:p>
        </p:txBody>
      </p:sp>
    </p:spTree>
    <p:extLst>
      <p:ext uri="{BB962C8B-B14F-4D97-AF65-F5344CB8AC3E}">
        <p14:creationId xmlns:p14="http://schemas.microsoft.com/office/powerpoint/2010/main" val="57728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Aerospace Design Engineers and Analysts</a:t>
            </a:r>
            <a:endParaRPr lang="en-US" dirty="0"/>
          </a:p>
        </p:txBody>
      </p:sp>
      <p:sp>
        <p:nvSpPr>
          <p:cNvPr id="3" name="Content Placeholder 2"/>
          <p:cNvSpPr>
            <a:spLocks noGrp="1"/>
          </p:cNvSpPr>
          <p:nvPr>
            <p:ph idx="1"/>
          </p:nvPr>
        </p:nvSpPr>
        <p:spPr>
          <a:xfrm>
            <a:off x="76200" y="587375"/>
            <a:ext cx="8801986" cy="6118225"/>
          </a:xfrm>
        </p:spPr>
        <p:txBody>
          <a:bodyPr/>
          <a:lstStyle/>
          <a:p>
            <a:r>
              <a:rPr lang="en-US" sz="2400" b="1" dirty="0" smtClean="0">
                <a:solidFill>
                  <a:schemeClr val="accent2"/>
                </a:solidFill>
              </a:rPr>
              <a:t>Design Engineers create new aerospace products			 or improve existing ones</a:t>
            </a:r>
          </a:p>
          <a:p>
            <a:pPr lvl="1"/>
            <a:r>
              <a:rPr lang="en-US" sz="2400" dirty="0" smtClean="0"/>
              <a:t>Use engineering and </a:t>
            </a:r>
            <a:r>
              <a:rPr lang="en-US" sz="2400" dirty="0"/>
              <a:t>other applied </a:t>
            </a:r>
            <a:r>
              <a:rPr lang="en-US" sz="2400" dirty="0" smtClean="0"/>
              <a:t>sciences</a:t>
            </a:r>
          </a:p>
          <a:p>
            <a:pPr lvl="1"/>
            <a:r>
              <a:rPr lang="en-US" sz="2400" dirty="0" smtClean="0"/>
              <a:t>Computer </a:t>
            </a:r>
            <a:r>
              <a:rPr lang="en-US" sz="2400" dirty="0"/>
              <a:t>A</a:t>
            </a:r>
            <a:r>
              <a:rPr lang="en-US" sz="2400" dirty="0" smtClean="0"/>
              <a:t>ided Design (CAD) software used to create a design solution (synthesis) </a:t>
            </a:r>
            <a:endParaRPr lang="en-US" sz="2400" dirty="0"/>
          </a:p>
          <a:p>
            <a:pPr>
              <a:buFont typeface="Arial" panose="020B0604020202020204" pitchFamily="34" charset="0"/>
              <a:buChar char="•"/>
            </a:pPr>
            <a:r>
              <a:rPr lang="en-US" sz="2400" b="1" dirty="0" smtClean="0">
                <a:solidFill>
                  <a:schemeClr val="accent2"/>
                </a:solidFill>
              </a:rPr>
              <a:t>Engineering Analysts use software tools to verify proposed designs will withstand loads and meet customer requirements.</a:t>
            </a:r>
          </a:p>
          <a:p>
            <a:pPr lvl="1">
              <a:buFont typeface="Arial" panose="020B0604020202020204" pitchFamily="34" charset="0"/>
              <a:buChar char="–"/>
            </a:pPr>
            <a:r>
              <a:rPr lang="en-US" sz="2400" dirty="0"/>
              <a:t>Finite Element Models, Computational Fluid Dynamics (CFD</a:t>
            </a:r>
            <a:r>
              <a:rPr lang="en-US" sz="2400" dirty="0" smtClean="0"/>
              <a:t>)</a:t>
            </a:r>
            <a:endParaRPr lang="en-US" sz="2400" dirty="0"/>
          </a:p>
          <a:p>
            <a:r>
              <a:rPr lang="en-US" sz="2400" b="1" dirty="0" smtClean="0">
                <a:solidFill>
                  <a:schemeClr val="accent2"/>
                </a:solidFill>
              </a:rPr>
              <a:t>Aerospace Engineering projects are BIG</a:t>
            </a:r>
          </a:p>
          <a:p>
            <a:pPr lvl="1"/>
            <a:r>
              <a:rPr lang="en-US" sz="2400" dirty="0" smtClean="0"/>
              <a:t>Scale </a:t>
            </a:r>
            <a:r>
              <a:rPr lang="en-US" sz="2400" dirty="0"/>
              <a:t>and scope of design responsibility typically linked to prior </a:t>
            </a:r>
            <a:r>
              <a:rPr lang="en-US" sz="2400" dirty="0" smtClean="0"/>
              <a:t>experience.</a:t>
            </a:r>
          </a:p>
          <a:p>
            <a:pPr lvl="1"/>
            <a:r>
              <a:rPr lang="en-US" sz="2400" dirty="0"/>
              <a:t>New hires would typically start as a small part of a large team</a:t>
            </a:r>
          </a:p>
          <a:p>
            <a:pPr lvl="1"/>
            <a:endParaRPr lang="en-US" sz="2400" dirty="0"/>
          </a:p>
          <a:p>
            <a:pPr lvl="1"/>
            <a:endParaRPr lang="en-US" sz="2400" dirty="0" smtClean="0"/>
          </a:p>
          <a:p>
            <a:endParaRPr lang="en-US" sz="24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9364" y="587375"/>
            <a:ext cx="1944136" cy="1294588"/>
          </a:xfrm>
          <a:prstGeom prst="rect">
            <a:avLst/>
          </a:prstGeom>
        </p:spPr>
      </p:pic>
    </p:spTree>
    <p:extLst>
      <p:ext uri="{BB962C8B-B14F-4D97-AF65-F5344CB8AC3E}">
        <p14:creationId xmlns:p14="http://schemas.microsoft.com/office/powerpoint/2010/main" val="176110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General Advice: Design Engineers and Analysts</a:t>
            </a:r>
            <a:endParaRPr lang="en-US" sz="2800" dirty="0"/>
          </a:p>
        </p:txBody>
      </p:sp>
      <p:sp>
        <p:nvSpPr>
          <p:cNvPr id="5" name="Rectangle 4"/>
          <p:cNvSpPr/>
          <p:nvPr/>
        </p:nvSpPr>
        <p:spPr>
          <a:xfrm>
            <a:off x="190501" y="5874603"/>
            <a:ext cx="6426200" cy="830997"/>
          </a:xfrm>
          <a:prstGeom prst="rect">
            <a:avLst/>
          </a:prstGeom>
        </p:spPr>
        <p:txBody>
          <a:bodyPr wrap="square">
            <a:spAutoFit/>
          </a:bodyPr>
          <a:lstStyle/>
          <a:p>
            <a:r>
              <a:rPr lang="en-US" dirty="0"/>
              <a:t>https://www.indeed.com/career-advice/careers/what-does-a-design-engineer-do</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500" y="1186081"/>
            <a:ext cx="8824115" cy="3948431"/>
          </a:xfrm>
          <a:prstGeom prst="rect">
            <a:avLst/>
          </a:prstGeom>
        </p:spPr>
      </p:pic>
      <p:sp>
        <p:nvSpPr>
          <p:cNvPr id="7" name="Rectangle 6"/>
          <p:cNvSpPr/>
          <p:nvPr/>
        </p:nvSpPr>
        <p:spPr>
          <a:xfrm>
            <a:off x="469127" y="539750"/>
            <a:ext cx="8217673" cy="646331"/>
          </a:xfrm>
          <a:prstGeom prst="rect">
            <a:avLst/>
          </a:prstGeom>
        </p:spPr>
        <p:txBody>
          <a:bodyPr wrap="square">
            <a:spAutoFit/>
          </a:bodyPr>
          <a:lstStyle/>
          <a:p>
            <a:r>
              <a:rPr lang="en-US" sz="1800" dirty="0" smtClean="0"/>
              <a:t>Generic Advice: not just for Aerospace: https</a:t>
            </a:r>
            <a:r>
              <a:rPr lang="en-US" sz="1800" dirty="0"/>
              <a:t>://www.indeed.com/career-advice/careers/what-does-an-aerospace-engineer-do</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7758" y="5134512"/>
            <a:ext cx="2626242" cy="1749066"/>
          </a:xfrm>
          <a:prstGeom prst="rect">
            <a:avLst/>
          </a:prstGeom>
        </p:spPr>
      </p:pic>
    </p:spTree>
    <p:extLst>
      <p:ext uri="{BB962C8B-B14F-4D97-AF65-F5344CB8AC3E}">
        <p14:creationId xmlns:p14="http://schemas.microsoft.com/office/powerpoint/2010/main" val="4079255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99207"/>
            <a:ext cx="8238744" cy="5012225"/>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86" y="76260"/>
            <a:ext cx="8766808" cy="1322947"/>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4446" y="627321"/>
            <a:ext cx="2009554" cy="1339702"/>
          </a:xfrm>
          <a:prstGeom prst="rect">
            <a:avLst/>
          </a:prstGeom>
        </p:spPr>
      </p:pic>
    </p:spTree>
    <p:extLst>
      <p:ext uri="{BB962C8B-B14F-4D97-AF65-F5344CB8AC3E}">
        <p14:creationId xmlns:p14="http://schemas.microsoft.com/office/powerpoint/2010/main" val="3925529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9050"/>
            <a:ext cx="4894521" cy="778392"/>
          </a:xfrm>
        </p:spPr>
        <p:txBody>
          <a:bodyPr/>
          <a:lstStyle/>
          <a:p>
            <a:r>
              <a:rPr lang="en-US" dirty="0" smtClean="0"/>
              <a:t>Test Engineer</a:t>
            </a:r>
            <a:endParaRPr lang="en-US" dirty="0"/>
          </a:p>
        </p:txBody>
      </p:sp>
      <p:sp>
        <p:nvSpPr>
          <p:cNvPr id="3" name="Content Placeholder 2"/>
          <p:cNvSpPr>
            <a:spLocks noGrp="1"/>
          </p:cNvSpPr>
          <p:nvPr>
            <p:ph idx="1"/>
          </p:nvPr>
        </p:nvSpPr>
        <p:spPr>
          <a:xfrm>
            <a:off x="76200" y="587375"/>
            <a:ext cx="5008821" cy="6118225"/>
          </a:xfrm>
        </p:spPr>
        <p:txBody>
          <a:bodyPr/>
          <a:lstStyle/>
          <a:p>
            <a:pPr>
              <a:buFont typeface="Arial" panose="020B0604020202020204" pitchFamily="34" charset="0"/>
              <a:buChar char="•"/>
            </a:pPr>
            <a:r>
              <a:rPr lang="en-US" sz="2400" b="1" dirty="0" smtClean="0">
                <a:solidFill>
                  <a:schemeClr val="accent2"/>
                </a:solidFill>
              </a:rPr>
              <a:t>Instrumentation, data analysis</a:t>
            </a:r>
          </a:p>
          <a:p>
            <a:pPr>
              <a:buFont typeface="Arial" panose="020B0604020202020204" pitchFamily="34" charset="0"/>
              <a:buChar char="•"/>
            </a:pPr>
            <a:r>
              <a:rPr lang="en-US" sz="2400" b="1" dirty="0" smtClean="0">
                <a:solidFill>
                  <a:schemeClr val="accent2"/>
                </a:solidFill>
              </a:rPr>
              <a:t>May include specialty skills like vibration testing</a:t>
            </a:r>
          </a:p>
          <a:p>
            <a:pPr>
              <a:buFont typeface="Arial" panose="020B0604020202020204" pitchFamily="34" charset="0"/>
              <a:buChar char="•"/>
            </a:pPr>
            <a:r>
              <a:rPr lang="en-US" sz="2400" b="1" dirty="0" smtClean="0">
                <a:solidFill>
                  <a:schemeClr val="accent2"/>
                </a:solidFill>
              </a:rPr>
              <a:t>May include design of test fixtures</a:t>
            </a:r>
          </a:p>
          <a:p>
            <a:pPr lvl="1"/>
            <a:endParaRPr lang="en-US" sz="2400" dirty="0" smtClean="0"/>
          </a:p>
          <a:p>
            <a:endParaRPr lang="en-US" sz="2400" dirty="0"/>
          </a:p>
        </p:txBody>
      </p:sp>
      <p:pic>
        <p:nvPicPr>
          <p:cNvPr id="4" name="Picture 3"/>
          <p:cNvPicPr>
            <a:picLocks noChangeAspect="1"/>
          </p:cNvPicPr>
          <p:nvPr/>
        </p:nvPicPr>
        <p:blipFill>
          <a:blip r:embed="rId2"/>
          <a:stretch>
            <a:fillRect/>
          </a:stretch>
        </p:blipFill>
        <p:spPr>
          <a:xfrm>
            <a:off x="5085021" y="587375"/>
            <a:ext cx="3793165" cy="407667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8145" y="2326432"/>
            <a:ext cx="2186662" cy="3289500"/>
          </a:xfrm>
          <a:prstGeom prst="rect">
            <a:avLst/>
          </a:prstGeom>
        </p:spPr>
      </p:pic>
    </p:spTree>
    <p:extLst>
      <p:ext uri="{BB962C8B-B14F-4D97-AF65-F5344CB8AC3E}">
        <p14:creationId xmlns:p14="http://schemas.microsoft.com/office/powerpoint/2010/main" val="2069231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86" y="108591"/>
            <a:ext cx="8763000" cy="757127"/>
          </a:xfrm>
        </p:spPr>
        <p:txBody>
          <a:bodyPr/>
          <a:lstStyle/>
          <a:p>
            <a:r>
              <a:rPr lang="en-US" dirty="0" smtClean="0"/>
              <a:t>Many different Engineering roles, many different names….</a:t>
            </a:r>
            <a:r>
              <a:rPr lang="en-US" sz="2800" dirty="0" smtClean="0"/>
              <a:t>Check the job description</a:t>
            </a:r>
            <a:endParaRPr lang="en-US" sz="2800" dirty="0"/>
          </a:p>
        </p:txBody>
      </p:sp>
      <p:sp>
        <p:nvSpPr>
          <p:cNvPr id="3" name="Content Placeholder 2"/>
          <p:cNvSpPr>
            <a:spLocks noGrp="1"/>
          </p:cNvSpPr>
          <p:nvPr>
            <p:ph idx="1"/>
          </p:nvPr>
        </p:nvSpPr>
        <p:spPr>
          <a:xfrm>
            <a:off x="-36771" y="1065839"/>
            <a:ext cx="8801986" cy="6118225"/>
          </a:xfrm>
        </p:spPr>
        <p:txBody>
          <a:bodyPr/>
          <a:lstStyle/>
          <a:p>
            <a:r>
              <a:rPr lang="en-US" sz="2400" b="1" dirty="0" smtClean="0">
                <a:solidFill>
                  <a:schemeClr val="accent2"/>
                </a:solidFill>
              </a:rPr>
              <a:t>Manufacturing Engineer, Operations Engineer, Field Engineer </a:t>
            </a:r>
            <a:endParaRPr lang="en-US" sz="2400" b="1" dirty="0">
              <a:solidFill>
                <a:schemeClr val="accent2"/>
              </a:solidFill>
            </a:endParaRPr>
          </a:p>
          <a:p>
            <a:r>
              <a:rPr lang="en-US" sz="2400" dirty="0">
                <a:solidFill>
                  <a:schemeClr val="accent4"/>
                </a:solidFill>
              </a:rPr>
              <a:t>Supports plant operations by identifying and solving operational problems</a:t>
            </a:r>
            <a:r>
              <a:rPr lang="en-US" sz="2400" dirty="0" smtClean="0">
                <a:solidFill>
                  <a:schemeClr val="accent4"/>
                </a:solidFill>
              </a:rPr>
              <a:t>. Typically “on site”</a:t>
            </a:r>
          </a:p>
          <a:p>
            <a:r>
              <a:rPr lang="en-US" sz="2400" b="1" dirty="0">
                <a:solidFill>
                  <a:schemeClr val="accent2"/>
                </a:solidFill>
              </a:rPr>
              <a:t>Quality, Safety, and Reliability Engineering</a:t>
            </a:r>
          </a:p>
          <a:p>
            <a:pPr lvl="1"/>
            <a:r>
              <a:rPr lang="en-US" sz="2400" dirty="0" smtClean="0">
                <a:solidFill>
                  <a:schemeClr val="accent4"/>
                </a:solidFill>
              </a:rPr>
              <a:t>Works with design teams to ensure system will perform safely as expected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61" y="4289912"/>
            <a:ext cx="3817088" cy="251558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3713" y="3534080"/>
            <a:ext cx="4438273" cy="242641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8567" y="3534080"/>
            <a:ext cx="1736937" cy="1306545"/>
          </a:xfrm>
          <a:prstGeom prst="rect">
            <a:avLst/>
          </a:prstGeom>
        </p:spPr>
      </p:pic>
    </p:spTree>
    <p:extLst>
      <p:ext uri="{BB962C8B-B14F-4D97-AF65-F5344CB8AC3E}">
        <p14:creationId xmlns:p14="http://schemas.microsoft.com/office/powerpoint/2010/main" val="364413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 Pathways Internship </a:t>
            </a:r>
            <a:r>
              <a:rPr lang="en-US" dirty="0" smtClean="0"/>
              <a:t>Program</a:t>
            </a:r>
            <a:endParaRPr lang="en-US" dirty="0"/>
          </a:p>
        </p:txBody>
      </p:sp>
      <p:sp>
        <p:nvSpPr>
          <p:cNvPr id="3" name="Content Placeholder 2"/>
          <p:cNvSpPr>
            <a:spLocks noGrp="1"/>
          </p:cNvSpPr>
          <p:nvPr>
            <p:ph idx="1"/>
          </p:nvPr>
        </p:nvSpPr>
        <p:spPr/>
        <p:txBody>
          <a:bodyPr/>
          <a:lstStyle/>
          <a:p>
            <a:endParaRPr lang="en-US" dirty="0" smtClean="0"/>
          </a:p>
          <a:p>
            <a:r>
              <a:rPr lang="en-US" dirty="0" smtClean="0"/>
              <a:t>NASA </a:t>
            </a:r>
            <a:r>
              <a:rPr lang="en-US" dirty="0"/>
              <a:t>Internships are competitive awards to support educational opportunities that provide unique NASA-related research and operational experiences for high school, undergraduate, and graduate students, as well as educators. These opportunities select students to work on integrated, mentor-directed projects with NRO and NASA career professionals to contribute to the operation of a NASA facility or the advancement of NRO and NASA's missions.</a:t>
            </a:r>
          </a:p>
          <a:p>
            <a:r>
              <a:rPr lang="en-US" dirty="0"/>
              <a:t>This internship opportunity provides the option for students to transition to the NRO Cadre Intern Program for subsequent summers or the NRO Developmental Career Path Program upon graduation.</a:t>
            </a:r>
          </a:p>
          <a:p>
            <a:r>
              <a:rPr lang="en-US" dirty="0"/>
              <a:t>Application Process: Apply at https://nasajsc.secure.force.com/InternshipProjectQuickLook. </a:t>
            </a:r>
            <a:endParaRPr lang="en-US" dirty="0" smtClean="0"/>
          </a:p>
          <a:p>
            <a:r>
              <a:rPr lang="en-US" dirty="0" smtClean="0"/>
              <a:t>Application </a:t>
            </a:r>
            <a:r>
              <a:rPr lang="en-US" dirty="0"/>
              <a:t>deadlines are early March for Summer and early July for Fall opportunities. </a:t>
            </a:r>
            <a:endParaRPr lang="en-US" dirty="0" smtClean="0"/>
          </a:p>
          <a:p>
            <a:r>
              <a:rPr lang="en-US" dirty="0" smtClean="0"/>
              <a:t>Project </a:t>
            </a:r>
            <a:r>
              <a:rPr lang="en-US" dirty="0"/>
              <a:t>assignments are made three times a year in Fall and Summer.</a:t>
            </a:r>
          </a:p>
          <a:p>
            <a:endParaRPr lang="en-US" dirty="0"/>
          </a:p>
        </p:txBody>
      </p:sp>
    </p:spTree>
    <p:extLst>
      <p:ext uri="{BB962C8B-B14F-4D97-AF65-F5344CB8AC3E}">
        <p14:creationId xmlns:p14="http://schemas.microsoft.com/office/powerpoint/2010/main" val="2438727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48" y="531628"/>
            <a:ext cx="6943947" cy="1183142"/>
          </a:xfrm>
        </p:spPr>
        <p:txBody>
          <a:bodyPr/>
          <a:lstStyle/>
          <a:p>
            <a:r>
              <a:rPr lang="en-US" sz="2000" dirty="0" smtClean="0"/>
              <a:t>So you want to be an astronaut…? </a:t>
            </a:r>
            <a:br>
              <a:rPr lang="en-US" sz="2000" dirty="0" smtClean="0"/>
            </a:br>
            <a:r>
              <a:rPr lang="en-US" dirty="0" smtClean="0"/>
              <a:t>Standing out on a </a:t>
            </a:r>
            <a:br>
              <a:rPr lang="en-US" dirty="0" smtClean="0"/>
            </a:br>
            <a:r>
              <a:rPr lang="en-US" dirty="0" smtClean="0"/>
              <a:t>NASA intern application</a:t>
            </a:r>
            <a:br>
              <a:rPr lang="en-US" dirty="0" smtClean="0"/>
            </a:br>
            <a:r>
              <a:rPr lang="en-US" dirty="0" smtClean="0"/>
              <a:t> </a:t>
            </a:r>
            <a:endParaRPr lang="en-US" sz="2000"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261" y="1714771"/>
            <a:ext cx="8953500" cy="4060402"/>
          </a:xfrm>
          <a:prstGeom prst="rect">
            <a:avLst/>
          </a:prstGeom>
        </p:spPr>
      </p:pic>
      <p:sp>
        <p:nvSpPr>
          <p:cNvPr id="4" name="Rectangle 3"/>
          <p:cNvSpPr/>
          <p:nvPr/>
        </p:nvSpPr>
        <p:spPr>
          <a:xfrm>
            <a:off x="82848" y="5697972"/>
            <a:ext cx="8814391" cy="1578061"/>
          </a:xfrm>
          <a:prstGeom prst="rect">
            <a:avLst/>
          </a:prstGeom>
        </p:spPr>
        <p:txBody>
          <a:bodyPr wrap="square">
            <a:spAutoFit/>
          </a:bodyPr>
          <a:lstStyle/>
          <a:p>
            <a:pPr marL="0" marR="0">
              <a:lnSpc>
                <a:spcPct val="107000"/>
              </a:lnSpc>
              <a:spcBef>
                <a:spcPts val="0"/>
              </a:spcBef>
              <a:spcAft>
                <a:spcPts val="800"/>
              </a:spcAft>
            </a:pPr>
            <a:r>
              <a:rPr lang="en-US" sz="2000" i="1" dirty="0" smtClean="0">
                <a:latin typeface="Calibri" panose="020F0502020204030204" pitchFamily="34" charset="0"/>
                <a:ea typeface="Calibri" panose="020F0502020204030204" pitchFamily="34" charset="0"/>
                <a:cs typeface="Times New Roman" panose="02020603050405020304" pitchFamily="18" charset="0"/>
              </a:rPr>
              <a:t>Are </a:t>
            </a:r>
            <a:r>
              <a:rPr lang="en-US" sz="2000" i="1" dirty="0">
                <a:latin typeface="Calibri" panose="020F0502020204030204" pitchFamily="34" charset="0"/>
                <a:ea typeface="Calibri" panose="020F0502020204030204" pitchFamily="34" charset="0"/>
                <a:cs typeface="Times New Roman" panose="02020603050405020304" pitchFamily="18" charset="0"/>
              </a:rPr>
              <a:t>you interested in their mission work? Mentors </a:t>
            </a:r>
            <a:r>
              <a:rPr lang="en-US" sz="2000" i="1" dirty="0" smtClean="0">
                <a:latin typeface="Calibri" panose="020F0502020204030204" pitchFamily="34" charset="0"/>
                <a:ea typeface="Calibri" panose="020F0502020204030204" pitchFamily="34" charset="0"/>
                <a:cs typeface="Times New Roman" panose="02020603050405020304" pitchFamily="18" charset="0"/>
              </a:rPr>
              <a:t>are very </a:t>
            </a:r>
            <a:r>
              <a:rPr lang="en-US" sz="2000" i="1" dirty="0">
                <a:latin typeface="Calibri" panose="020F0502020204030204" pitchFamily="34" charset="0"/>
                <a:ea typeface="Calibri" panose="020F0502020204030204" pitchFamily="34" charset="0"/>
                <a:cs typeface="Times New Roman" panose="02020603050405020304" pitchFamily="18" charset="0"/>
              </a:rPr>
              <a:t>focused </a:t>
            </a:r>
            <a:r>
              <a:rPr lang="en-US" sz="2000" i="1" dirty="0" smtClean="0">
                <a:latin typeface="Calibri" panose="020F0502020204030204" pitchFamily="34" charset="0"/>
                <a:ea typeface="Calibri" panose="020F0502020204030204" pitchFamily="34" charset="0"/>
                <a:cs typeface="Times New Roman" panose="02020603050405020304" pitchFamily="18" charset="0"/>
              </a:rPr>
              <a:t>on your </a:t>
            </a:r>
            <a:r>
              <a:rPr lang="en-US" sz="2000" i="1" dirty="0">
                <a:latin typeface="Calibri" panose="020F0502020204030204" pitchFamily="34" charset="0"/>
                <a:ea typeface="Calibri" panose="020F0502020204030204" pitchFamily="34" charset="0"/>
                <a:cs typeface="Times New Roman" panose="02020603050405020304" pitchFamily="18" charset="0"/>
              </a:rPr>
              <a:t>answer to WHY YOU WANT A NASA INTERNSHIP – look at the research area.     Skills section is VERY important. Indicate basic, </a:t>
            </a:r>
            <a:r>
              <a:rPr lang="en-US" sz="2000" i="1" dirty="0" smtClean="0">
                <a:latin typeface="Calibri" panose="020F0502020204030204" pitchFamily="34" charset="0"/>
                <a:ea typeface="Calibri" panose="020F0502020204030204" pitchFamily="34" charset="0"/>
                <a:cs typeface="Times New Roman" panose="02020603050405020304" pitchFamily="18" charset="0"/>
              </a:rPr>
              <a:t>intermediate, or </a:t>
            </a:r>
            <a:r>
              <a:rPr lang="en-US" sz="2000" i="1" dirty="0">
                <a:latin typeface="Calibri" panose="020F0502020204030204" pitchFamily="34" charset="0"/>
                <a:ea typeface="Calibri" panose="020F0502020204030204" pitchFamily="34" charset="0"/>
                <a:cs typeface="Times New Roman" panose="02020603050405020304" pitchFamily="18" charset="0"/>
              </a:rPr>
              <a:t>advanced </a:t>
            </a:r>
            <a:r>
              <a:rPr lang="en-US" sz="2000" i="1" dirty="0" smtClean="0">
                <a:latin typeface="Calibri" panose="020F0502020204030204" pitchFamily="34" charset="0"/>
                <a:ea typeface="Calibri" panose="020F0502020204030204" pitchFamily="34" charset="0"/>
                <a:cs typeface="Times New Roman" panose="02020603050405020304" pitchFamily="18" charset="0"/>
              </a:rPr>
              <a:t>proficiency.</a:t>
            </a:r>
            <a:endParaRPr lang="en-US" sz="2000" i="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27600" y="213911"/>
            <a:ext cx="2569639" cy="179714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48" y="77985"/>
            <a:ext cx="1339762" cy="2069000"/>
          </a:xfrm>
          <a:prstGeom prst="rect">
            <a:avLst/>
          </a:prstGeom>
        </p:spPr>
      </p:pic>
    </p:spTree>
    <p:extLst>
      <p:ext uri="{BB962C8B-B14F-4D97-AF65-F5344CB8AC3E}">
        <p14:creationId xmlns:p14="http://schemas.microsoft.com/office/powerpoint/2010/main" val="1676316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552893" y="1541721"/>
            <a:ext cx="8272131" cy="4859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5865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2442" y="1970062"/>
            <a:ext cx="7487160" cy="4376057"/>
          </a:xfrm>
          <a:prstGeom prst="rect">
            <a:avLst/>
          </a:prstGeom>
        </p:spPr>
      </p:pic>
      <p:sp>
        <p:nvSpPr>
          <p:cNvPr id="4" name="Title 1"/>
          <p:cNvSpPr txBox="1">
            <a:spLocks/>
          </p:cNvSpPr>
          <p:nvPr/>
        </p:nvSpPr>
        <p:spPr>
          <a:xfrm>
            <a:off x="0" y="121072"/>
            <a:ext cx="8763000" cy="520700"/>
          </a:xfrm>
          <a:prstGeom prst="rect">
            <a:avLst/>
          </a:prstGeom>
        </p:spPr>
        <p:txBody>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Times New Roman" pitchFamily="18" charset="0"/>
              </a:defRPr>
            </a:lvl2pPr>
            <a:lvl3pPr algn="ctr" rtl="0" eaLnBrk="0" fontAlgn="base" hangingPunct="0">
              <a:spcBef>
                <a:spcPct val="0"/>
              </a:spcBef>
              <a:spcAft>
                <a:spcPct val="0"/>
              </a:spcAft>
              <a:defRPr sz="3200" b="1">
                <a:solidFill>
                  <a:schemeClr val="accent2"/>
                </a:solidFill>
                <a:latin typeface="Times New Roman" pitchFamily="18" charset="0"/>
              </a:defRPr>
            </a:lvl3pPr>
            <a:lvl4pPr algn="ctr" rtl="0" eaLnBrk="0" fontAlgn="base" hangingPunct="0">
              <a:spcBef>
                <a:spcPct val="0"/>
              </a:spcBef>
              <a:spcAft>
                <a:spcPct val="0"/>
              </a:spcAft>
              <a:defRPr sz="3200" b="1">
                <a:solidFill>
                  <a:schemeClr val="accent2"/>
                </a:solidFill>
                <a:latin typeface="Times New Roman" pitchFamily="18" charset="0"/>
              </a:defRPr>
            </a:lvl4pPr>
            <a:lvl5pPr algn="ctr" rtl="0" eaLnBrk="0" fontAlgn="base" hangingPunct="0">
              <a:spcBef>
                <a:spcPct val="0"/>
              </a:spcBef>
              <a:spcAft>
                <a:spcPct val="0"/>
              </a:spcAft>
              <a:defRPr sz="3200" b="1">
                <a:solidFill>
                  <a:schemeClr val="accent2"/>
                </a:solidFill>
                <a:latin typeface="Times New Roman" pitchFamily="18" charset="0"/>
              </a:defRPr>
            </a:lvl5pPr>
            <a:lvl6pPr marL="457200" algn="ctr" rtl="0" fontAlgn="base">
              <a:spcBef>
                <a:spcPct val="0"/>
              </a:spcBef>
              <a:spcAft>
                <a:spcPct val="0"/>
              </a:spcAft>
              <a:defRPr sz="3200" b="1">
                <a:solidFill>
                  <a:schemeClr val="accent2"/>
                </a:solidFill>
                <a:latin typeface="Times New Roman" pitchFamily="18" charset="0"/>
              </a:defRPr>
            </a:lvl6pPr>
            <a:lvl7pPr marL="914400" algn="ctr" rtl="0" fontAlgn="base">
              <a:spcBef>
                <a:spcPct val="0"/>
              </a:spcBef>
              <a:spcAft>
                <a:spcPct val="0"/>
              </a:spcAft>
              <a:defRPr sz="3200" b="1">
                <a:solidFill>
                  <a:schemeClr val="accent2"/>
                </a:solidFill>
                <a:latin typeface="Times New Roman" pitchFamily="18" charset="0"/>
              </a:defRPr>
            </a:lvl7pPr>
            <a:lvl8pPr marL="1371600" algn="ctr" rtl="0" fontAlgn="base">
              <a:spcBef>
                <a:spcPct val="0"/>
              </a:spcBef>
              <a:spcAft>
                <a:spcPct val="0"/>
              </a:spcAft>
              <a:defRPr sz="3200" b="1">
                <a:solidFill>
                  <a:schemeClr val="accent2"/>
                </a:solidFill>
                <a:latin typeface="Times New Roman" pitchFamily="18" charset="0"/>
              </a:defRPr>
            </a:lvl8pPr>
            <a:lvl9pPr marL="1828800" algn="ctr" rtl="0" fontAlgn="base">
              <a:spcBef>
                <a:spcPct val="0"/>
              </a:spcBef>
              <a:spcAft>
                <a:spcPct val="0"/>
              </a:spcAft>
              <a:defRPr sz="3200" b="1">
                <a:solidFill>
                  <a:schemeClr val="accent2"/>
                </a:solidFill>
                <a:latin typeface="Times New Roman" pitchFamily="18" charset="0"/>
              </a:defRPr>
            </a:lvl9pPr>
          </a:lstStyle>
          <a:p>
            <a:r>
              <a:rPr lang="en-US" kern="0" dirty="0" smtClean="0"/>
              <a:t>Group Assignments: </a:t>
            </a:r>
          </a:p>
          <a:p>
            <a:r>
              <a:rPr lang="en-US" sz="2000" kern="0" dirty="0" smtClean="0"/>
              <a:t>Students who already know others have a chance to form their own groups.</a:t>
            </a:r>
          </a:p>
          <a:p>
            <a:r>
              <a:rPr lang="en-US" sz="2000" kern="0" dirty="0" smtClean="0"/>
              <a:t> </a:t>
            </a:r>
          </a:p>
          <a:p>
            <a:r>
              <a:rPr lang="en-US" sz="2000" kern="0" dirty="0" smtClean="0"/>
              <a:t>Must identify group names not later than Saturday 12 September</a:t>
            </a:r>
          </a:p>
          <a:p>
            <a:r>
              <a:rPr lang="en-US" sz="2000" kern="0" dirty="0" smtClean="0"/>
              <a:t>Default groups assignments are in CANVAS.</a:t>
            </a:r>
          </a:p>
        </p:txBody>
      </p:sp>
    </p:spTree>
    <p:extLst>
      <p:ext uri="{BB962C8B-B14F-4D97-AF65-F5344CB8AC3E}">
        <p14:creationId xmlns:p14="http://schemas.microsoft.com/office/powerpoint/2010/main" val="622667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yBlueprint Career Planner - Ryerson Public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09056" y="4364340"/>
            <a:ext cx="5534944" cy="17988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7889" y="5362572"/>
            <a:ext cx="2830177" cy="646331"/>
          </a:xfrm>
          <a:prstGeom prst="rect">
            <a:avLst/>
          </a:prstGeom>
        </p:spPr>
        <p:txBody>
          <a:bodyPr wrap="square">
            <a:spAutoFit/>
          </a:bodyPr>
          <a:lstStyle/>
          <a:p>
            <a:r>
              <a:rPr lang="en-US" sz="1800" dirty="0" smtClean="0"/>
              <a:t>https</a:t>
            </a:r>
            <a:r>
              <a:rPr lang="en-US" sz="1800" dirty="0"/>
              <a:t>://www.npr.org/transcripts/546716951</a:t>
            </a:r>
          </a:p>
        </p:txBody>
      </p:sp>
      <p:sp>
        <p:nvSpPr>
          <p:cNvPr id="6" name="Rectangle 5"/>
          <p:cNvSpPr/>
          <p:nvPr/>
        </p:nvSpPr>
        <p:spPr>
          <a:xfrm>
            <a:off x="147220" y="4364340"/>
            <a:ext cx="4339719" cy="830997"/>
          </a:xfrm>
          <a:prstGeom prst="rect">
            <a:avLst/>
          </a:prstGeom>
        </p:spPr>
        <p:txBody>
          <a:bodyPr wrap="square">
            <a:spAutoFit/>
          </a:bodyPr>
          <a:lstStyle/>
          <a:p>
            <a:r>
              <a:rPr lang="en-US" dirty="0"/>
              <a:t>You 2.0: How Silicon Valley Can Help You Get Unstuck</a:t>
            </a:r>
          </a:p>
        </p:txBody>
      </p:sp>
      <p:pic>
        <p:nvPicPr>
          <p:cNvPr id="7" name="Picture 4" descr="I have always found that plans are useless, but planning is indispensable.  ~Dwight D. Eisenhower | Smart business, How to plan, Success busines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09134" y="864071"/>
            <a:ext cx="3667394" cy="317594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Stay open to the unexpected…</a:t>
            </a:r>
            <a:endParaRPr lang="en-US" dirty="0"/>
          </a:p>
        </p:txBody>
      </p:sp>
    </p:spTree>
    <p:extLst>
      <p:ext uri="{BB962C8B-B14F-4D97-AF65-F5344CB8AC3E}">
        <p14:creationId xmlns:p14="http://schemas.microsoft.com/office/powerpoint/2010/main" val="70107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295" y="338026"/>
            <a:ext cx="8209221" cy="1001675"/>
          </a:xfrm>
        </p:spPr>
        <p:txBody>
          <a:bodyPr/>
          <a:lstStyle/>
          <a:p>
            <a:r>
              <a:rPr lang="en-US" sz="2400" dirty="0" smtClean="0"/>
              <a:t>Learn what you can from visiting companies and career services…some AE companies begin recruiting summer interns in </a:t>
            </a:r>
            <a:r>
              <a:rPr lang="en-US" sz="2400" dirty="0"/>
              <a:t>S</a:t>
            </a:r>
            <a:r>
              <a:rPr lang="en-US" sz="2400" dirty="0" smtClean="0"/>
              <a:t>eptember</a:t>
            </a:r>
            <a:endParaRPr lang="en-US" sz="2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8941" y="1605516"/>
            <a:ext cx="3862175" cy="4998111"/>
          </a:xfrm>
          <a:prstGeom prst="rect">
            <a:avLst/>
          </a:prstGeom>
        </p:spPr>
      </p:pic>
    </p:spTree>
    <p:extLst>
      <p:ext uri="{BB962C8B-B14F-4D97-AF65-F5344CB8AC3E}">
        <p14:creationId xmlns:p14="http://schemas.microsoft.com/office/powerpoint/2010/main" val="574617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United Launch Alliance Internships</a:t>
            </a:r>
            <a:endParaRPr lang="en-US" dirty="0"/>
          </a:p>
        </p:txBody>
      </p:sp>
      <p:sp>
        <p:nvSpPr>
          <p:cNvPr id="3" name="Content Placeholder 2"/>
          <p:cNvSpPr>
            <a:spLocks noGrp="1"/>
          </p:cNvSpPr>
          <p:nvPr>
            <p:ph idx="1"/>
          </p:nvPr>
        </p:nvSpPr>
        <p:spPr>
          <a:xfrm>
            <a:off x="340242" y="587375"/>
            <a:ext cx="8727558" cy="1517872"/>
          </a:xfrm>
        </p:spPr>
        <p:txBody>
          <a:bodyPr/>
          <a:lstStyle/>
          <a:p>
            <a:r>
              <a:rPr lang="en-US" sz="2400" dirty="0" smtClean="0"/>
              <a:t>Looking for students at least finished with their sophomore year and capable of getting a security clearance (typically US citizens)</a:t>
            </a:r>
          </a:p>
          <a:p>
            <a:r>
              <a:rPr lang="en-US" sz="2400" dirty="0" smtClean="0"/>
              <a:t>Once eligible, apply for open positions promptly because positions fill very quickly</a:t>
            </a:r>
            <a:endParaRPr lang="en-US" sz="2400"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0" y="2658465"/>
            <a:ext cx="7990974" cy="4149160"/>
          </a:xfrm>
          <a:prstGeom prst="rect">
            <a:avLst/>
          </a:prstGeom>
        </p:spPr>
      </p:pic>
      <p:sp>
        <p:nvSpPr>
          <p:cNvPr id="10" name="Rectangle 9"/>
          <p:cNvSpPr/>
          <p:nvPr/>
        </p:nvSpPr>
        <p:spPr>
          <a:xfrm>
            <a:off x="2935706" y="4588042"/>
            <a:ext cx="6208294" cy="2000019"/>
          </a:xfrm>
          <a:prstGeom prst="rect">
            <a:avLst/>
          </a:prstGeom>
        </p:spPr>
        <p:txBody>
          <a:bodyPr wrap="square">
            <a:spAutoFit/>
          </a:bodyPr>
          <a:lstStyle/>
          <a:p>
            <a:endParaRPr lang="en-US" dirty="0"/>
          </a:p>
          <a:p>
            <a:endParaRPr lang="en-US" dirty="0"/>
          </a:p>
          <a:p>
            <a:endParaRPr lang="en-US" dirty="0"/>
          </a:p>
          <a:p>
            <a:endParaRPr lang="en-US" dirty="0"/>
          </a:p>
          <a:p>
            <a:r>
              <a:rPr lang="en-US" dirty="0"/>
              <a:t>https://www.ulalaunch.com/careers/internships</a:t>
            </a:r>
          </a:p>
        </p:txBody>
      </p:sp>
      <p:pic>
        <p:nvPicPr>
          <p:cNvPr id="7176" name="Picture 8" descr="Image result for ula atlas v mav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0744" y="3352800"/>
            <a:ext cx="1924986" cy="256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97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00680"/>
            <a:ext cx="8763000" cy="520700"/>
          </a:xfrm>
        </p:spPr>
        <p:txBody>
          <a:bodyPr/>
          <a:lstStyle/>
          <a:p>
            <a:r>
              <a:rPr lang="en-US" dirty="0"/>
              <a:t>Aerospace </a:t>
            </a:r>
            <a:r>
              <a:rPr lang="en-US" dirty="0" smtClean="0"/>
              <a:t>Engineers </a:t>
            </a:r>
            <a:r>
              <a:rPr lang="en-US" sz="2000" dirty="0" smtClean="0"/>
              <a:t>(per 2018 Bureau of Labor Statistics)</a:t>
            </a:r>
            <a:br>
              <a:rPr lang="en-US" sz="2000" dirty="0" smtClean="0"/>
            </a:br>
            <a:endParaRPr lang="en-US" sz="2000" dirty="0"/>
          </a:p>
        </p:txBody>
      </p:sp>
      <p:sp>
        <p:nvSpPr>
          <p:cNvPr id="4" name="Rectangle 3"/>
          <p:cNvSpPr/>
          <p:nvPr/>
        </p:nvSpPr>
        <p:spPr>
          <a:xfrm>
            <a:off x="393402" y="6457784"/>
            <a:ext cx="7358617" cy="338554"/>
          </a:xfrm>
          <a:prstGeom prst="rect">
            <a:avLst/>
          </a:prstGeom>
        </p:spPr>
        <p:txBody>
          <a:bodyPr wrap="square">
            <a:spAutoFit/>
          </a:bodyPr>
          <a:lstStyle/>
          <a:p>
            <a:r>
              <a:rPr lang="en-US" sz="1600" dirty="0">
                <a:hlinkClick r:id="rId3"/>
              </a:rPr>
              <a:t>https://www.bls.gov/ooh/architecture-and-engineering/mobile/aerospace-engineers.htm</a:t>
            </a:r>
            <a:endParaRPr lang="en-US" sz="1600" dirty="0"/>
          </a:p>
        </p:txBody>
      </p:sp>
      <p:graphicFrame>
        <p:nvGraphicFramePr>
          <p:cNvPr id="9" name="Content Placeholder 8"/>
          <p:cNvGraphicFramePr>
            <a:graphicFrameLocks noGrp="1"/>
          </p:cNvGraphicFramePr>
          <p:nvPr>
            <p:ph idx="1"/>
            <p:extLst/>
          </p:nvPr>
        </p:nvGraphicFramePr>
        <p:xfrm>
          <a:off x="851956" y="1378944"/>
          <a:ext cx="6900063" cy="3133740"/>
        </p:xfrm>
        <a:graphic>
          <a:graphicData uri="http://schemas.openxmlformats.org/drawingml/2006/table">
            <a:tbl>
              <a:tblPr/>
              <a:tblGrid>
                <a:gridCol w="5778402">
                  <a:extLst>
                    <a:ext uri="{9D8B030D-6E8A-4147-A177-3AD203B41FA5}">
                      <a16:colId xmlns:a16="http://schemas.microsoft.com/office/drawing/2014/main" val="1529320993"/>
                    </a:ext>
                  </a:extLst>
                </a:gridCol>
                <a:gridCol w="1121661">
                  <a:extLst>
                    <a:ext uri="{9D8B030D-6E8A-4147-A177-3AD203B41FA5}">
                      <a16:colId xmlns:a16="http://schemas.microsoft.com/office/drawing/2014/main" val="3972690667"/>
                    </a:ext>
                  </a:extLst>
                </a:gridCol>
              </a:tblGrid>
              <a:tr h="417858">
                <a:tc>
                  <a:txBody>
                    <a:bodyPr/>
                    <a:lstStyle/>
                    <a:p>
                      <a:r>
                        <a:rPr lang="en-US" sz="2400" dirty="0"/>
                        <a:t>Aerospace product and parts manufacturing</a:t>
                      </a:r>
                    </a:p>
                  </a:txBody>
                  <a:tcPr anchor="ctr">
                    <a:lnL>
                      <a:noFill/>
                    </a:lnL>
                    <a:lnR>
                      <a:noFill/>
                    </a:lnR>
                    <a:lnT>
                      <a:noFill/>
                    </a:lnT>
                    <a:lnB>
                      <a:noFill/>
                    </a:lnB>
                    <a:solidFill>
                      <a:srgbClr val="E0E9F8"/>
                    </a:solidFill>
                  </a:tcPr>
                </a:tc>
                <a:tc>
                  <a:txBody>
                    <a:bodyPr/>
                    <a:lstStyle/>
                    <a:p>
                      <a:pPr algn="r"/>
                      <a:r>
                        <a:rPr lang="en-US" dirty="0"/>
                        <a:t>35%</a:t>
                      </a:r>
                    </a:p>
                  </a:txBody>
                  <a:tcPr anchor="ctr">
                    <a:lnL>
                      <a:noFill/>
                    </a:lnL>
                    <a:lnR>
                      <a:noFill/>
                    </a:lnR>
                    <a:lnT>
                      <a:noFill/>
                    </a:lnT>
                    <a:lnB>
                      <a:noFill/>
                    </a:lnB>
                    <a:solidFill>
                      <a:srgbClr val="E0E9F8"/>
                    </a:solidFill>
                  </a:tcPr>
                </a:tc>
                <a:extLst>
                  <a:ext uri="{0D108BD9-81ED-4DB2-BD59-A6C34878D82A}">
                    <a16:rowId xmlns:a16="http://schemas.microsoft.com/office/drawing/2014/main" val="4024696082"/>
                  </a:ext>
                </a:extLst>
              </a:tr>
              <a:tr h="417858">
                <a:tc>
                  <a:txBody>
                    <a:bodyPr/>
                    <a:lstStyle/>
                    <a:p>
                      <a:r>
                        <a:rPr lang="en-US" sz="2400" dirty="0"/>
                        <a:t>Federal </a:t>
                      </a:r>
                      <a:r>
                        <a:rPr lang="en-US" sz="2400" dirty="0" smtClean="0"/>
                        <a:t>government</a:t>
                      </a:r>
                      <a:endParaRPr lang="en-US" sz="2400" dirty="0"/>
                    </a:p>
                  </a:txBody>
                  <a:tcPr anchor="ctr">
                    <a:lnL>
                      <a:noFill/>
                    </a:lnL>
                    <a:lnR>
                      <a:noFill/>
                    </a:lnR>
                    <a:lnT>
                      <a:noFill/>
                    </a:lnT>
                    <a:lnB>
                      <a:noFill/>
                    </a:lnB>
                  </a:tcPr>
                </a:tc>
                <a:tc>
                  <a:txBody>
                    <a:bodyPr/>
                    <a:lstStyle/>
                    <a:p>
                      <a:pPr algn="r"/>
                      <a:r>
                        <a:rPr lang="en-US" dirty="0"/>
                        <a:t>15</a:t>
                      </a:r>
                    </a:p>
                  </a:txBody>
                  <a:tcPr anchor="ctr">
                    <a:lnL>
                      <a:noFill/>
                    </a:lnL>
                    <a:lnR>
                      <a:noFill/>
                    </a:lnR>
                    <a:lnT>
                      <a:noFill/>
                    </a:lnT>
                    <a:lnB>
                      <a:noFill/>
                    </a:lnB>
                  </a:tcPr>
                </a:tc>
                <a:extLst>
                  <a:ext uri="{0D108BD9-81ED-4DB2-BD59-A6C34878D82A}">
                    <a16:rowId xmlns:a16="http://schemas.microsoft.com/office/drawing/2014/main" val="1313507233"/>
                  </a:ext>
                </a:extLst>
              </a:tr>
              <a:tr h="417858">
                <a:tc>
                  <a:txBody>
                    <a:bodyPr/>
                    <a:lstStyle/>
                    <a:p>
                      <a:r>
                        <a:rPr lang="en-US" sz="2400" dirty="0"/>
                        <a:t>Engineering services</a:t>
                      </a:r>
                    </a:p>
                  </a:txBody>
                  <a:tcPr anchor="ctr">
                    <a:lnL>
                      <a:noFill/>
                    </a:lnL>
                    <a:lnR>
                      <a:noFill/>
                    </a:lnR>
                    <a:lnT>
                      <a:noFill/>
                    </a:lnT>
                    <a:lnB>
                      <a:noFill/>
                    </a:lnB>
                    <a:solidFill>
                      <a:srgbClr val="E0E9F8"/>
                    </a:solidFill>
                  </a:tcPr>
                </a:tc>
                <a:tc>
                  <a:txBody>
                    <a:bodyPr/>
                    <a:lstStyle/>
                    <a:p>
                      <a:pPr algn="r"/>
                      <a:r>
                        <a:rPr lang="en-US" dirty="0"/>
                        <a:t>15</a:t>
                      </a:r>
                    </a:p>
                  </a:txBody>
                  <a:tcPr anchor="ctr">
                    <a:lnL>
                      <a:noFill/>
                    </a:lnL>
                    <a:lnR>
                      <a:noFill/>
                    </a:lnR>
                    <a:lnT>
                      <a:noFill/>
                    </a:lnT>
                    <a:lnB>
                      <a:noFill/>
                    </a:lnB>
                    <a:solidFill>
                      <a:srgbClr val="E0E9F8"/>
                    </a:solidFill>
                  </a:tcPr>
                </a:tc>
                <a:extLst>
                  <a:ext uri="{0D108BD9-81ED-4DB2-BD59-A6C34878D82A}">
                    <a16:rowId xmlns:a16="http://schemas.microsoft.com/office/drawing/2014/main" val="2806516872"/>
                  </a:ext>
                </a:extLst>
              </a:tr>
              <a:tr h="939180">
                <a:tc>
                  <a:txBody>
                    <a:bodyPr/>
                    <a:lstStyle/>
                    <a:p>
                      <a:r>
                        <a:rPr lang="en-US" sz="2400" dirty="0"/>
                        <a:t>Navigational, measuring, electromedical, and control instruments manufacturing</a:t>
                      </a:r>
                    </a:p>
                  </a:txBody>
                  <a:tcPr anchor="ctr">
                    <a:lnL>
                      <a:noFill/>
                    </a:lnL>
                    <a:lnR>
                      <a:noFill/>
                    </a:lnR>
                    <a:lnT>
                      <a:noFill/>
                    </a:lnT>
                    <a:lnB>
                      <a:noFill/>
                    </a:lnB>
                  </a:tcPr>
                </a:tc>
                <a:tc>
                  <a:txBody>
                    <a:bodyPr/>
                    <a:lstStyle/>
                    <a:p>
                      <a:pPr algn="r"/>
                      <a:r>
                        <a:rPr lang="en-US" dirty="0"/>
                        <a:t>10</a:t>
                      </a:r>
                    </a:p>
                  </a:txBody>
                  <a:tcPr anchor="ctr">
                    <a:lnL>
                      <a:noFill/>
                    </a:lnL>
                    <a:lnR>
                      <a:noFill/>
                    </a:lnR>
                    <a:lnT>
                      <a:noFill/>
                    </a:lnT>
                    <a:lnB>
                      <a:noFill/>
                    </a:lnB>
                  </a:tcPr>
                </a:tc>
                <a:extLst>
                  <a:ext uri="{0D108BD9-81ED-4DB2-BD59-A6C34878D82A}">
                    <a16:rowId xmlns:a16="http://schemas.microsoft.com/office/drawing/2014/main" val="3653845468"/>
                  </a:ext>
                </a:extLst>
              </a:tr>
              <a:tr h="752144">
                <a:tc>
                  <a:txBody>
                    <a:bodyPr/>
                    <a:lstStyle/>
                    <a:p>
                      <a:r>
                        <a:rPr lang="en-US" sz="2400" dirty="0"/>
                        <a:t>Research and development in the physical, engineering, and life sciences</a:t>
                      </a:r>
                    </a:p>
                  </a:txBody>
                  <a:tcPr anchor="ctr">
                    <a:lnL>
                      <a:noFill/>
                    </a:lnL>
                    <a:lnR>
                      <a:noFill/>
                    </a:lnR>
                    <a:lnT>
                      <a:noFill/>
                    </a:lnT>
                    <a:lnB>
                      <a:noFill/>
                    </a:lnB>
                    <a:solidFill>
                      <a:srgbClr val="E0E9F8"/>
                    </a:solidFill>
                  </a:tcPr>
                </a:tc>
                <a:tc>
                  <a:txBody>
                    <a:bodyPr/>
                    <a:lstStyle/>
                    <a:p>
                      <a:pPr algn="r"/>
                      <a:r>
                        <a:rPr lang="en-US" dirty="0"/>
                        <a:t>9</a:t>
                      </a:r>
                    </a:p>
                  </a:txBody>
                  <a:tcPr anchor="ctr">
                    <a:lnL>
                      <a:noFill/>
                    </a:lnL>
                    <a:lnR>
                      <a:noFill/>
                    </a:lnR>
                    <a:lnT>
                      <a:noFill/>
                    </a:lnT>
                    <a:lnB>
                      <a:noFill/>
                    </a:lnB>
                    <a:solidFill>
                      <a:srgbClr val="E0E9F8"/>
                    </a:solidFill>
                  </a:tcPr>
                </a:tc>
                <a:extLst>
                  <a:ext uri="{0D108BD9-81ED-4DB2-BD59-A6C34878D82A}">
                    <a16:rowId xmlns:a16="http://schemas.microsoft.com/office/drawing/2014/main" val="428587725"/>
                  </a:ext>
                </a:extLst>
              </a:tr>
            </a:tbl>
          </a:graphicData>
        </a:graphic>
      </p:graphicFrame>
      <p:sp>
        <p:nvSpPr>
          <p:cNvPr id="5" name="Rectangle 4"/>
          <p:cNvSpPr/>
          <p:nvPr/>
        </p:nvSpPr>
        <p:spPr>
          <a:xfrm>
            <a:off x="393402" y="559343"/>
            <a:ext cx="8176437" cy="369332"/>
          </a:xfrm>
          <a:prstGeom prst="rect">
            <a:avLst/>
          </a:prstGeom>
        </p:spPr>
        <p:txBody>
          <a:bodyPr wrap="square">
            <a:spAutoFit/>
          </a:bodyPr>
          <a:lstStyle/>
          <a:p>
            <a:r>
              <a:rPr lang="en-US" sz="1800" dirty="0">
                <a:hlinkClick r:id="rId4"/>
              </a:rPr>
              <a:t>https://www.bls.gov/ooh/architecture-and-engineering/aerospace-engineers.htm</a:t>
            </a:r>
            <a:endParaRPr lang="en-US" sz="1800" dirty="0"/>
          </a:p>
        </p:txBody>
      </p:sp>
      <p:sp>
        <p:nvSpPr>
          <p:cNvPr id="11" name="Rectangle 10"/>
          <p:cNvSpPr/>
          <p:nvPr/>
        </p:nvSpPr>
        <p:spPr>
          <a:xfrm>
            <a:off x="190500" y="1244009"/>
            <a:ext cx="7985937" cy="108452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0995" y="4512685"/>
            <a:ext cx="8048844" cy="21858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 US, many Aerospace jobs are associated with the government (including NASA) or Department of Defense (DoD)</a:t>
            </a:r>
          </a:p>
          <a:p>
            <a:pPr algn="ctr"/>
            <a:r>
              <a:rPr lang="en-US" sz="2000" dirty="0" smtClean="0"/>
              <a:t>DoD = Air Force, Navy, Army, Coast Guard, Space Force.</a:t>
            </a:r>
          </a:p>
          <a:p>
            <a:pPr algn="ctr"/>
            <a:r>
              <a:rPr lang="en-US" sz="2000" dirty="0" smtClean="0"/>
              <a:t>Many of these jobs require US citizenship and possibly a security clearance.  </a:t>
            </a:r>
            <a:r>
              <a:rPr lang="en-US" b="1" dirty="0" smtClean="0"/>
              <a:t>International students need to network, do some research and know your options. </a:t>
            </a:r>
            <a:endParaRPr lang="en-US" sz="2000" b="1" dirty="0"/>
          </a:p>
        </p:txBody>
      </p:sp>
    </p:spTree>
    <p:extLst>
      <p:ext uri="{BB962C8B-B14F-4D97-AF65-F5344CB8AC3E}">
        <p14:creationId xmlns:p14="http://schemas.microsoft.com/office/powerpoint/2010/main" val="1547128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82" y="208547"/>
            <a:ext cx="8763000" cy="856402"/>
          </a:xfrm>
        </p:spPr>
        <p:txBody>
          <a:bodyPr/>
          <a:lstStyle/>
          <a:p>
            <a:r>
              <a:rPr lang="en-US" dirty="0"/>
              <a:t>Aerospace </a:t>
            </a:r>
            <a:r>
              <a:rPr lang="en-US" dirty="0" smtClean="0"/>
              <a:t>Engineers vs Mechanical Engineers</a:t>
            </a:r>
            <a:br>
              <a:rPr lang="en-US" dirty="0" smtClean="0"/>
            </a:br>
            <a:r>
              <a:rPr lang="en-US" dirty="0" smtClean="0"/>
              <a:t> </a:t>
            </a:r>
            <a:r>
              <a:rPr lang="en-US" sz="2000" dirty="0"/>
              <a:t>(per Bureau of Labor Statistics)</a:t>
            </a:r>
          </a:p>
        </p:txBody>
      </p:sp>
      <p:sp>
        <p:nvSpPr>
          <p:cNvPr id="3" name="Rectangle 2">
            <a:extLst>
              <a:ext uri="{FF2B5EF4-FFF2-40B4-BE49-F238E27FC236}">
                <a16:creationId xmlns:a16="http://schemas.microsoft.com/office/drawing/2014/main" id="{348807DE-130E-4764-921E-389C9EB51FAB}"/>
              </a:ext>
            </a:extLst>
          </p:cNvPr>
          <p:cNvSpPr/>
          <p:nvPr/>
        </p:nvSpPr>
        <p:spPr>
          <a:xfrm>
            <a:off x="257836" y="2920607"/>
            <a:ext cx="8886164" cy="3385542"/>
          </a:xfrm>
          <a:prstGeom prst="rect">
            <a:avLst/>
          </a:prstGeom>
        </p:spPr>
        <p:txBody>
          <a:bodyPr wrap="square">
            <a:spAutoFit/>
          </a:bodyPr>
          <a:lstStyle/>
          <a:p>
            <a:r>
              <a:rPr lang="en-US" dirty="0" smtClean="0"/>
              <a:t>Aerospace Engineers:</a:t>
            </a:r>
          </a:p>
          <a:p>
            <a:r>
              <a:rPr lang="en-US" dirty="0" smtClean="0"/>
              <a:t>2019 Median </a:t>
            </a:r>
            <a:r>
              <a:rPr lang="en-US" dirty="0"/>
              <a:t>Pay  $</a:t>
            </a:r>
            <a:r>
              <a:rPr lang="en-US" dirty="0" smtClean="0"/>
              <a:t>116,500 </a:t>
            </a:r>
            <a:r>
              <a:rPr lang="en-US" dirty="0"/>
              <a:t>per </a:t>
            </a:r>
            <a:r>
              <a:rPr lang="en-US" dirty="0" smtClean="0"/>
              <a:t>year</a:t>
            </a:r>
            <a:r>
              <a:rPr lang="en-US" dirty="0"/>
              <a:t> </a:t>
            </a:r>
            <a:r>
              <a:rPr lang="en-US" dirty="0" smtClean="0"/>
              <a:t>          </a:t>
            </a:r>
            <a:r>
              <a:rPr lang="en-US" dirty="0"/>
              <a:t>$</a:t>
            </a:r>
            <a:r>
              <a:rPr lang="en-US" dirty="0" smtClean="0"/>
              <a:t>56.01 </a:t>
            </a:r>
            <a:r>
              <a:rPr lang="en-US" dirty="0"/>
              <a:t>per </a:t>
            </a:r>
            <a:r>
              <a:rPr lang="en-US" dirty="0" smtClean="0"/>
              <a:t>hour</a:t>
            </a:r>
          </a:p>
          <a:p>
            <a:endParaRPr lang="en-US" dirty="0"/>
          </a:p>
          <a:p>
            <a:r>
              <a:rPr lang="en-US" dirty="0" smtClean="0"/>
              <a:t>Mechanical Engineers</a:t>
            </a:r>
            <a:r>
              <a:rPr lang="en-US" dirty="0"/>
              <a:t>:</a:t>
            </a:r>
          </a:p>
          <a:p>
            <a:r>
              <a:rPr lang="en-US" dirty="0"/>
              <a:t>2019 Median Pay  $88,430 per </a:t>
            </a:r>
            <a:r>
              <a:rPr lang="en-US" dirty="0" smtClean="0"/>
              <a:t>year              $42.51 </a:t>
            </a:r>
            <a:r>
              <a:rPr lang="en-US" dirty="0"/>
              <a:t>per </a:t>
            </a:r>
            <a:r>
              <a:rPr lang="en-US" dirty="0" smtClean="0"/>
              <a:t>hour</a:t>
            </a:r>
          </a:p>
          <a:p>
            <a:endParaRPr lang="en-US" sz="1800" dirty="0"/>
          </a:p>
          <a:p>
            <a:r>
              <a:rPr lang="en-US" sz="2800" b="1" dirty="0">
                <a:solidFill>
                  <a:schemeClr val="accent6"/>
                </a:solidFill>
              </a:rPr>
              <a:t>Typical Entry-Level Education	Bachelor's degree</a:t>
            </a:r>
          </a:p>
          <a:p>
            <a:r>
              <a:rPr lang="en-US" dirty="0" smtClean="0"/>
              <a:t>Job Outlook  4% </a:t>
            </a:r>
          </a:p>
          <a:p>
            <a:r>
              <a:rPr lang="en-US" dirty="0" smtClean="0"/>
              <a:t>(</a:t>
            </a:r>
            <a:r>
              <a:rPr lang="en-US" sz="1800" dirty="0" smtClean="0"/>
              <a:t>projected % change in employment between 2019-29 as fast as average)</a:t>
            </a:r>
          </a:p>
        </p:txBody>
      </p:sp>
      <p:sp>
        <p:nvSpPr>
          <p:cNvPr id="5" name="Rectangle 4"/>
          <p:cNvSpPr/>
          <p:nvPr/>
        </p:nvSpPr>
        <p:spPr>
          <a:xfrm>
            <a:off x="483781" y="1278246"/>
            <a:ext cx="8176437" cy="369332"/>
          </a:xfrm>
          <a:prstGeom prst="rect">
            <a:avLst/>
          </a:prstGeom>
        </p:spPr>
        <p:txBody>
          <a:bodyPr wrap="square">
            <a:spAutoFit/>
          </a:bodyPr>
          <a:lstStyle/>
          <a:p>
            <a:r>
              <a:rPr lang="en-US" sz="1800" dirty="0">
                <a:hlinkClick r:id="rId2"/>
              </a:rPr>
              <a:t>https://www.bls.gov/ooh/architecture-and-engineering/aerospace-engineers.htm</a:t>
            </a:r>
            <a:endParaRPr lang="en-US" sz="1800" dirty="0"/>
          </a:p>
        </p:txBody>
      </p:sp>
      <p:sp>
        <p:nvSpPr>
          <p:cNvPr id="8" name="Rectangle 7"/>
          <p:cNvSpPr/>
          <p:nvPr/>
        </p:nvSpPr>
        <p:spPr>
          <a:xfrm>
            <a:off x="2308592" y="6519446"/>
            <a:ext cx="4572000" cy="338554"/>
          </a:xfrm>
          <a:prstGeom prst="rect">
            <a:avLst/>
          </a:prstGeom>
        </p:spPr>
        <p:txBody>
          <a:bodyPr>
            <a:spAutoFit/>
          </a:bodyPr>
          <a:lstStyle/>
          <a:p>
            <a:r>
              <a:rPr lang="en-US" sz="1600" dirty="0">
                <a:hlinkClick r:id="rId3"/>
              </a:rPr>
              <a:t>https://www.bls.gov/oes/current/oes172011.htm#st</a:t>
            </a:r>
            <a:endParaRPr lang="en-US" sz="1600" dirty="0"/>
          </a:p>
        </p:txBody>
      </p:sp>
      <p:sp>
        <p:nvSpPr>
          <p:cNvPr id="4" name="Rectangle 3"/>
          <p:cNvSpPr/>
          <p:nvPr/>
        </p:nvSpPr>
        <p:spPr>
          <a:xfrm>
            <a:off x="399696" y="1647578"/>
            <a:ext cx="8260522" cy="369332"/>
          </a:xfrm>
          <a:prstGeom prst="rect">
            <a:avLst/>
          </a:prstGeom>
        </p:spPr>
        <p:txBody>
          <a:bodyPr wrap="square">
            <a:spAutoFit/>
          </a:bodyPr>
          <a:lstStyle/>
          <a:p>
            <a:r>
              <a:rPr lang="en-US" sz="1800" dirty="0">
                <a:hlinkClick r:id="rId4"/>
              </a:rPr>
              <a:t>https://www.bls.gov/ooh/architecture-and-engineering/mechanical-engineers.htm</a:t>
            </a:r>
            <a:endParaRPr lang="en-US" sz="1800" dirty="0"/>
          </a:p>
        </p:txBody>
      </p:sp>
      <p:sp>
        <p:nvSpPr>
          <p:cNvPr id="14" name="Rectangle 2"/>
          <p:cNvSpPr>
            <a:spLocks noChangeArrowheads="1"/>
          </p:cNvSpPr>
          <p:nvPr/>
        </p:nvSpPr>
        <p:spPr bwMode="auto">
          <a:xfrm>
            <a:off x="1524000" y="2089610"/>
            <a:ext cx="624634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333333"/>
                </a:solidFill>
                <a:effectLst/>
                <a:latin typeface="Helvetica" panose="020B0604020202020204" pitchFamily="34" charset="0"/>
              </a:rPr>
              <a:t>Aerospace engineers held about </a:t>
            </a:r>
            <a:r>
              <a:rPr kumimoji="0" lang="en-US" altLang="en-US" sz="1800" b="0" i="1" u="none" strike="noStrike" cap="none" normalizeH="0" baseline="0" dirty="0" smtClean="0">
                <a:ln>
                  <a:noFill/>
                </a:ln>
                <a:solidFill>
                  <a:srgbClr val="333333"/>
                </a:solidFill>
                <a:effectLst/>
                <a:latin typeface="Helvetica" panose="020B0604020202020204" pitchFamily="34" charset="0"/>
              </a:rPr>
              <a:t>66,400 </a:t>
            </a:r>
            <a:r>
              <a:rPr kumimoji="0" lang="en-US" altLang="en-US" sz="1800" b="0" i="1" u="none" strike="noStrike" cap="none" normalizeH="0" baseline="0" dirty="0">
                <a:ln>
                  <a:noFill/>
                </a:ln>
                <a:solidFill>
                  <a:srgbClr val="333333"/>
                </a:solidFill>
                <a:effectLst/>
                <a:latin typeface="Helvetica" panose="020B0604020202020204" pitchFamily="34" charset="0"/>
              </a:rPr>
              <a:t>jobs in </a:t>
            </a:r>
            <a:r>
              <a:rPr kumimoji="0" lang="en-US" altLang="en-US" sz="1800" b="0" i="1" u="none" strike="noStrike" cap="none" normalizeH="0" baseline="0" dirty="0" smtClean="0">
                <a:ln>
                  <a:noFill/>
                </a:ln>
                <a:solidFill>
                  <a:srgbClr val="333333"/>
                </a:solidFill>
                <a:effectLst/>
                <a:latin typeface="Helvetica" panose="020B0604020202020204" pitchFamily="34" charset="0"/>
              </a:rPr>
              <a:t>2019.</a:t>
            </a:r>
          </a:p>
          <a:p>
            <a:pPr lvl="0"/>
            <a:r>
              <a:rPr lang="en-US" altLang="en-US" sz="1800" i="1" dirty="0" smtClean="0">
                <a:solidFill>
                  <a:srgbClr val="333333"/>
                </a:solidFill>
                <a:latin typeface="Helvetica" panose="020B0604020202020204" pitchFamily="34" charset="0"/>
              </a:rPr>
              <a:t>Mechanical engineers </a:t>
            </a:r>
            <a:r>
              <a:rPr lang="en-US" altLang="en-US" sz="1800" i="1" dirty="0">
                <a:solidFill>
                  <a:srgbClr val="333333"/>
                </a:solidFill>
                <a:latin typeface="Helvetica" panose="020B0604020202020204" pitchFamily="34" charset="0"/>
              </a:rPr>
              <a:t>held about </a:t>
            </a:r>
            <a:r>
              <a:rPr lang="en-US" altLang="en-US" sz="1800" i="1" dirty="0" smtClean="0">
                <a:solidFill>
                  <a:srgbClr val="333333"/>
                </a:solidFill>
                <a:latin typeface="Helvetica" panose="020B0604020202020204" pitchFamily="34" charset="0"/>
              </a:rPr>
              <a:t>316,300 </a:t>
            </a:r>
            <a:r>
              <a:rPr lang="en-US" altLang="en-US" sz="1800" i="1" dirty="0">
                <a:solidFill>
                  <a:srgbClr val="333333"/>
                </a:solidFill>
                <a:latin typeface="Helvetica" panose="020B0604020202020204" pitchFamily="34" charset="0"/>
              </a:rPr>
              <a:t>jobs in 2019.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1" u="none" strike="noStrike" cap="none" normalizeH="0" baseline="0" dirty="0">
              <a:ln>
                <a:noFill/>
              </a:ln>
              <a:solidFill>
                <a:srgbClr val="333333"/>
              </a:solidFill>
              <a:effectLst/>
              <a:latin typeface="Helvetica" panose="020B0604020202020204" pitchFamily="34" charset="0"/>
            </a:endParaRPr>
          </a:p>
        </p:txBody>
      </p:sp>
    </p:spTree>
    <p:extLst>
      <p:ext uri="{BB962C8B-B14F-4D97-AF65-F5344CB8AC3E}">
        <p14:creationId xmlns:p14="http://schemas.microsoft.com/office/powerpoint/2010/main" val="259968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9049"/>
            <a:ext cx="8763000" cy="1312445"/>
          </a:xfrm>
        </p:spPr>
        <p:txBody>
          <a:bodyPr/>
          <a:lstStyle/>
          <a:p>
            <a:r>
              <a:rPr lang="en-US" dirty="0" smtClean="0"/>
              <a:t>Think of your career as a jungle gym, not as climbing a ladder*</a:t>
            </a:r>
            <a:endParaRPr lang="en-US" dirty="0"/>
          </a:p>
        </p:txBody>
      </p:sp>
      <p:sp>
        <p:nvSpPr>
          <p:cNvPr id="3" name="Content Placeholder 2"/>
          <p:cNvSpPr>
            <a:spLocks noGrp="1"/>
          </p:cNvSpPr>
          <p:nvPr>
            <p:ph idx="1"/>
          </p:nvPr>
        </p:nvSpPr>
        <p:spPr>
          <a:xfrm>
            <a:off x="399047" y="6507125"/>
            <a:ext cx="8953500" cy="307700"/>
          </a:xfrm>
        </p:spPr>
        <p:txBody>
          <a:bodyPr/>
          <a:lstStyle/>
          <a:p>
            <a:pPr marL="0" indent="0">
              <a:buNone/>
            </a:pPr>
            <a:r>
              <a:rPr lang="en-US" dirty="0" smtClean="0"/>
              <a:t>*Metaphor coined by Patty Sellers, promoted by Sheryl Sandberg in </a:t>
            </a:r>
            <a:r>
              <a:rPr lang="en-US" i="1" dirty="0" smtClean="0"/>
              <a:t>Lean In</a:t>
            </a:r>
            <a:endParaRPr lang="en-US" i="1" dirty="0"/>
          </a:p>
        </p:txBody>
      </p:sp>
      <p:sp>
        <p:nvSpPr>
          <p:cNvPr id="4" name="Rectangle 3"/>
          <p:cNvSpPr/>
          <p:nvPr/>
        </p:nvSpPr>
        <p:spPr>
          <a:xfrm>
            <a:off x="399047" y="1086647"/>
            <a:ext cx="8183479" cy="276999"/>
          </a:xfrm>
          <a:prstGeom prst="rect">
            <a:avLst/>
          </a:prstGeom>
        </p:spPr>
        <p:txBody>
          <a:bodyPr wrap="square">
            <a:spAutoFit/>
          </a:bodyPr>
          <a:lstStyle/>
          <a:p>
            <a:r>
              <a:rPr lang="en-US" sz="1200" dirty="0">
                <a:hlinkClick r:id="rId2"/>
              </a:rPr>
              <a:t>https://medmondsonphd.wixsite.com/navigatethechaos/post/2016/04/27/do-you-navigate-using-a-jungle-gym-or-a-ladder</a:t>
            </a:r>
            <a:endParaRPr lang="en-US" sz="1200" dirty="0"/>
          </a:p>
        </p:txBody>
      </p:sp>
      <p:pic>
        <p:nvPicPr>
          <p:cNvPr id="6" name="Picture 5"/>
          <p:cNvPicPr>
            <a:picLocks noChangeAspect="1"/>
          </p:cNvPicPr>
          <p:nvPr/>
        </p:nvPicPr>
        <p:blipFill>
          <a:blip r:embed="rId3"/>
          <a:stretch>
            <a:fillRect/>
          </a:stretch>
        </p:blipFill>
        <p:spPr>
          <a:xfrm>
            <a:off x="4076700" y="1590031"/>
            <a:ext cx="4876800" cy="3238500"/>
          </a:xfrm>
          <a:prstGeom prst="rect">
            <a:avLst/>
          </a:prstGeom>
        </p:spPr>
      </p:pic>
      <p:sp>
        <p:nvSpPr>
          <p:cNvPr id="7" name="Rectangle 6"/>
          <p:cNvSpPr/>
          <p:nvPr/>
        </p:nvSpPr>
        <p:spPr>
          <a:xfrm>
            <a:off x="188495" y="1571125"/>
            <a:ext cx="3592179" cy="3477875"/>
          </a:xfrm>
          <a:prstGeom prst="rect">
            <a:avLst/>
          </a:prstGeom>
        </p:spPr>
        <p:txBody>
          <a:bodyPr wrap="square">
            <a:spAutoFit/>
          </a:bodyPr>
          <a:lstStyle/>
          <a:p>
            <a:pPr>
              <a:buFont typeface="Arial" panose="020B0604020202020204" pitchFamily="34" charset="0"/>
              <a:buChar char="•"/>
            </a:pPr>
            <a:r>
              <a:rPr lang="en-US" sz="2000" dirty="0" smtClean="0">
                <a:solidFill>
                  <a:srgbClr val="000000"/>
                </a:solidFill>
                <a:latin typeface="inherit"/>
              </a:rPr>
              <a:t>The </a:t>
            </a:r>
            <a:r>
              <a:rPr lang="en-US" sz="2000" dirty="0">
                <a:solidFill>
                  <a:srgbClr val="000000"/>
                </a:solidFill>
                <a:latin typeface="inherit"/>
              </a:rPr>
              <a:t>jungle </a:t>
            </a:r>
            <a:r>
              <a:rPr lang="en-US" sz="2000" dirty="0" smtClean="0">
                <a:solidFill>
                  <a:srgbClr val="000000"/>
                </a:solidFill>
                <a:latin typeface="inherit"/>
              </a:rPr>
              <a:t>gym allows </a:t>
            </a:r>
            <a:r>
              <a:rPr lang="en-US" sz="2000" dirty="0">
                <a:solidFill>
                  <a:srgbClr val="000000"/>
                </a:solidFill>
                <a:latin typeface="inherit"/>
              </a:rPr>
              <a:t>you to move up, down, and </a:t>
            </a:r>
            <a:r>
              <a:rPr lang="en-US" sz="2000" dirty="0" smtClean="0">
                <a:solidFill>
                  <a:srgbClr val="000000"/>
                </a:solidFill>
                <a:latin typeface="inherit"/>
              </a:rPr>
              <a:t>sideways</a:t>
            </a:r>
          </a:p>
          <a:p>
            <a:pPr>
              <a:buFont typeface="Arial" panose="020B0604020202020204" pitchFamily="34" charset="0"/>
              <a:buChar char="•"/>
            </a:pPr>
            <a:r>
              <a:rPr lang="en-US" sz="2000" dirty="0" smtClean="0">
                <a:solidFill>
                  <a:srgbClr val="000000"/>
                </a:solidFill>
                <a:latin typeface="inherit"/>
              </a:rPr>
              <a:t>The </a:t>
            </a:r>
            <a:r>
              <a:rPr lang="en-US" sz="2000" dirty="0">
                <a:solidFill>
                  <a:srgbClr val="000000"/>
                </a:solidFill>
                <a:latin typeface="inherit"/>
              </a:rPr>
              <a:t>jungle gym allows you to work with </a:t>
            </a:r>
            <a:r>
              <a:rPr lang="en-US" sz="2000" dirty="0" smtClean="0">
                <a:solidFill>
                  <a:srgbClr val="000000"/>
                </a:solidFill>
                <a:latin typeface="inherit"/>
              </a:rPr>
              <a:t>others. </a:t>
            </a:r>
            <a:endParaRPr lang="en-US" sz="2000" dirty="0">
              <a:solidFill>
                <a:srgbClr val="000000"/>
              </a:solidFill>
              <a:latin typeface="inherit"/>
            </a:endParaRPr>
          </a:p>
          <a:p>
            <a:pPr>
              <a:buFont typeface="Arial" panose="020B0604020202020204" pitchFamily="34" charset="0"/>
              <a:buChar char="•"/>
            </a:pPr>
            <a:r>
              <a:rPr lang="en-US" sz="2000" dirty="0">
                <a:solidFill>
                  <a:srgbClr val="000000"/>
                </a:solidFill>
                <a:latin typeface="inherit"/>
              </a:rPr>
              <a:t>The jungle gym has a wide base and </a:t>
            </a:r>
            <a:r>
              <a:rPr lang="en-US" sz="2000" dirty="0" smtClean="0">
                <a:solidFill>
                  <a:srgbClr val="000000"/>
                </a:solidFill>
                <a:latin typeface="inherit"/>
              </a:rPr>
              <a:t>allows </a:t>
            </a:r>
            <a:r>
              <a:rPr lang="en-US" sz="2000" dirty="0">
                <a:solidFill>
                  <a:srgbClr val="000000"/>
                </a:solidFill>
                <a:latin typeface="inherit"/>
              </a:rPr>
              <a:t>for a stronger foundation </a:t>
            </a:r>
          </a:p>
          <a:p>
            <a:pPr>
              <a:buFont typeface="Arial" panose="020B0604020202020204" pitchFamily="34" charset="0"/>
              <a:buChar char="•"/>
            </a:pPr>
            <a:r>
              <a:rPr lang="en-US" sz="2000" dirty="0">
                <a:solidFill>
                  <a:srgbClr val="000000"/>
                </a:solidFill>
                <a:latin typeface="inherit"/>
              </a:rPr>
              <a:t>The jungle gym allows more than one person to sit at the top, while the ladder has room only for one person. </a:t>
            </a:r>
            <a:endParaRPr lang="en-US" sz="2000" dirty="0" smtClean="0">
              <a:solidFill>
                <a:srgbClr val="000000"/>
              </a:solidFill>
              <a:latin typeface="inherit"/>
            </a:endParaRPr>
          </a:p>
        </p:txBody>
      </p:sp>
      <p:sp>
        <p:nvSpPr>
          <p:cNvPr id="8" name="Rectangle 7"/>
          <p:cNvSpPr/>
          <p:nvPr/>
        </p:nvSpPr>
        <p:spPr>
          <a:xfrm>
            <a:off x="225842" y="4847437"/>
            <a:ext cx="8499810" cy="1446550"/>
          </a:xfrm>
          <a:prstGeom prst="rect">
            <a:avLst/>
          </a:prstGeom>
        </p:spPr>
        <p:txBody>
          <a:bodyPr wrap="square">
            <a:spAutoFit/>
          </a:bodyPr>
          <a:lstStyle/>
          <a:p>
            <a:pPr>
              <a:buFont typeface="Arial" panose="020B0604020202020204" pitchFamily="34" charset="0"/>
              <a:buChar char="•"/>
            </a:pPr>
            <a:endParaRPr lang="en-US" sz="2200" i="1" dirty="0">
              <a:solidFill>
                <a:srgbClr val="000000"/>
              </a:solidFill>
              <a:latin typeface="inherit"/>
            </a:endParaRPr>
          </a:p>
          <a:p>
            <a:r>
              <a:rPr lang="en-US" sz="2200" i="1" dirty="0" smtClean="0">
                <a:solidFill>
                  <a:srgbClr val="000000"/>
                </a:solidFill>
                <a:latin typeface="din-next-w01-light"/>
              </a:rPr>
              <a:t>“Creating </a:t>
            </a:r>
            <a:r>
              <a:rPr lang="en-US" sz="2200" i="1" dirty="0">
                <a:solidFill>
                  <a:srgbClr val="000000"/>
                </a:solidFill>
                <a:latin typeface="din-next-w01-light"/>
              </a:rPr>
              <a:t>options via the jungle gym is especially relevant for new </a:t>
            </a:r>
            <a:r>
              <a:rPr lang="en-US" sz="2200" i="1" dirty="0" smtClean="0">
                <a:solidFill>
                  <a:srgbClr val="000000"/>
                </a:solidFill>
                <a:latin typeface="din-next-w01-light"/>
              </a:rPr>
              <a:t>college graduates who </a:t>
            </a:r>
            <a:r>
              <a:rPr lang="en-US" sz="2200" i="1" dirty="0">
                <a:solidFill>
                  <a:srgbClr val="000000"/>
                </a:solidFill>
                <a:latin typeface="din-next-w01-light"/>
              </a:rPr>
              <a:t>possess high expectations that their degree will result in an immediate dream job following graduation</a:t>
            </a:r>
            <a:r>
              <a:rPr lang="en-US" sz="2200" i="1" dirty="0" smtClean="0">
                <a:solidFill>
                  <a:srgbClr val="000000"/>
                </a:solidFill>
                <a:latin typeface="din-next-w01-light"/>
              </a:rPr>
              <a:t>.”</a:t>
            </a:r>
            <a:endParaRPr lang="en-US" sz="2200" i="1" dirty="0">
              <a:solidFill>
                <a:srgbClr val="000000"/>
              </a:solidFill>
              <a:latin typeface="din-next-w01-light"/>
            </a:endParaRPr>
          </a:p>
        </p:txBody>
      </p:sp>
    </p:spTree>
    <p:extLst>
      <p:ext uri="{BB962C8B-B14F-4D97-AF65-F5344CB8AC3E}">
        <p14:creationId xmlns:p14="http://schemas.microsoft.com/office/powerpoint/2010/main" val="262671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83146" y="943784"/>
            <a:ext cx="7574791" cy="3635204"/>
          </a:xfrm>
        </p:spPr>
        <p:txBody>
          <a:bodyPr/>
          <a:lstStyle/>
          <a:p>
            <a:pPr algn="ctr">
              <a:buNone/>
            </a:pPr>
            <a:r>
              <a:rPr lang="en-US" sz="4800" i="1" dirty="0"/>
              <a:t>QUESTIONS?</a:t>
            </a:r>
          </a:p>
          <a:p>
            <a:pPr algn="ctr">
              <a:buNone/>
            </a:pPr>
            <a:endParaRPr lang="en-US" sz="2800" i="1" dirty="0"/>
          </a:p>
          <a:p>
            <a:pPr algn="ctr">
              <a:buNone/>
            </a:pPr>
            <a:r>
              <a:rPr lang="en-US" sz="2400" i="1" dirty="0"/>
              <a:t>					</a:t>
            </a:r>
          </a:p>
        </p:txBody>
      </p:sp>
      <p:pic>
        <p:nvPicPr>
          <p:cNvPr id="6" name="Picture 5"/>
          <p:cNvPicPr>
            <a:picLocks noChangeAspect="1"/>
          </p:cNvPicPr>
          <p:nvPr/>
        </p:nvPicPr>
        <p:blipFill>
          <a:blip r:embed="rId2"/>
          <a:stretch>
            <a:fillRect/>
          </a:stretch>
        </p:blipFill>
        <p:spPr>
          <a:xfrm>
            <a:off x="1574131" y="1942956"/>
            <a:ext cx="6350669" cy="4217241"/>
          </a:xfrm>
          <a:prstGeom prst="rect">
            <a:avLst/>
          </a:prstGeom>
        </p:spPr>
      </p:pic>
    </p:spTree>
    <p:extLst>
      <p:ext uri="{BB962C8B-B14F-4D97-AF65-F5344CB8AC3E}">
        <p14:creationId xmlns:p14="http://schemas.microsoft.com/office/powerpoint/2010/main" val="3699233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lightbulb innov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040"/>
          <a:stretch/>
        </p:blipFill>
        <p:spPr bwMode="auto">
          <a:xfrm>
            <a:off x="-364821" y="399037"/>
            <a:ext cx="9705092" cy="6458963"/>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a:xfrm>
            <a:off x="2827130" y="1437062"/>
            <a:ext cx="3052916" cy="2467895"/>
          </a:xfrm>
        </p:spPr>
        <p:txBody>
          <a:bodyPr/>
          <a:lstStyle/>
          <a:p>
            <a:r>
              <a:rPr lang="en-US" sz="3200" b="1" dirty="0" smtClean="0"/>
              <a:t>CLASS PROJECT: </a:t>
            </a:r>
          </a:p>
          <a:p>
            <a:r>
              <a:rPr lang="en-US" sz="3200" b="1" dirty="0" smtClean="0"/>
              <a:t>Students Teaching Engineering</a:t>
            </a:r>
          </a:p>
          <a:p>
            <a:endParaRPr lang="en-US" sz="3200" b="1" dirty="0" smtClean="0"/>
          </a:p>
        </p:txBody>
      </p:sp>
    </p:spTree>
    <p:extLst>
      <p:ext uri="{BB962C8B-B14F-4D97-AF65-F5344CB8AC3E}">
        <p14:creationId xmlns:p14="http://schemas.microsoft.com/office/powerpoint/2010/main" val="3298038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9049"/>
            <a:ext cx="5472363" cy="1711428"/>
          </a:xfrm>
        </p:spPr>
        <p:txBody>
          <a:bodyPr/>
          <a:lstStyle/>
          <a:p>
            <a:r>
              <a:rPr lang="en-US" dirty="0" smtClean="0"/>
              <a:t>Class Project </a:t>
            </a:r>
            <a:br>
              <a:rPr lang="en-US" dirty="0" smtClean="0"/>
            </a:br>
            <a:r>
              <a:rPr lang="en-US" dirty="0" smtClean="0"/>
              <a:t>General Learning Objectives</a:t>
            </a:r>
            <a:endParaRPr lang="en-US" dirty="0"/>
          </a:p>
        </p:txBody>
      </p:sp>
      <p:sp>
        <p:nvSpPr>
          <p:cNvPr id="3" name="Content Placeholder 2"/>
          <p:cNvSpPr>
            <a:spLocks noGrp="1"/>
          </p:cNvSpPr>
          <p:nvPr>
            <p:ph idx="1"/>
          </p:nvPr>
        </p:nvSpPr>
        <p:spPr>
          <a:xfrm>
            <a:off x="411985" y="1730477"/>
            <a:ext cx="8291052" cy="4591663"/>
          </a:xfrm>
        </p:spPr>
        <p:txBody>
          <a:bodyPr/>
          <a:lstStyle/>
          <a:p>
            <a:r>
              <a:rPr lang="en-US" sz="2400" dirty="0" smtClean="0"/>
              <a:t>Allow students to exercise curiosity, make connections, and create value while developing a product or “visual aid” to illustrate an engineering concept</a:t>
            </a:r>
          </a:p>
          <a:p>
            <a:r>
              <a:rPr lang="en-US" sz="2400" dirty="0" smtClean="0"/>
              <a:t>Increase </a:t>
            </a:r>
            <a:r>
              <a:rPr lang="en-US" sz="2400" dirty="0"/>
              <a:t>student familiarity with the fabrication facilities on campus </a:t>
            </a:r>
            <a:r>
              <a:rPr lang="en-US" sz="2400" dirty="0" smtClean="0"/>
              <a:t>and available CAD software.</a:t>
            </a:r>
            <a:endParaRPr lang="en-US" sz="2400" dirty="0"/>
          </a:p>
          <a:p>
            <a:r>
              <a:rPr lang="en-US" sz="2400" dirty="0" smtClean="0"/>
              <a:t> </a:t>
            </a:r>
            <a:r>
              <a:rPr lang="en-US" sz="2400" dirty="0"/>
              <a:t>Build fabrication experience typical of small student projects and increase confidence in solving open-ended </a:t>
            </a:r>
            <a:r>
              <a:rPr lang="en-US" sz="2400" dirty="0" smtClean="0"/>
              <a:t>problems. </a:t>
            </a:r>
          </a:p>
          <a:p>
            <a:r>
              <a:rPr lang="en-US" sz="2400" dirty="0" smtClean="0"/>
              <a:t>Identify lessons </a:t>
            </a:r>
            <a:r>
              <a:rPr lang="en-US" sz="2400" dirty="0"/>
              <a:t>learned about fabrication and working in </a:t>
            </a:r>
            <a:r>
              <a:rPr lang="en-US" sz="2400" dirty="0" smtClean="0"/>
              <a:t>teams</a:t>
            </a:r>
          </a:p>
          <a:p>
            <a:r>
              <a:rPr lang="en-US" sz="2400" dirty="0"/>
              <a:t>Expand student personal networks, and provide opportunities to practice communication and professional skills in a team setting </a:t>
            </a:r>
          </a:p>
          <a:p>
            <a:endParaRPr lang="en-US" sz="24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67663" y="-11777"/>
            <a:ext cx="3176337" cy="1595537"/>
          </a:xfrm>
          <a:prstGeom prst="rect">
            <a:avLst/>
          </a:prstGeom>
        </p:spPr>
      </p:pic>
    </p:spTree>
    <p:extLst>
      <p:ext uri="{BB962C8B-B14F-4D97-AF65-F5344CB8AC3E}">
        <p14:creationId xmlns:p14="http://schemas.microsoft.com/office/powerpoint/2010/main" val="293746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9049"/>
            <a:ext cx="5472363" cy="1119940"/>
          </a:xfrm>
        </p:spPr>
        <p:txBody>
          <a:bodyPr/>
          <a:lstStyle/>
          <a:p>
            <a:r>
              <a:rPr lang="en-US" dirty="0" smtClean="0"/>
              <a:t>Class Project – </a:t>
            </a:r>
            <a:br>
              <a:rPr lang="en-US" dirty="0" smtClean="0"/>
            </a:br>
            <a:r>
              <a:rPr lang="en-US" dirty="0" smtClean="0"/>
              <a:t>special notes for 2020</a:t>
            </a:r>
            <a:endParaRPr lang="en-US" dirty="0"/>
          </a:p>
        </p:txBody>
      </p:sp>
      <p:sp>
        <p:nvSpPr>
          <p:cNvPr id="3" name="Content Placeholder 2"/>
          <p:cNvSpPr>
            <a:spLocks noGrp="1"/>
          </p:cNvSpPr>
          <p:nvPr>
            <p:ph idx="1"/>
          </p:nvPr>
        </p:nvSpPr>
        <p:spPr>
          <a:xfrm>
            <a:off x="379901" y="1329425"/>
            <a:ext cx="8587636" cy="5528575"/>
          </a:xfrm>
        </p:spPr>
        <p:txBody>
          <a:bodyPr/>
          <a:lstStyle/>
          <a:p>
            <a:pPr marL="0" indent="0">
              <a:buNone/>
            </a:pPr>
            <a:r>
              <a:rPr lang="en-US" sz="2800" b="1" dirty="0" smtClean="0">
                <a:solidFill>
                  <a:schemeClr val="accent2">
                    <a:lumMod val="75000"/>
                  </a:schemeClr>
                </a:solidFill>
              </a:rPr>
              <a:t>Follow Social Distancing Guidelines</a:t>
            </a:r>
            <a:r>
              <a:rPr lang="en-US" sz="2400" b="1" dirty="0">
                <a:solidFill>
                  <a:schemeClr val="accent2">
                    <a:lumMod val="75000"/>
                  </a:schemeClr>
                </a:solidFill>
              </a:rPr>
              <a:t>	</a:t>
            </a:r>
            <a:endParaRPr lang="en-US" sz="2400" b="1" dirty="0" smtClean="0">
              <a:solidFill>
                <a:schemeClr val="accent2">
                  <a:lumMod val="75000"/>
                </a:schemeClr>
              </a:solidFill>
            </a:endParaRPr>
          </a:p>
          <a:p>
            <a:pPr marL="0" indent="0">
              <a:buNone/>
            </a:pPr>
            <a:r>
              <a:rPr lang="en-US" sz="2400" b="1" dirty="0" smtClean="0"/>
              <a:t>Top Priorities: </a:t>
            </a:r>
            <a:r>
              <a:rPr lang="en-US" sz="2400" dirty="0" smtClean="0"/>
              <a:t>Staying safe, following </a:t>
            </a:r>
            <a:r>
              <a:rPr lang="en-US" sz="2400" dirty="0"/>
              <a:t>established social distance guidelines and other school </a:t>
            </a:r>
            <a:r>
              <a:rPr lang="en-US" sz="2400" dirty="0" smtClean="0"/>
              <a:t>rules</a:t>
            </a:r>
          </a:p>
          <a:p>
            <a:pPr marL="0" indent="0">
              <a:buNone/>
            </a:pPr>
            <a:r>
              <a:rPr lang="en-US" sz="2800" b="1" dirty="0">
                <a:solidFill>
                  <a:schemeClr val="accent2">
                    <a:lumMod val="75000"/>
                  </a:schemeClr>
                </a:solidFill>
              </a:rPr>
              <a:t>Find a way all can </a:t>
            </a:r>
            <a:r>
              <a:rPr lang="en-US" sz="2800" b="1" dirty="0" smtClean="0">
                <a:solidFill>
                  <a:schemeClr val="accent2">
                    <a:lumMod val="75000"/>
                  </a:schemeClr>
                </a:solidFill>
              </a:rPr>
              <a:t>contribute, and don’t let your team down…</a:t>
            </a:r>
            <a:endParaRPr lang="en-US" sz="2800" b="1" dirty="0">
              <a:solidFill>
                <a:schemeClr val="accent2">
                  <a:lumMod val="75000"/>
                </a:schemeClr>
              </a:solidFill>
            </a:endParaRPr>
          </a:p>
          <a:p>
            <a:pPr marL="0" indent="0">
              <a:buNone/>
            </a:pPr>
            <a:r>
              <a:rPr lang="en-US" sz="2400" dirty="0" smtClean="0"/>
              <a:t>Teams </a:t>
            </a:r>
            <a:r>
              <a:rPr lang="en-US" sz="2400" dirty="0"/>
              <a:t>will probably contain a mix of in-person and remote </a:t>
            </a:r>
            <a:r>
              <a:rPr lang="en-US" sz="2400" dirty="0" smtClean="0"/>
              <a:t>learners- divide work accordingly. All must contribute to receive credit for the assignment</a:t>
            </a:r>
          </a:p>
          <a:p>
            <a:pPr marL="0" indent="0">
              <a:buNone/>
            </a:pPr>
            <a:r>
              <a:rPr lang="en-US" sz="2800" b="1" dirty="0" smtClean="0">
                <a:solidFill>
                  <a:schemeClr val="accent2">
                    <a:lumMod val="75000"/>
                  </a:schemeClr>
                </a:solidFill>
              </a:rPr>
              <a:t>Have fun </a:t>
            </a:r>
            <a:r>
              <a:rPr lang="en-US" sz="2800" b="1" dirty="0">
                <a:solidFill>
                  <a:schemeClr val="accent2">
                    <a:lumMod val="75000"/>
                  </a:schemeClr>
                </a:solidFill>
              </a:rPr>
              <a:t>with this</a:t>
            </a:r>
            <a:r>
              <a:rPr lang="en-US" sz="2800" b="1" dirty="0" smtClean="0">
                <a:solidFill>
                  <a:schemeClr val="accent2">
                    <a:lumMod val="75000"/>
                  </a:schemeClr>
                </a:solidFill>
              </a:rPr>
              <a:t>!</a:t>
            </a:r>
          </a:p>
          <a:p>
            <a:pPr marL="0" indent="0">
              <a:buNone/>
            </a:pPr>
            <a:r>
              <a:rPr lang="en-US" sz="2400" dirty="0"/>
              <a:t>OK to strive for greatness, but basic </a:t>
            </a:r>
            <a:r>
              <a:rPr lang="en-US" sz="2400" dirty="0" smtClean="0"/>
              <a:t>compliance earns </a:t>
            </a:r>
            <a:r>
              <a:rPr lang="en-US" sz="2400" dirty="0"/>
              <a:t>a good </a:t>
            </a:r>
            <a:r>
              <a:rPr lang="en-US" sz="2400" dirty="0" smtClean="0"/>
              <a:t>grade. Exceptional efforts will earn </a:t>
            </a:r>
            <a:r>
              <a:rPr lang="en-US" sz="2400" dirty="0"/>
              <a:t>e</a:t>
            </a:r>
            <a:r>
              <a:rPr lang="en-US" sz="2400" dirty="0" smtClean="0"/>
              <a:t>xtra credit and possible further recognition. </a:t>
            </a:r>
            <a:endParaRPr lang="en-US" sz="24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67663" y="-11776"/>
            <a:ext cx="2534653" cy="1273206"/>
          </a:xfrm>
          <a:prstGeom prst="rect">
            <a:avLst/>
          </a:prstGeom>
        </p:spPr>
      </p:pic>
    </p:spTree>
    <p:extLst>
      <p:ext uri="{BB962C8B-B14F-4D97-AF65-F5344CB8AC3E}">
        <p14:creationId xmlns:p14="http://schemas.microsoft.com/office/powerpoint/2010/main" val="113964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21072"/>
            <a:ext cx="8763000" cy="520700"/>
          </a:xfrm>
          <a:prstGeom prst="rect">
            <a:avLst/>
          </a:prstGeom>
        </p:spPr>
        <p:txBody>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Times New Roman" pitchFamily="18" charset="0"/>
              </a:defRPr>
            </a:lvl2pPr>
            <a:lvl3pPr algn="ctr" rtl="0" eaLnBrk="0" fontAlgn="base" hangingPunct="0">
              <a:spcBef>
                <a:spcPct val="0"/>
              </a:spcBef>
              <a:spcAft>
                <a:spcPct val="0"/>
              </a:spcAft>
              <a:defRPr sz="3200" b="1">
                <a:solidFill>
                  <a:schemeClr val="accent2"/>
                </a:solidFill>
                <a:latin typeface="Times New Roman" pitchFamily="18" charset="0"/>
              </a:defRPr>
            </a:lvl3pPr>
            <a:lvl4pPr algn="ctr" rtl="0" eaLnBrk="0" fontAlgn="base" hangingPunct="0">
              <a:spcBef>
                <a:spcPct val="0"/>
              </a:spcBef>
              <a:spcAft>
                <a:spcPct val="0"/>
              </a:spcAft>
              <a:defRPr sz="3200" b="1">
                <a:solidFill>
                  <a:schemeClr val="accent2"/>
                </a:solidFill>
                <a:latin typeface="Times New Roman" pitchFamily="18" charset="0"/>
              </a:defRPr>
            </a:lvl4pPr>
            <a:lvl5pPr algn="ctr" rtl="0" eaLnBrk="0" fontAlgn="base" hangingPunct="0">
              <a:spcBef>
                <a:spcPct val="0"/>
              </a:spcBef>
              <a:spcAft>
                <a:spcPct val="0"/>
              </a:spcAft>
              <a:defRPr sz="3200" b="1">
                <a:solidFill>
                  <a:schemeClr val="accent2"/>
                </a:solidFill>
                <a:latin typeface="Times New Roman" pitchFamily="18" charset="0"/>
              </a:defRPr>
            </a:lvl5pPr>
            <a:lvl6pPr marL="457200" algn="ctr" rtl="0" fontAlgn="base">
              <a:spcBef>
                <a:spcPct val="0"/>
              </a:spcBef>
              <a:spcAft>
                <a:spcPct val="0"/>
              </a:spcAft>
              <a:defRPr sz="3200" b="1">
                <a:solidFill>
                  <a:schemeClr val="accent2"/>
                </a:solidFill>
                <a:latin typeface="Times New Roman" pitchFamily="18" charset="0"/>
              </a:defRPr>
            </a:lvl6pPr>
            <a:lvl7pPr marL="914400" algn="ctr" rtl="0" fontAlgn="base">
              <a:spcBef>
                <a:spcPct val="0"/>
              </a:spcBef>
              <a:spcAft>
                <a:spcPct val="0"/>
              </a:spcAft>
              <a:defRPr sz="3200" b="1">
                <a:solidFill>
                  <a:schemeClr val="accent2"/>
                </a:solidFill>
                <a:latin typeface="Times New Roman" pitchFamily="18" charset="0"/>
              </a:defRPr>
            </a:lvl7pPr>
            <a:lvl8pPr marL="1371600" algn="ctr" rtl="0" fontAlgn="base">
              <a:spcBef>
                <a:spcPct val="0"/>
              </a:spcBef>
              <a:spcAft>
                <a:spcPct val="0"/>
              </a:spcAft>
              <a:defRPr sz="3200" b="1">
                <a:solidFill>
                  <a:schemeClr val="accent2"/>
                </a:solidFill>
                <a:latin typeface="Times New Roman" pitchFamily="18" charset="0"/>
              </a:defRPr>
            </a:lvl8pPr>
            <a:lvl9pPr marL="1828800" algn="ctr" rtl="0" fontAlgn="base">
              <a:spcBef>
                <a:spcPct val="0"/>
              </a:spcBef>
              <a:spcAft>
                <a:spcPct val="0"/>
              </a:spcAft>
              <a:defRPr sz="3200" b="1">
                <a:solidFill>
                  <a:schemeClr val="accent2"/>
                </a:solidFill>
                <a:latin typeface="Times New Roman" pitchFamily="18" charset="0"/>
              </a:defRPr>
            </a:lvl9pPr>
          </a:lstStyle>
          <a:p>
            <a:r>
              <a:rPr lang="en-US" kern="0" dirty="0" smtClean="0"/>
              <a:t>Group Assignments: </a:t>
            </a:r>
          </a:p>
          <a:p>
            <a:r>
              <a:rPr lang="en-US" sz="2000" kern="0" dirty="0" smtClean="0"/>
              <a:t>Default group assignments are in CANVAS…</a:t>
            </a:r>
          </a:p>
          <a:p>
            <a:r>
              <a:rPr lang="en-US" sz="2000" kern="0" dirty="0" smtClean="0"/>
              <a:t> see “Student Project Groups (initial)”</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8758" y="1474254"/>
            <a:ext cx="8474242" cy="4730602"/>
          </a:xfrm>
          <a:prstGeom prst="rect">
            <a:avLst/>
          </a:prstGeom>
        </p:spPr>
      </p:pic>
    </p:spTree>
    <p:extLst>
      <p:ext uri="{BB962C8B-B14F-4D97-AF65-F5344CB8AC3E}">
        <p14:creationId xmlns:p14="http://schemas.microsoft.com/office/powerpoint/2010/main" val="3848552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9049"/>
            <a:ext cx="8353733" cy="816693"/>
          </a:xfrm>
        </p:spPr>
        <p:txBody>
          <a:bodyPr/>
          <a:lstStyle/>
          <a:p>
            <a:r>
              <a:rPr lang="en-US" dirty="0" smtClean="0"/>
              <a:t>Class Project Preliminary Report </a:t>
            </a:r>
            <a:endParaRPr lang="en-US" dirty="0"/>
          </a:p>
        </p:txBody>
      </p:sp>
      <p:sp>
        <p:nvSpPr>
          <p:cNvPr id="3" name="Content Placeholder 2"/>
          <p:cNvSpPr>
            <a:spLocks noGrp="1"/>
          </p:cNvSpPr>
          <p:nvPr>
            <p:ph idx="1"/>
          </p:nvPr>
        </p:nvSpPr>
        <p:spPr>
          <a:xfrm>
            <a:off x="253180" y="1001856"/>
            <a:ext cx="8291052" cy="4591663"/>
          </a:xfrm>
        </p:spPr>
        <p:txBody>
          <a:bodyPr/>
          <a:lstStyle/>
          <a:p>
            <a:pPr marL="0" indent="0">
              <a:buNone/>
            </a:pPr>
            <a:r>
              <a:rPr lang="en-US" sz="2400" b="1" dirty="0" smtClean="0"/>
              <a:t>Describe </a:t>
            </a:r>
            <a:r>
              <a:rPr lang="en-US" sz="2400" b="1" dirty="0"/>
              <a:t>facilities at Florida Tech that students can use to make things for class or personal </a:t>
            </a:r>
            <a:r>
              <a:rPr lang="en-US" sz="2400" b="1" dirty="0" smtClean="0"/>
              <a:t>projects.</a:t>
            </a:r>
          </a:p>
          <a:p>
            <a:pPr marL="0" indent="0">
              <a:buNone/>
            </a:pPr>
            <a:r>
              <a:rPr lang="en-US" sz="2400" dirty="0" smtClean="0"/>
              <a:t> </a:t>
            </a:r>
            <a:r>
              <a:rPr lang="en-US" sz="2400" dirty="0"/>
              <a:t>Include appropriate website links related to the space and/or available training.</a:t>
            </a:r>
          </a:p>
          <a:p>
            <a:pPr marL="0" indent="0">
              <a:buNone/>
            </a:pPr>
            <a:r>
              <a:rPr lang="en-US" sz="2400" dirty="0" smtClean="0"/>
              <a:t>If </a:t>
            </a:r>
            <a:r>
              <a:rPr lang="en-US" sz="2400" dirty="0"/>
              <a:t>some members of the group are on campus and facilities are open, students are encouraged to visit the Harris Student Design Center (HSDC) and Evans Library Digital Scholarship Library (DSL), take a selfie, and include the picture in your report</a:t>
            </a:r>
            <a:r>
              <a:rPr lang="en-US" sz="2400" dirty="0" smtClean="0"/>
              <a:t>.</a:t>
            </a:r>
          </a:p>
        </p:txBody>
      </p:sp>
      <p:sp>
        <p:nvSpPr>
          <p:cNvPr id="5" name="Title 1"/>
          <p:cNvSpPr txBox="1">
            <a:spLocks/>
          </p:cNvSpPr>
          <p:nvPr/>
        </p:nvSpPr>
        <p:spPr bwMode="auto">
          <a:xfrm>
            <a:off x="221839" y="5744108"/>
            <a:ext cx="8353733" cy="81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Times New Roman" pitchFamily="18" charset="0"/>
              </a:defRPr>
            </a:lvl2pPr>
            <a:lvl3pPr algn="ctr" rtl="0" eaLnBrk="0" fontAlgn="base" hangingPunct="0">
              <a:spcBef>
                <a:spcPct val="0"/>
              </a:spcBef>
              <a:spcAft>
                <a:spcPct val="0"/>
              </a:spcAft>
              <a:defRPr sz="3200" b="1">
                <a:solidFill>
                  <a:schemeClr val="accent2"/>
                </a:solidFill>
                <a:latin typeface="Times New Roman" pitchFamily="18" charset="0"/>
              </a:defRPr>
            </a:lvl3pPr>
            <a:lvl4pPr algn="ctr" rtl="0" eaLnBrk="0" fontAlgn="base" hangingPunct="0">
              <a:spcBef>
                <a:spcPct val="0"/>
              </a:spcBef>
              <a:spcAft>
                <a:spcPct val="0"/>
              </a:spcAft>
              <a:defRPr sz="3200" b="1">
                <a:solidFill>
                  <a:schemeClr val="accent2"/>
                </a:solidFill>
                <a:latin typeface="Times New Roman" pitchFamily="18" charset="0"/>
              </a:defRPr>
            </a:lvl4pPr>
            <a:lvl5pPr algn="ctr" rtl="0" eaLnBrk="0" fontAlgn="base" hangingPunct="0">
              <a:spcBef>
                <a:spcPct val="0"/>
              </a:spcBef>
              <a:spcAft>
                <a:spcPct val="0"/>
              </a:spcAft>
              <a:defRPr sz="3200" b="1">
                <a:solidFill>
                  <a:schemeClr val="accent2"/>
                </a:solidFill>
                <a:latin typeface="Times New Roman" pitchFamily="18" charset="0"/>
              </a:defRPr>
            </a:lvl5pPr>
            <a:lvl6pPr marL="457200" algn="ctr" rtl="0" fontAlgn="base">
              <a:spcBef>
                <a:spcPct val="0"/>
              </a:spcBef>
              <a:spcAft>
                <a:spcPct val="0"/>
              </a:spcAft>
              <a:defRPr sz="3200" b="1">
                <a:solidFill>
                  <a:schemeClr val="accent2"/>
                </a:solidFill>
                <a:latin typeface="Times New Roman" pitchFamily="18" charset="0"/>
              </a:defRPr>
            </a:lvl6pPr>
            <a:lvl7pPr marL="914400" algn="ctr" rtl="0" fontAlgn="base">
              <a:spcBef>
                <a:spcPct val="0"/>
              </a:spcBef>
              <a:spcAft>
                <a:spcPct val="0"/>
              </a:spcAft>
              <a:defRPr sz="3200" b="1">
                <a:solidFill>
                  <a:schemeClr val="accent2"/>
                </a:solidFill>
                <a:latin typeface="Times New Roman" pitchFamily="18" charset="0"/>
              </a:defRPr>
            </a:lvl7pPr>
            <a:lvl8pPr marL="1371600" algn="ctr" rtl="0" fontAlgn="base">
              <a:spcBef>
                <a:spcPct val="0"/>
              </a:spcBef>
              <a:spcAft>
                <a:spcPct val="0"/>
              </a:spcAft>
              <a:defRPr sz="3200" b="1">
                <a:solidFill>
                  <a:schemeClr val="accent2"/>
                </a:solidFill>
                <a:latin typeface="Times New Roman" pitchFamily="18" charset="0"/>
              </a:defRPr>
            </a:lvl8pPr>
            <a:lvl9pPr marL="1828800" algn="ctr" rtl="0" fontAlgn="base">
              <a:spcBef>
                <a:spcPct val="0"/>
              </a:spcBef>
              <a:spcAft>
                <a:spcPct val="0"/>
              </a:spcAft>
              <a:defRPr sz="3200" b="1">
                <a:solidFill>
                  <a:schemeClr val="accent2"/>
                </a:solidFill>
                <a:latin typeface="Times New Roman" pitchFamily="18" charset="0"/>
              </a:defRPr>
            </a:lvl9pPr>
          </a:lstStyle>
          <a:p>
            <a:r>
              <a:rPr lang="en-US" kern="0" dirty="0" smtClean="0"/>
              <a:t>Phase 1 Assignment due early in Week 8</a:t>
            </a:r>
          </a:p>
          <a:p>
            <a:r>
              <a:rPr lang="en-US" kern="0" dirty="0" smtClean="0"/>
              <a:t>(includes implementation plan) </a:t>
            </a:r>
            <a:endParaRPr lang="en-US" kern="0" dirty="0"/>
          </a:p>
        </p:txBody>
      </p:sp>
    </p:spTree>
    <p:extLst>
      <p:ext uri="{BB962C8B-B14F-4D97-AF65-F5344CB8AC3E}">
        <p14:creationId xmlns:p14="http://schemas.microsoft.com/office/powerpoint/2010/main" val="1831371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9049"/>
            <a:ext cx="8353733" cy="816693"/>
          </a:xfrm>
        </p:spPr>
        <p:txBody>
          <a:bodyPr/>
          <a:lstStyle/>
          <a:p>
            <a:r>
              <a:rPr lang="en-US" dirty="0" smtClean="0"/>
              <a:t>Class Project Preliminary Report </a:t>
            </a:r>
            <a:endParaRPr lang="en-US" dirty="0"/>
          </a:p>
        </p:txBody>
      </p:sp>
      <p:sp>
        <p:nvSpPr>
          <p:cNvPr id="3" name="Content Placeholder 2"/>
          <p:cNvSpPr>
            <a:spLocks noGrp="1"/>
          </p:cNvSpPr>
          <p:nvPr>
            <p:ph idx="1"/>
          </p:nvPr>
        </p:nvSpPr>
        <p:spPr>
          <a:xfrm>
            <a:off x="253180" y="1001856"/>
            <a:ext cx="8291052" cy="4591663"/>
          </a:xfrm>
        </p:spPr>
        <p:txBody>
          <a:bodyPr/>
          <a:lstStyle/>
          <a:p>
            <a:pPr marL="0" indent="0">
              <a:buNone/>
            </a:pPr>
            <a:r>
              <a:rPr lang="en-US" sz="2400" b="1" dirty="0" smtClean="0"/>
              <a:t>Sharing Ideas: what </a:t>
            </a:r>
            <a:r>
              <a:rPr lang="en-US" sz="2400" b="1" dirty="0"/>
              <a:t>could we make to teach an engineering concept?</a:t>
            </a:r>
          </a:p>
          <a:p>
            <a:pPr marL="0" indent="0">
              <a:buNone/>
            </a:pPr>
            <a:r>
              <a:rPr lang="en-US" sz="2400" dirty="0"/>
              <a:t>Each member of the group should write a short paragraph describing an idea for making a “visual aid” or demonstrator to explain an aerospace or general engineering </a:t>
            </a:r>
            <a:r>
              <a:rPr lang="en-US" sz="2400" dirty="0" smtClean="0"/>
              <a:t>concept</a:t>
            </a:r>
          </a:p>
          <a:p>
            <a:pPr marL="0" indent="0">
              <a:buNone/>
            </a:pPr>
            <a:endParaRPr lang="en-US" sz="2400" dirty="0"/>
          </a:p>
          <a:p>
            <a:pPr marL="0" indent="0">
              <a:buNone/>
            </a:pPr>
            <a:r>
              <a:rPr lang="en-US" sz="2400" dirty="0"/>
              <a:t> Each student in the group must offer one idea and add their name to show their contribution to receive any credit for the assignment. </a:t>
            </a:r>
          </a:p>
          <a:p>
            <a:pPr marL="0" indent="0">
              <a:buNone/>
            </a:pPr>
            <a:endParaRPr lang="en-US" sz="2400" dirty="0"/>
          </a:p>
        </p:txBody>
      </p:sp>
    </p:spTree>
    <p:extLst>
      <p:ext uri="{BB962C8B-B14F-4D97-AF65-F5344CB8AC3E}">
        <p14:creationId xmlns:p14="http://schemas.microsoft.com/office/powerpoint/2010/main" val="17547486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9049"/>
            <a:ext cx="8353733" cy="816693"/>
          </a:xfrm>
        </p:spPr>
        <p:txBody>
          <a:bodyPr/>
          <a:lstStyle/>
          <a:p>
            <a:r>
              <a:rPr lang="en-US" dirty="0" smtClean="0"/>
              <a:t>Class Project Preliminary Report </a:t>
            </a:r>
            <a:endParaRPr lang="en-US" dirty="0"/>
          </a:p>
        </p:txBody>
      </p:sp>
      <p:sp>
        <p:nvSpPr>
          <p:cNvPr id="3" name="Content Placeholder 2"/>
          <p:cNvSpPr>
            <a:spLocks noGrp="1"/>
          </p:cNvSpPr>
          <p:nvPr>
            <p:ph idx="1"/>
          </p:nvPr>
        </p:nvSpPr>
        <p:spPr>
          <a:xfrm>
            <a:off x="497304" y="1001856"/>
            <a:ext cx="8046927" cy="4591663"/>
          </a:xfrm>
        </p:spPr>
        <p:txBody>
          <a:bodyPr/>
          <a:lstStyle/>
          <a:p>
            <a:pPr marL="0" lvl="0" indent="0">
              <a:buNone/>
            </a:pPr>
            <a:r>
              <a:rPr lang="en-US" sz="2400" b="1" dirty="0"/>
              <a:t>Proposed Visual Aid and how you will make it.</a:t>
            </a:r>
            <a:endParaRPr lang="en-US" sz="2400" dirty="0"/>
          </a:p>
          <a:p>
            <a:r>
              <a:rPr lang="en-US" sz="2400" b="1" dirty="0"/>
              <a:t> </a:t>
            </a:r>
            <a:r>
              <a:rPr lang="en-US" sz="2400" dirty="0"/>
              <a:t> Of the concepts presented, identify which idea the group would like to attempt to make, and how you plan to make it. </a:t>
            </a:r>
          </a:p>
          <a:p>
            <a:pPr marL="0" indent="0">
              <a:buNone/>
            </a:pPr>
            <a:r>
              <a:rPr lang="en-US" sz="2400" dirty="0"/>
              <a:t> </a:t>
            </a:r>
          </a:p>
          <a:p>
            <a:r>
              <a:rPr lang="en-US" sz="2400" dirty="0"/>
              <a:t>No funding will be provided for the project, but assume free 3D printing is available on campus and some recycled items or scrap raw materials may be available at the HSDC. If the entire group is learning remotely, the visual aid can be made from items at someone’s home. </a:t>
            </a:r>
          </a:p>
          <a:p>
            <a:pPr marL="0" indent="0">
              <a:buNone/>
            </a:pPr>
            <a:endParaRPr lang="en-US" sz="2400" dirty="0"/>
          </a:p>
        </p:txBody>
      </p:sp>
    </p:spTree>
    <p:extLst>
      <p:ext uri="{BB962C8B-B14F-4D97-AF65-F5344CB8AC3E}">
        <p14:creationId xmlns:p14="http://schemas.microsoft.com/office/powerpoint/2010/main" val="10512067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9049"/>
            <a:ext cx="8353733" cy="816693"/>
          </a:xfrm>
        </p:spPr>
        <p:txBody>
          <a:bodyPr/>
          <a:lstStyle/>
          <a:p>
            <a:r>
              <a:rPr lang="en-US" dirty="0" smtClean="0"/>
              <a:t>Class Project Preliminary Report </a:t>
            </a:r>
            <a:endParaRPr lang="en-US" dirty="0"/>
          </a:p>
        </p:txBody>
      </p:sp>
      <p:sp>
        <p:nvSpPr>
          <p:cNvPr id="3" name="Content Placeholder 2"/>
          <p:cNvSpPr>
            <a:spLocks noGrp="1"/>
          </p:cNvSpPr>
          <p:nvPr>
            <p:ph idx="1"/>
          </p:nvPr>
        </p:nvSpPr>
        <p:spPr>
          <a:xfrm>
            <a:off x="497304" y="1001856"/>
            <a:ext cx="8325854" cy="4591663"/>
          </a:xfrm>
        </p:spPr>
        <p:txBody>
          <a:bodyPr/>
          <a:lstStyle/>
          <a:p>
            <a:pPr marL="0" lvl="0" indent="0">
              <a:buNone/>
            </a:pPr>
            <a:r>
              <a:rPr lang="en-US" sz="2400" b="1" dirty="0" smtClean="0"/>
              <a:t>Describe </a:t>
            </a:r>
            <a:r>
              <a:rPr lang="en-US" sz="2400" b="1" dirty="0"/>
              <a:t>how the group will organize to complete Part 2 of the assignment, which will include the following: </a:t>
            </a:r>
          </a:p>
          <a:p>
            <a:pPr marL="0" lvl="0" indent="0">
              <a:buNone/>
            </a:pPr>
            <a:r>
              <a:rPr lang="en-US" sz="2200" dirty="0" smtClean="0"/>
              <a:t>1.Photos </a:t>
            </a:r>
            <a:r>
              <a:rPr lang="en-US" sz="2200" dirty="0"/>
              <a:t>of the fabricated visual </a:t>
            </a:r>
            <a:r>
              <a:rPr lang="en-US" sz="2200" dirty="0" smtClean="0"/>
              <a:t>aid and explanation how it </a:t>
            </a:r>
            <a:r>
              <a:rPr lang="en-US" sz="2200" dirty="0"/>
              <a:t>was made.</a:t>
            </a:r>
          </a:p>
          <a:p>
            <a:pPr marL="0" lvl="0" indent="0">
              <a:buNone/>
            </a:pPr>
            <a:r>
              <a:rPr lang="en-US" sz="2200" dirty="0" smtClean="0"/>
              <a:t>2.An </a:t>
            </a:r>
            <a:r>
              <a:rPr lang="en-US" sz="2200" dirty="0"/>
              <a:t>explanation of the aerospace or engineering concept you are trying to teach</a:t>
            </a:r>
          </a:p>
          <a:p>
            <a:pPr marL="0" lvl="0" indent="0">
              <a:buNone/>
            </a:pPr>
            <a:r>
              <a:rPr lang="en-US" sz="2200" dirty="0" smtClean="0"/>
              <a:t>3.A </a:t>
            </a:r>
            <a:r>
              <a:rPr lang="en-US" sz="2200" dirty="0"/>
              <a:t>CAD model of at least one part of your visual </a:t>
            </a:r>
            <a:r>
              <a:rPr lang="en-US" sz="2200" dirty="0" smtClean="0"/>
              <a:t>aid</a:t>
            </a:r>
          </a:p>
          <a:p>
            <a:pPr marL="0" lvl="0" indent="0">
              <a:buNone/>
            </a:pPr>
            <a:r>
              <a:rPr lang="en-US" sz="2200" dirty="0" smtClean="0"/>
              <a:t>4.A </a:t>
            </a:r>
            <a:r>
              <a:rPr lang="en-US" sz="2200" dirty="0"/>
              <a:t>photo or screenshot of group member(s) using the visual aid to teach the concept to while meeting social distancing guidelines </a:t>
            </a:r>
            <a:r>
              <a:rPr lang="en-US" sz="2200" dirty="0" smtClean="0"/>
              <a:t>		(</a:t>
            </a:r>
            <a:r>
              <a:rPr lang="en-US" sz="2200" dirty="0"/>
              <a:t>a virtual session is </a:t>
            </a:r>
            <a:r>
              <a:rPr lang="en-US" sz="2200" dirty="0" smtClean="0"/>
              <a:t>OK)   </a:t>
            </a:r>
            <a:endParaRPr lang="en-US" sz="2200" dirty="0"/>
          </a:p>
          <a:p>
            <a:pPr marL="0" lvl="0" indent="0">
              <a:buNone/>
            </a:pPr>
            <a:r>
              <a:rPr lang="en-US" sz="2200" dirty="0" smtClean="0"/>
              <a:t>5.Lessons </a:t>
            </a:r>
            <a:r>
              <a:rPr lang="en-US" sz="2200" dirty="0"/>
              <a:t>Learned from the project</a:t>
            </a:r>
          </a:p>
          <a:p>
            <a:pPr marL="0" lvl="0" indent="0">
              <a:buNone/>
            </a:pPr>
            <a:r>
              <a:rPr lang="en-US" sz="2200" dirty="0" smtClean="0"/>
              <a:t>6.Two </a:t>
            </a:r>
            <a:r>
              <a:rPr lang="en-US" sz="2200" dirty="0"/>
              <a:t>presentation slides summarizing the project</a:t>
            </a:r>
          </a:p>
        </p:txBody>
      </p:sp>
    </p:spTree>
    <p:extLst>
      <p:ext uri="{BB962C8B-B14F-4D97-AF65-F5344CB8AC3E}">
        <p14:creationId xmlns:p14="http://schemas.microsoft.com/office/powerpoint/2010/main" val="128386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9049"/>
            <a:ext cx="8353733" cy="816693"/>
          </a:xfrm>
        </p:spPr>
        <p:txBody>
          <a:bodyPr/>
          <a:lstStyle/>
          <a:p>
            <a:r>
              <a:rPr lang="en-US" dirty="0" smtClean="0"/>
              <a:t>Part 2 of Class Project</a:t>
            </a:r>
            <a:endParaRPr lang="en-US" dirty="0"/>
          </a:p>
        </p:txBody>
      </p:sp>
      <p:sp>
        <p:nvSpPr>
          <p:cNvPr id="3" name="Content Placeholder 2"/>
          <p:cNvSpPr>
            <a:spLocks noGrp="1"/>
          </p:cNvSpPr>
          <p:nvPr>
            <p:ph idx="1"/>
          </p:nvPr>
        </p:nvSpPr>
        <p:spPr>
          <a:xfrm>
            <a:off x="253180" y="1001856"/>
            <a:ext cx="8291052" cy="4591663"/>
          </a:xfrm>
        </p:spPr>
        <p:txBody>
          <a:bodyPr/>
          <a:lstStyle/>
          <a:p>
            <a:pPr marL="0" indent="0">
              <a:buNone/>
            </a:pPr>
            <a:r>
              <a:rPr lang="en-US" sz="2400" dirty="0" smtClean="0"/>
              <a:t>3. </a:t>
            </a:r>
            <a:r>
              <a:rPr lang="en-US" sz="2400" dirty="0"/>
              <a:t>Create a CAD model of at least one component of your visual aid using the software of your choice</a:t>
            </a:r>
          </a:p>
          <a:p>
            <a:pPr marL="0" indent="0">
              <a:buNone/>
            </a:pPr>
            <a:r>
              <a:rPr lang="en-US" sz="2400" dirty="0"/>
              <a:t>4</a:t>
            </a:r>
            <a:r>
              <a:rPr lang="en-US" sz="2400" dirty="0" smtClean="0"/>
              <a:t>. Fabricate </a:t>
            </a:r>
            <a:r>
              <a:rPr lang="en-US" sz="2400" dirty="0"/>
              <a:t>your inexpensive visual aid or demonstration tool; use at least one of the campus fabrication facilities to make at least one component. </a:t>
            </a:r>
          </a:p>
          <a:p>
            <a:pPr marL="0" indent="0">
              <a:buNone/>
            </a:pPr>
            <a:r>
              <a:rPr lang="en-US" sz="2400" dirty="0" smtClean="0"/>
              <a:t>5. Use </a:t>
            </a:r>
            <a:r>
              <a:rPr lang="en-US" sz="2400" dirty="0"/>
              <a:t>your visual aid to teach someone outside of your team the aerospace concept. Take photos documenting the event</a:t>
            </a:r>
            <a:r>
              <a:rPr lang="en-US" sz="2400" dirty="0" smtClean="0"/>
              <a:t>.</a:t>
            </a:r>
          </a:p>
          <a:p>
            <a:pPr marL="0" indent="0">
              <a:buNone/>
            </a:pPr>
            <a:r>
              <a:rPr lang="en-US" sz="2400" dirty="0" smtClean="0"/>
              <a:t>6. Write report on experience; include team lessons learned. </a:t>
            </a:r>
            <a:endParaRPr lang="en-US" sz="2400" dirty="0"/>
          </a:p>
        </p:txBody>
      </p:sp>
      <p:sp>
        <p:nvSpPr>
          <p:cNvPr id="4" name="Title 1"/>
          <p:cNvSpPr txBox="1">
            <a:spLocks/>
          </p:cNvSpPr>
          <p:nvPr/>
        </p:nvSpPr>
        <p:spPr bwMode="auto">
          <a:xfrm>
            <a:off x="0" y="4605118"/>
            <a:ext cx="9144000" cy="81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Times New Roman" pitchFamily="18" charset="0"/>
              </a:defRPr>
            </a:lvl2pPr>
            <a:lvl3pPr algn="ctr" rtl="0" eaLnBrk="0" fontAlgn="base" hangingPunct="0">
              <a:spcBef>
                <a:spcPct val="0"/>
              </a:spcBef>
              <a:spcAft>
                <a:spcPct val="0"/>
              </a:spcAft>
              <a:defRPr sz="3200" b="1">
                <a:solidFill>
                  <a:schemeClr val="accent2"/>
                </a:solidFill>
                <a:latin typeface="Times New Roman" pitchFamily="18" charset="0"/>
              </a:defRPr>
            </a:lvl3pPr>
            <a:lvl4pPr algn="ctr" rtl="0" eaLnBrk="0" fontAlgn="base" hangingPunct="0">
              <a:spcBef>
                <a:spcPct val="0"/>
              </a:spcBef>
              <a:spcAft>
                <a:spcPct val="0"/>
              </a:spcAft>
              <a:defRPr sz="3200" b="1">
                <a:solidFill>
                  <a:schemeClr val="accent2"/>
                </a:solidFill>
                <a:latin typeface="Times New Roman" pitchFamily="18" charset="0"/>
              </a:defRPr>
            </a:lvl4pPr>
            <a:lvl5pPr algn="ctr" rtl="0" eaLnBrk="0" fontAlgn="base" hangingPunct="0">
              <a:spcBef>
                <a:spcPct val="0"/>
              </a:spcBef>
              <a:spcAft>
                <a:spcPct val="0"/>
              </a:spcAft>
              <a:defRPr sz="3200" b="1">
                <a:solidFill>
                  <a:schemeClr val="accent2"/>
                </a:solidFill>
                <a:latin typeface="Times New Roman" pitchFamily="18" charset="0"/>
              </a:defRPr>
            </a:lvl5pPr>
            <a:lvl6pPr marL="457200" algn="ctr" rtl="0" fontAlgn="base">
              <a:spcBef>
                <a:spcPct val="0"/>
              </a:spcBef>
              <a:spcAft>
                <a:spcPct val="0"/>
              </a:spcAft>
              <a:defRPr sz="3200" b="1">
                <a:solidFill>
                  <a:schemeClr val="accent2"/>
                </a:solidFill>
                <a:latin typeface="Times New Roman" pitchFamily="18" charset="0"/>
              </a:defRPr>
            </a:lvl6pPr>
            <a:lvl7pPr marL="914400" algn="ctr" rtl="0" fontAlgn="base">
              <a:spcBef>
                <a:spcPct val="0"/>
              </a:spcBef>
              <a:spcAft>
                <a:spcPct val="0"/>
              </a:spcAft>
              <a:defRPr sz="3200" b="1">
                <a:solidFill>
                  <a:schemeClr val="accent2"/>
                </a:solidFill>
                <a:latin typeface="Times New Roman" pitchFamily="18" charset="0"/>
              </a:defRPr>
            </a:lvl7pPr>
            <a:lvl8pPr marL="1371600" algn="ctr" rtl="0" fontAlgn="base">
              <a:spcBef>
                <a:spcPct val="0"/>
              </a:spcBef>
              <a:spcAft>
                <a:spcPct val="0"/>
              </a:spcAft>
              <a:defRPr sz="3200" b="1">
                <a:solidFill>
                  <a:schemeClr val="accent2"/>
                </a:solidFill>
                <a:latin typeface="Times New Roman" pitchFamily="18" charset="0"/>
              </a:defRPr>
            </a:lvl8pPr>
            <a:lvl9pPr marL="1828800" algn="ctr" rtl="0" fontAlgn="base">
              <a:spcBef>
                <a:spcPct val="0"/>
              </a:spcBef>
              <a:spcAft>
                <a:spcPct val="0"/>
              </a:spcAft>
              <a:defRPr sz="3200" b="1">
                <a:solidFill>
                  <a:schemeClr val="accent2"/>
                </a:solidFill>
                <a:latin typeface="Times New Roman" pitchFamily="18" charset="0"/>
              </a:defRPr>
            </a:lvl9pPr>
          </a:lstStyle>
          <a:p>
            <a:r>
              <a:rPr lang="en-US" kern="0" dirty="0" smtClean="0"/>
              <a:t>Final Report due before Thanksgiving(TBR) </a:t>
            </a:r>
          </a:p>
        </p:txBody>
      </p:sp>
      <p:sp>
        <p:nvSpPr>
          <p:cNvPr id="5" name="Title 1"/>
          <p:cNvSpPr txBox="1">
            <a:spLocks/>
          </p:cNvSpPr>
          <p:nvPr/>
        </p:nvSpPr>
        <p:spPr bwMode="auto">
          <a:xfrm>
            <a:off x="190499" y="5879690"/>
            <a:ext cx="8353733" cy="81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Times New Roman" pitchFamily="18" charset="0"/>
              </a:defRPr>
            </a:lvl2pPr>
            <a:lvl3pPr algn="ctr" rtl="0" eaLnBrk="0" fontAlgn="base" hangingPunct="0">
              <a:spcBef>
                <a:spcPct val="0"/>
              </a:spcBef>
              <a:spcAft>
                <a:spcPct val="0"/>
              </a:spcAft>
              <a:defRPr sz="3200" b="1">
                <a:solidFill>
                  <a:schemeClr val="accent2"/>
                </a:solidFill>
                <a:latin typeface="Times New Roman" pitchFamily="18" charset="0"/>
              </a:defRPr>
            </a:lvl3pPr>
            <a:lvl4pPr algn="ctr" rtl="0" eaLnBrk="0" fontAlgn="base" hangingPunct="0">
              <a:spcBef>
                <a:spcPct val="0"/>
              </a:spcBef>
              <a:spcAft>
                <a:spcPct val="0"/>
              </a:spcAft>
              <a:defRPr sz="3200" b="1">
                <a:solidFill>
                  <a:schemeClr val="accent2"/>
                </a:solidFill>
                <a:latin typeface="Times New Roman" pitchFamily="18" charset="0"/>
              </a:defRPr>
            </a:lvl4pPr>
            <a:lvl5pPr algn="ctr" rtl="0" eaLnBrk="0" fontAlgn="base" hangingPunct="0">
              <a:spcBef>
                <a:spcPct val="0"/>
              </a:spcBef>
              <a:spcAft>
                <a:spcPct val="0"/>
              </a:spcAft>
              <a:defRPr sz="3200" b="1">
                <a:solidFill>
                  <a:schemeClr val="accent2"/>
                </a:solidFill>
                <a:latin typeface="Times New Roman" pitchFamily="18" charset="0"/>
              </a:defRPr>
            </a:lvl5pPr>
            <a:lvl6pPr marL="457200" algn="ctr" rtl="0" fontAlgn="base">
              <a:spcBef>
                <a:spcPct val="0"/>
              </a:spcBef>
              <a:spcAft>
                <a:spcPct val="0"/>
              </a:spcAft>
              <a:defRPr sz="3200" b="1">
                <a:solidFill>
                  <a:schemeClr val="accent2"/>
                </a:solidFill>
                <a:latin typeface="Times New Roman" pitchFamily="18" charset="0"/>
              </a:defRPr>
            </a:lvl6pPr>
            <a:lvl7pPr marL="914400" algn="ctr" rtl="0" fontAlgn="base">
              <a:spcBef>
                <a:spcPct val="0"/>
              </a:spcBef>
              <a:spcAft>
                <a:spcPct val="0"/>
              </a:spcAft>
              <a:defRPr sz="3200" b="1">
                <a:solidFill>
                  <a:schemeClr val="accent2"/>
                </a:solidFill>
                <a:latin typeface="Times New Roman" pitchFamily="18" charset="0"/>
              </a:defRPr>
            </a:lvl7pPr>
            <a:lvl8pPr marL="1371600" algn="ctr" rtl="0" fontAlgn="base">
              <a:spcBef>
                <a:spcPct val="0"/>
              </a:spcBef>
              <a:spcAft>
                <a:spcPct val="0"/>
              </a:spcAft>
              <a:defRPr sz="3200" b="1">
                <a:solidFill>
                  <a:schemeClr val="accent2"/>
                </a:solidFill>
                <a:latin typeface="Times New Roman" pitchFamily="18" charset="0"/>
              </a:defRPr>
            </a:lvl8pPr>
            <a:lvl9pPr marL="1828800" algn="ctr" rtl="0" fontAlgn="base">
              <a:spcBef>
                <a:spcPct val="0"/>
              </a:spcBef>
              <a:spcAft>
                <a:spcPct val="0"/>
              </a:spcAft>
              <a:defRPr sz="3200" b="1">
                <a:solidFill>
                  <a:schemeClr val="accent2"/>
                </a:solidFill>
                <a:latin typeface="Times New Roman" pitchFamily="18" charset="0"/>
              </a:defRPr>
            </a:lvl9pPr>
          </a:lstStyle>
          <a:p>
            <a:r>
              <a:rPr lang="en-US" sz="2000" kern="0" dirty="0" smtClean="0"/>
              <a:t>Follow on: </a:t>
            </a:r>
          </a:p>
          <a:p>
            <a:r>
              <a:rPr lang="en-US" sz="2000" kern="0" dirty="0" smtClean="0"/>
              <a:t>Individual Reflection assignment on Hands on Learning</a:t>
            </a:r>
          </a:p>
          <a:p>
            <a:r>
              <a:rPr lang="en-US" sz="2000" kern="0" dirty="0" smtClean="0"/>
              <a:t>Opportunity for peer feedback (details TBR) </a:t>
            </a:r>
            <a:endParaRPr lang="en-US" sz="2000" kern="0" dirty="0"/>
          </a:p>
        </p:txBody>
      </p:sp>
    </p:spTree>
    <p:extLst>
      <p:ext uri="{BB962C8B-B14F-4D97-AF65-F5344CB8AC3E}">
        <p14:creationId xmlns:p14="http://schemas.microsoft.com/office/powerpoint/2010/main" val="275495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193"/>
            <a:ext cx="8763000" cy="520700"/>
          </a:xfrm>
        </p:spPr>
        <p:txBody>
          <a:bodyPr/>
          <a:lstStyle/>
          <a:p>
            <a:r>
              <a:rPr lang="en-US" dirty="0" smtClean="0"/>
              <a:t>Computer Aided Design (CAD) model Requirement</a:t>
            </a:r>
            <a:endParaRPr lang="en-US" dirty="0"/>
          </a:p>
        </p:txBody>
      </p:sp>
      <p:sp>
        <p:nvSpPr>
          <p:cNvPr id="3" name="Content Placeholder 2"/>
          <p:cNvSpPr>
            <a:spLocks noGrp="1"/>
          </p:cNvSpPr>
          <p:nvPr>
            <p:ph idx="1"/>
          </p:nvPr>
        </p:nvSpPr>
        <p:spPr>
          <a:xfrm>
            <a:off x="272141" y="1268186"/>
            <a:ext cx="8490859" cy="5105400"/>
          </a:xfrm>
        </p:spPr>
        <p:txBody>
          <a:bodyPr/>
          <a:lstStyle/>
          <a:p>
            <a:r>
              <a:rPr lang="en-US" sz="2400" dirty="0"/>
              <a:t>Each team must have a CAD model (not each individual</a:t>
            </a:r>
            <a:r>
              <a:rPr lang="en-US" sz="2400" dirty="0" smtClean="0"/>
              <a:t>)</a:t>
            </a:r>
          </a:p>
          <a:p>
            <a:r>
              <a:rPr lang="en-US" sz="2400" dirty="0" smtClean="0"/>
              <a:t>Goal: increase overall class exposure to CAD software</a:t>
            </a:r>
          </a:p>
          <a:p>
            <a:pPr lvl="1"/>
            <a:r>
              <a:rPr lang="en-US" sz="2400" dirty="0"/>
              <a:t>U</a:t>
            </a:r>
            <a:r>
              <a:rPr lang="en-US" sz="2400" dirty="0" smtClean="0"/>
              <a:t>sed </a:t>
            </a:r>
            <a:r>
              <a:rPr lang="en-US" sz="2400" dirty="0"/>
              <a:t>for 3D printing</a:t>
            </a:r>
            <a:r>
              <a:rPr lang="en-US" sz="2400" dirty="0" smtClean="0"/>
              <a:t>, foam cutting, etc.</a:t>
            </a:r>
          </a:p>
          <a:p>
            <a:pPr lvl="1"/>
            <a:r>
              <a:rPr lang="en-US" sz="2400" dirty="0" smtClean="0"/>
              <a:t>Shop projects typically require some form of drawing</a:t>
            </a:r>
          </a:p>
          <a:p>
            <a:r>
              <a:rPr lang="en-US" sz="2400" dirty="0"/>
              <a:t>A significant fraction of the class already some experience (AutoCAD, AutoCAD Inventor, AutoDesk Fusion 360, SolidWorks, </a:t>
            </a:r>
            <a:r>
              <a:rPr lang="en-US" sz="2400" dirty="0" smtClean="0"/>
              <a:t>Creo)</a:t>
            </a:r>
          </a:p>
          <a:p>
            <a:pPr lvl="1"/>
            <a:r>
              <a:rPr lang="en-US" sz="2400" dirty="0" smtClean="0"/>
              <a:t>Those with strong skills are encouraged to help others</a:t>
            </a:r>
          </a:p>
          <a:p>
            <a:pPr lvl="1"/>
            <a:r>
              <a:rPr lang="en-US" sz="2400" dirty="0"/>
              <a:t>All are encouraged to learn, </a:t>
            </a:r>
            <a:r>
              <a:rPr lang="en-US" sz="2400" dirty="0" smtClean="0"/>
              <a:t>but </a:t>
            </a:r>
            <a:r>
              <a:rPr lang="en-US" sz="2400" dirty="0"/>
              <a:t>don’t mess up in other classes to do </a:t>
            </a:r>
            <a:r>
              <a:rPr lang="en-US" sz="2400" dirty="0" smtClean="0"/>
              <a:t>so </a:t>
            </a:r>
          </a:p>
        </p:txBody>
      </p:sp>
    </p:spTree>
    <p:extLst>
      <p:ext uri="{BB962C8B-B14F-4D97-AF65-F5344CB8AC3E}">
        <p14:creationId xmlns:p14="http://schemas.microsoft.com/office/powerpoint/2010/main" val="3548625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 y="1333500"/>
            <a:ext cx="8991600" cy="5219700"/>
          </a:xfrm>
        </p:spPr>
        <p:txBody>
          <a:bodyPr/>
          <a:lstStyle/>
          <a:p>
            <a:r>
              <a:rPr lang="en-US" sz="2400" dirty="0" smtClean="0"/>
              <a:t>Any CAD program that can create a 3D model is OK for this project</a:t>
            </a:r>
          </a:p>
          <a:p>
            <a:pPr lvl="1"/>
            <a:r>
              <a:rPr lang="en-US" sz="2400" dirty="0" smtClean="0"/>
              <a:t>Do not assume school has all software licenses</a:t>
            </a:r>
          </a:p>
          <a:p>
            <a:r>
              <a:rPr lang="en-US" sz="2400" dirty="0" smtClean="0"/>
              <a:t>Free to students: AutoDesk Fusion 360</a:t>
            </a:r>
          </a:p>
          <a:p>
            <a:r>
              <a:rPr lang="en-US" sz="2400" dirty="0" smtClean="0"/>
              <a:t>Taught in AEE 1202: PTC Creo   (NOT easy to learn on your own)</a:t>
            </a:r>
            <a:endParaRPr lang="en-US" sz="24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9000" y="3279114"/>
            <a:ext cx="6683828" cy="3578886"/>
          </a:xfrm>
          <a:prstGeom prst="rect">
            <a:avLst/>
          </a:prstGeom>
        </p:spPr>
      </p:pic>
      <p:sp>
        <p:nvSpPr>
          <p:cNvPr id="5" name="Title 1"/>
          <p:cNvSpPr txBox="1">
            <a:spLocks/>
          </p:cNvSpPr>
          <p:nvPr/>
        </p:nvSpPr>
        <p:spPr bwMode="auto">
          <a:xfrm>
            <a:off x="0" y="429979"/>
            <a:ext cx="8763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Times New Roman" pitchFamily="18" charset="0"/>
              </a:defRPr>
            </a:lvl2pPr>
            <a:lvl3pPr algn="ctr" rtl="0" eaLnBrk="0" fontAlgn="base" hangingPunct="0">
              <a:spcBef>
                <a:spcPct val="0"/>
              </a:spcBef>
              <a:spcAft>
                <a:spcPct val="0"/>
              </a:spcAft>
              <a:defRPr sz="3200" b="1">
                <a:solidFill>
                  <a:schemeClr val="accent2"/>
                </a:solidFill>
                <a:latin typeface="Times New Roman" pitchFamily="18" charset="0"/>
              </a:defRPr>
            </a:lvl3pPr>
            <a:lvl4pPr algn="ctr" rtl="0" eaLnBrk="0" fontAlgn="base" hangingPunct="0">
              <a:spcBef>
                <a:spcPct val="0"/>
              </a:spcBef>
              <a:spcAft>
                <a:spcPct val="0"/>
              </a:spcAft>
              <a:defRPr sz="3200" b="1">
                <a:solidFill>
                  <a:schemeClr val="accent2"/>
                </a:solidFill>
                <a:latin typeface="Times New Roman" pitchFamily="18" charset="0"/>
              </a:defRPr>
            </a:lvl4pPr>
            <a:lvl5pPr algn="ctr" rtl="0" eaLnBrk="0" fontAlgn="base" hangingPunct="0">
              <a:spcBef>
                <a:spcPct val="0"/>
              </a:spcBef>
              <a:spcAft>
                <a:spcPct val="0"/>
              </a:spcAft>
              <a:defRPr sz="3200" b="1">
                <a:solidFill>
                  <a:schemeClr val="accent2"/>
                </a:solidFill>
                <a:latin typeface="Times New Roman" pitchFamily="18" charset="0"/>
              </a:defRPr>
            </a:lvl5pPr>
            <a:lvl6pPr marL="457200" algn="ctr" rtl="0" fontAlgn="base">
              <a:spcBef>
                <a:spcPct val="0"/>
              </a:spcBef>
              <a:spcAft>
                <a:spcPct val="0"/>
              </a:spcAft>
              <a:defRPr sz="3200" b="1">
                <a:solidFill>
                  <a:schemeClr val="accent2"/>
                </a:solidFill>
                <a:latin typeface="Times New Roman" pitchFamily="18" charset="0"/>
              </a:defRPr>
            </a:lvl6pPr>
            <a:lvl7pPr marL="914400" algn="ctr" rtl="0" fontAlgn="base">
              <a:spcBef>
                <a:spcPct val="0"/>
              </a:spcBef>
              <a:spcAft>
                <a:spcPct val="0"/>
              </a:spcAft>
              <a:defRPr sz="3200" b="1">
                <a:solidFill>
                  <a:schemeClr val="accent2"/>
                </a:solidFill>
                <a:latin typeface="Times New Roman" pitchFamily="18" charset="0"/>
              </a:defRPr>
            </a:lvl7pPr>
            <a:lvl8pPr marL="1371600" algn="ctr" rtl="0" fontAlgn="base">
              <a:spcBef>
                <a:spcPct val="0"/>
              </a:spcBef>
              <a:spcAft>
                <a:spcPct val="0"/>
              </a:spcAft>
              <a:defRPr sz="3200" b="1">
                <a:solidFill>
                  <a:schemeClr val="accent2"/>
                </a:solidFill>
                <a:latin typeface="Times New Roman" pitchFamily="18" charset="0"/>
              </a:defRPr>
            </a:lvl8pPr>
            <a:lvl9pPr marL="1828800" algn="ctr" rtl="0" fontAlgn="base">
              <a:spcBef>
                <a:spcPct val="0"/>
              </a:spcBef>
              <a:spcAft>
                <a:spcPct val="0"/>
              </a:spcAft>
              <a:defRPr sz="3200" b="1">
                <a:solidFill>
                  <a:schemeClr val="accent2"/>
                </a:solidFill>
                <a:latin typeface="Times New Roman" pitchFamily="18" charset="0"/>
              </a:defRPr>
            </a:lvl9pPr>
          </a:lstStyle>
          <a:p>
            <a:r>
              <a:rPr lang="en-US" kern="0" dirty="0" smtClean="0"/>
              <a:t>Computer Aided Design (CAD) model Requirement</a:t>
            </a:r>
            <a:endParaRPr lang="en-US" kern="0" dirty="0"/>
          </a:p>
        </p:txBody>
      </p:sp>
    </p:spTree>
    <p:extLst>
      <p:ext uri="{BB962C8B-B14F-4D97-AF65-F5344CB8AC3E}">
        <p14:creationId xmlns:p14="http://schemas.microsoft.com/office/powerpoint/2010/main" val="31161549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01218"/>
            <a:ext cx="8763000" cy="520700"/>
          </a:xfrm>
        </p:spPr>
        <p:txBody>
          <a:bodyPr/>
          <a:lstStyle/>
          <a:p>
            <a:r>
              <a:rPr lang="en-US" dirty="0" smtClean="0"/>
              <a:t>Engineering </a:t>
            </a:r>
            <a:r>
              <a:rPr lang="en-US" dirty="0" smtClean="0"/>
              <a:t>Design, Innovation,</a:t>
            </a:r>
            <a:br>
              <a:rPr lang="en-US" dirty="0" smtClean="0"/>
            </a:br>
            <a:r>
              <a:rPr lang="en-US" dirty="0" smtClean="0"/>
              <a:t>and the Entrepreneurial Mindset</a:t>
            </a:r>
            <a:endParaRPr lang="en-US" dirty="0"/>
          </a:p>
        </p:txBody>
      </p:sp>
      <p:pic>
        <p:nvPicPr>
          <p:cNvPr id="2052" name="Picture 4" descr="Image result for Engineering desig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3257" y="1399461"/>
            <a:ext cx="7248924" cy="431483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860323" y="140748"/>
            <a:ext cx="7574791" cy="743502"/>
          </a:xfrm>
        </p:spPr>
        <p:txBody>
          <a:bodyPr/>
          <a:lstStyle/>
          <a:p>
            <a:pPr algn="ctr">
              <a:buNone/>
            </a:pPr>
            <a:r>
              <a:rPr lang="en-US" sz="4800" i="1" dirty="0"/>
              <a:t>QUESTIONS?</a:t>
            </a:r>
          </a:p>
          <a:p>
            <a:pPr algn="ctr">
              <a:buNone/>
            </a:pPr>
            <a:endParaRPr lang="en-US" sz="2800" i="1" dirty="0"/>
          </a:p>
          <a:p>
            <a:pPr algn="ctr">
              <a:buNone/>
            </a:pPr>
            <a:r>
              <a:rPr lang="en-US" sz="2400" i="1" dirty="0"/>
              <a:t>					</a:t>
            </a:r>
          </a:p>
        </p:txBody>
      </p:sp>
    </p:spTree>
    <p:extLst>
      <p:ext uri="{BB962C8B-B14F-4D97-AF65-F5344CB8AC3E}">
        <p14:creationId xmlns:p14="http://schemas.microsoft.com/office/powerpoint/2010/main" val="39691340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6643" y="668995"/>
            <a:ext cx="8650714" cy="5508709"/>
          </a:xfrm>
          <a:prstGeom prst="rect">
            <a:avLst/>
          </a:prstGeom>
        </p:spPr>
      </p:pic>
    </p:spTree>
    <p:extLst>
      <p:ext uri="{BB962C8B-B14F-4D97-AF65-F5344CB8AC3E}">
        <p14:creationId xmlns:p14="http://schemas.microsoft.com/office/powerpoint/2010/main" val="2161072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973667"/>
            <a:ext cx="6604000" cy="1261533"/>
          </a:xfrm>
        </p:spPr>
        <p:txBody>
          <a:bodyPr/>
          <a:lstStyle/>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4563" y="539750"/>
            <a:ext cx="8368937" cy="5205554"/>
          </a:xfrm>
          <a:prstGeom prst="rect">
            <a:avLst/>
          </a:prstGeom>
        </p:spPr>
      </p:pic>
      <p:sp>
        <p:nvSpPr>
          <p:cNvPr id="5" name="Rectangle 4"/>
          <p:cNvSpPr/>
          <p:nvPr/>
        </p:nvSpPr>
        <p:spPr>
          <a:xfrm>
            <a:off x="584563" y="6090091"/>
            <a:ext cx="810223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https://engineeringunleashed.com/mindset-matters.aspx</a:t>
            </a:r>
          </a:p>
        </p:txBody>
      </p:sp>
    </p:spTree>
    <p:extLst>
      <p:ext uri="{BB962C8B-B14F-4D97-AF65-F5344CB8AC3E}">
        <p14:creationId xmlns:p14="http://schemas.microsoft.com/office/powerpoint/2010/main" val="3305412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72" y="130858"/>
            <a:ext cx="8763000" cy="900658"/>
          </a:xfrm>
        </p:spPr>
        <p:txBody>
          <a:bodyPr/>
          <a:lstStyle/>
          <a:p>
            <a:r>
              <a:rPr lang="en-US" sz="2800" dirty="0" smtClean="0"/>
              <a:t>Student Survey topics of interest- Career themes…</a:t>
            </a:r>
            <a:r>
              <a:rPr lang="en-US" dirty="0" smtClean="0"/>
              <a:t/>
            </a:r>
            <a:br>
              <a:rPr lang="en-US" dirty="0" smtClean="0"/>
            </a:br>
            <a:endParaRPr lang="en-US" sz="2400" dirty="0"/>
          </a:p>
        </p:txBody>
      </p:sp>
      <p:sp>
        <p:nvSpPr>
          <p:cNvPr id="8" name="Rectangle 7"/>
          <p:cNvSpPr/>
          <p:nvPr/>
        </p:nvSpPr>
        <p:spPr>
          <a:xfrm>
            <a:off x="436822" y="2333198"/>
            <a:ext cx="7219506" cy="707886"/>
          </a:xfrm>
          <a:prstGeom prst="rect">
            <a:avLst/>
          </a:prstGeom>
        </p:spPr>
        <p:txBody>
          <a:bodyPr wrap="square">
            <a:spAutoFit/>
          </a:bodyPr>
          <a:lstStyle/>
          <a:p>
            <a:pPr algn="ctr"/>
            <a:r>
              <a:rPr lang="en-US" sz="2000" i="1" dirty="0" smtClean="0">
                <a:solidFill>
                  <a:srgbClr val="000000"/>
                </a:solidFill>
                <a:latin typeface="Calibri" panose="020F0502020204030204" pitchFamily="34" charset="0"/>
              </a:rPr>
              <a:t>the </a:t>
            </a:r>
            <a:r>
              <a:rPr lang="en-US" sz="2000" i="1" dirty="0">
                <a:solidFill>
                  <a:srgbClr val="000000"/>
                </a:solidFill>
                <a:latin typeface="Calibri" panose="020F0502020204030204" pitchFamily="34" charset="0"/>
              </a:rPr>
              <a:t>varying jobs of an aerospace </a:t>
            </a:r>
            <a:r>
              <a:rPr lang="en-US" sz="2000" i="1" dirty="0" smtClean="0">
                <a:solidFill>
                  <a:srgbClr val="000000"/>
                </a:solidFill>
                <a:latin typeface="Calibri" panose="020F0502020204030204" pitchFamily="34" charset="0"/>
              </a:rPr>
              <a:t>engineer….</a:t>
            </a:r>
          </a:p>
          <a:p>
            <a:pPr algn="ctr"/>
            <a:r>
              <a:rPr lang="en-US" sz="2000" i="1" dirty="0" smtClean="0">
                <a:solidFill>
                  <a:srgbClr val="000000"/>
                </a:solidFill>
                <a:latin typeface="Calibri" panose="020F0502020204030204" pitchFamily="34" charset="0"/>
              </a:rPr>
              <a:t>how </a:t>
            </a:r>
            <a:r>
              <a:rPr lang="en-US" sz="2000" i="1" dirty="0">
                <a:solidFill>
                  <a:srgbClr val="000000"/>
                </a:solidFill>
                <a:latin typeface="Calibri" panose="020F0502020204030204" pitchFamily="34" charset="0"/>
              </a:rPr>
              <a:t>to build connections and get involved in the </a:t>
            </a:r>
            <a:r>
              <a:rPr lang="en-US" sz="2000" i="1" dirty="0" smtClean="0">
                <a:solidFill>
                  <a:srgbClr val="000000"/>
                </a:solidFill>
                <a:latin typeface="Calibri" panose="020F0502020204030204" pitchFamily="34" charset="0"/>
              </a:rPr>
              <a:t>industry.</a:t>
            </a:r>
            <a:endParaRPr lang="en-US" sz="2000" i="1" dirty="0"/>
          </a:p>
        </p:txBody>
      </p:sp>
      <p:sp>
        <p:nvSpPr>
          <p:cNvPr id="10" name="Rectangle 9"/>
          <p:cNvSpPr/>
          <p:nvPr/>
        </p:nvSpPr>
        <p:spPr>
          <a:xfrm>
            <a:off x="116072" y="5504015"/>
            <a:ext cx="4330160" cy="461665"/>
          </a:xfrm>
          <a:prstGeom prst="rect">
            <a:avLst/>
          </a:prstGeom>
        </p:spPr>
        <p:txBody>
          <a:bodyPr wrap="none">
            <a:spAutoFit/>
          </a:bodyPr>
          <a:lstStyle/>
          <a:p>
            <a:r>
              <a:rPr lang="en-US" i="1" dirty="0">
                <a:latin typeface="Tahoma" panose="020B0604030504040204" pitchFamily="34" charset="0"/>
                <a:ea typeface="Tahoma" panose="020B0604030504040204" pitchFamily="34" charset="0"/>
                <a:cs typeface="Tahoma" panose="020B0604030504040204" pitchFamily="34" charset="0"/>
              </a:rPr>
              <a:t>How can we be an astronaut? </a:t>
            </a:r>
          </a:p>
        </p:txBody>
      </p:sp>
      <p:sp>
        <p:nvSpPr>
          <p:cNvPr id="11" name="Rectangle 10"/>
          <p:cNvSpPr/>
          <p:nvPr/>
        </p:nvSpPr>
        <p:spPr>
          <a:xfrm>
            <a:off x="909083" y="4935428"/>
            <a:ext cx="8495415" cy="461665"/>
          </a:xfrm>
          <a:prstGeom prst="rect">
            <a:avLst/>
          </a:prstGeom>
        </p:spPr>
        <p:txBody>
          <a:bodyPr wrap="square">
            <a:spAutoFit/>
          </a:bodyPr>
          <a:lstStyle/>
          <a:p>
            <a:r>
              <a:rPr lang="en-US" i="1" dirty="0"/>
              <a:t>Upcoming technologies of Aerospace engineering and job fields</a:t>
            </a:r>
          </a:p>
        </p:txBody>
      </p:sp>
      <p:sp>
        <p:nvSpPr>
          <p:cNvPr id="12" name="Rectangle 11"/>
          <p:cNvSpPr/>
          <p:nvPr/>
        </p:nvSpPr>
        <p:spPr>
          <a:xfrm>
            <a:off x="116072" y="6074680"/>
            <a:ext cx="9025713" cy="461665"/>
          </a:xfrm>
          <a:prstGeom prst="rect">
            <a:avLst/>
          </a:prstGeom>
        </p:spPr>
        <p:txBody>
          <a:bodyPr wrap="square">
            <a:spAutoFit/>
          </a:bodyPr>
          <a:lstStyle/>
          <a:p>
            <a:r>
              <a:rPr lang="en-US" i="1" dirty="0" smtClean="0">
                <a:latin typeface="Tempus Sans ITC" panose="04020404030D07020202" pitchFamily="82" charset="0"/>
              </a:rPr>
              <a:t>Career Paths… job outlook… what the day to day might look like.  </a:t>
            </a:r>
            <a:endParaRPr lang="en-US" i="1" dirty="0">
              <a:latin typeface="Tempus Sans ITC" panose="04020404030D07020202" pitchFamily="82" charset="0"/>
            </a:endParaRPr>
          </a:p>
        </p:txBody>
      </p:sp>
      <p:sp>
        <p:nvSpPr>
          <p:cNvPr id="13" name="Rectangle 12"/>
          <p:cNvSpPr/>
          <p:nvPr/>
        </p:nvSpPr>
        <p:spPr>
          <a:xfrm>
            <a:off x="1311541" y="3330950"/>
            <a:ext cx="7690497" cy="1200329"/>
          </a:xfrm>
          <a:prstGeom prst="rect">
            <a:avLst/>
          </a:prstGeom>
        </p:spPr>
        <p:txBody>
          <a:bodyPr wrap="square">
            <a:spAutoFit/>
          </a:bodyPr>
          <a:lstStyle/>
          <a:p>
            <a:r>
              <a:rPr lang="en-US" dirty="0"/>
              <a:t>how to be a good candidate for a job in Aerospace engineering, what can internationals do in Aerospace </a:t>
            </a:r>
            <a:r>
              <a:rPr lang="en-US" dirty="0" smtClean="0"/>
              <a:t>engineering,  and </a:t>
            </a:r>
            <a:r>
              <a:rPr lang="en-US" dirty="0"/>
              <a:t>how to approach a problem in the field.</a:t>
            </a:r>
          </a:p>
        </p:txBody>
      </p:sp>
      <p:sp>
        <p:nvSpPr>
          <p:cNvPr id="15" name="Rectangle 14"/>
          <p:cNvSpPr/>
          <p:nvPr/>
        </p:nvSpPr>
        <p:spPr>
          <a:xfrm>
            <a:off x="260497" y="924368"/>
            <a:ext cx="7860845" cy="1200329"/>
          </a:xfrm>
          <a:prstGeom prst="rect">
            <a:avLst/>
          </a:prstGeom>
        </p:spPr>
        <p:txBody>
          <a:bodyPr wrap="square">
            <a:spAutoFit/>
          </a:bodyPr>
          <a:lstStyle/>
          <a:p>
            <a:r>
              <a:rPr lang="en-US" dirty="0">
                <a:solidFill>
                  <a:srgbClr val="000000"/>
                </a:solidFill>
                <a:latin typeface="Bahnschrift Light SemiCondensed" panose="020B0502040204020203" pitchFamily="34" charset="0"/>
              </a:rPr>
              <a:t>I am interested in learning more about the aerospace environment, what jobs are like, and how to make connections in the aerospace world</a:t>
            </a:r>
            <a:r>
              <a:rPr lang="en-US" dirty="0" smtClean="0">
                <a:solidFill>
                  <a:srgbClr val="000000"/>
                </a:solidFill>
                <a:latin typeface="Bahnschrift Light SemiCondensed" panose="020B0502040204020203" pitchFamily="34" charset="0"/>
              </a:rPr>
              <a:t>.</a:t>
            </a:r>
            <a:endParaRPr lang="en-US" dirty="0">
              <a:latin typeface="Bahnschrift Light SemiCondensed" panose="020B0502040204020203" pitchFamily="34" charset="0"/>
            </a:endParaRPr>
          </a:p>
        </p:txBody>
      </p:sp>
    </p:spTree>
    <p:extLst>
      <p:ext uri="{BB962C8B-B14F-4D97-AF65-F5344CB8AC3E}">
        <p14:creationId xmlns:p14="http://schemas.microsoft.com/office/powerpoint/2010/main" val="3409482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8040" y="817564"/>
            <a:ext cx="6071191" cy="1186603"/>
          </a:xfrm>
        </p:spPr>
        <p:txBody>
          <a:bodyPr/>
          <a:lstStyle/>
          <a:p>
            <a:r>
              <a:rPr lang="en-US" sz="2400" dirty="0"/>
              <a:t>KEEN:  a network of universities committed to cultivating the entrepreneurial mindset in engineering students. </a:t>
            </a:r>
          </a:p>
          <a:p>
            <a:pPr lvl="1">
              <a:buNone/>
            </a:pPr>
            <a:r>
              <a:rPr lang="en-US" sz="2000" dirty="0"/>
              <a:t>KEEN = [Kern Entrepreneurial Engineering Network.]</a:t>
            </a:r>
          </a:p>
          <a:p>
            <a:pPr>
              <a:buNone/>
            </a:pPr>
            <a:r>
              <a:rPr lang="en-US" sz="1800" dirty="0">
                <a:hlinkClick r:id="rId3"/>
              </a:rPr>
              <a:t>https://engineeringunleashed.com/mindset-matters.aspx</a:t>
            </a:r>
            <a:endParaRPr lang="en-US" sz="1800" dirty="0"/>
          </a:p>
          <a:p>
            <a:pPr>
              <a:buNone/>
            </a:pPr>
            <a:endParaRPr lang="en-US" sz="2400" dirty="0"/>
          </a:p>
        </p:txBody>
      </p:sp>
      <p:sp>
        <p:nvSpPr>
          <p:cNvPr id="7" name="Content Placeholder 2"/>
          <p:cNvSpPr txBox="1">
            <a:spLocks/>
          </p:cNvSpPr>
          <p:nvPr/>
        </p:nvSpPr>
        <p:spPr bwMode="auto">
          <a:xfrm>
            <a:off x="310771" y="2893373"/>
            <a:ext cx="8282763" cy="348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Elements of an Entrepreneurial Mindset: </a:t>
            </a:r>
            <a:endParaRPr kumimoji="0" lang="en-US" sz="2800" b="1" i="0" u="none" strike="noStrike" kern="1200" cap="none" spc="0" normalizeH="0" baseline="0" noProof="0" dirty="0">
              <a:ln>
                <a:noFill/>
              </a:ln>
              <a:solidFill>
                <a:srgbClr val="000000"/>
              </a:solidFill>
              <a:effectLst/>
              <a:uLnTx/>
              <a:uFillTx/>
              <a:latin typeface="Times New Roman"/>
              <a:ea typeface="MS PGothic" panose="020B0600070205080204"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Times New Roman"/>
                <a:ea typeface="MS PGothic" panose="020B0600070205080204" pitchFamily="34" charset="-128"/>
                <a:cs typeface="+mn-cs"/>
              </a:rPr>
              <a:t>CURIOSITY- </a:t>
            </a:r>
            <a:r>
              <a:rPr kumimoji="0" lang="en-US" sz="2400" b="0" i="0" u="none" strike="noStrike" kern="1200" cap="none" spc="0" normalizeH="0" baseline="0" noProof="0" dirty="0">
                <a:ln>
                  <a:noFill/>
                </a:ln>
                <a:solidFill>
                  <a:srgbClr val="000000"/>
                </a:solidFill>
                <a:effectLst/>
                <a:uLnTx/>
                <a:uFillTx/>
                <a:latin typeface="Times New Roman"/>
                <a:ea typeface="MS PGothic" panose="020B0600070205080204" pitchFamily="34" charset="-128"/>
                <a:cs typeface="+mn-cs"/>
              </a:rPr>
              <a:t>helps individuals investigate and understand a rapidly changing world.</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Times New Roman"/>
                <a:ea typeface="MS PGothic" panose="020B0600070205080204" pitchFamily="34" charset="-128"/>
                <a:cs typeface="+mn-cs"/>
              </a:rPr>
              <a:t>CONNECTIONS-</a:t>
            </a:r>
            <a:r>
              <a:rPr kumimoji="0" lang="en-US" sz="2400" b="0" i="0" u="none" strike="noStrike" kern="1200" cap="none" spc="0" normalizeH="0" baseline="0" noProof="0" dirty="0">
                <a:ln>
                  <a:noFill/>
                </a:ln>
                <a:solidFill>
                  <a:srgbClr val="000000"/>
                </a:solidFill>
                <a:effectLst/>
                <a:uLnTx/>
                <a:uFillTx/>
                <a:latin typeface="Times New Roman"/>
                <a:ea typeface="MS PGothic" panose="020B0600070205080204" pitchFamily="34" charset="-128"/>
                <a:cs typeface="+mn-cs"/>
              </a:rPr>
              <a:t>Making connections between unrelated areas often provides innovative solutions.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Times New Roman"/>
                <a:ea typeface="MS PGothic" panose="020B0600070205080204" pitchFamily="34" charset="-128"/>
                <a:cs typeface="+mn-cs"/>
              </a:rPr>
              <a:t>CREATING VALUE – </a:t>
            </a:r>
            <a:r>
              <a:rPr kumimoji="0" lang="en-US" sz="2400" b="0" i="0" u="none" strike="noStrike" kern="1200" cap="none" spc="0" normalizeH="0" baseline="0" noProof="0" dirty="0">
                <a:ln>
                  <a:noFill/>
                </a:ln>
                <a:solidFill>
                  <a:srgbClr val="000000"/>
                </a:solidFill>
                <a:effectLst/>
                <a:uLnTx/>
                <a:uFillTx/>
                <a:latin typeface="Times New Roman"/>
                <a:ea typeface="MS PGothic" panose="020B0600070205080204" pitchFamily="34" charset="-128"/>
                <a:cs typeface="+mn-cs"/>
              </a:rPr>
              <a:t>“Innovative solutions are most meaningful when they create extraordinary value for others.”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2400" b="0" i="0" u="none" strike="noStrike" kern="1200" cap="none" spc="0" normalizeH="0" baseline="0" noProof="0" dirty="0">
                <a:ln>
                  <a:noFill/>
                </a:ln>
                <a:solidFill>
                  <a:srgbClr val="000000"/>
                </a:solidFill>
                <a:effectLst/>
                <a:uLnTx/>
                <a:uFillTx/>
                <a:latin typeface="Times New Roman"/>
                <a:ea typeface="MS PGothic" panose="020B0600070205080204" pitchFamily="34" charset="-128"/>
                <a:cs typeface="+mn-cs"/>
              </a:rPr>
              <a:t>– KEEN </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Website </a:t>
            </a:r>
            <a:r>
              <a:rPr kumimoji="0" lang="en-US" sz="2000" b="0" i="0" u="none" strike="noStrike" kern="1200" cap="none" spc="0" normalizeH="0" baseline="0" noProof="0" dirty="0">
                <a:ln>
                  <a:noFill/>
                </a:ln>
                <a:solidFill>
                  <a:srgbClr val="000000"/>
                </a:solidFill>
                <a:effectLst/>
                <a:uLnTx/>
                <a:uFillTx/>
                <a:latin typeface="Times New Roman"/>
                <a:ea typeface="+mn-ea"/>
                <a:cs typeface="+mn-cs"/>
                <a:hlinkClick r:id="rId4"/>
              </a:rPr>
              <a:t>http://www.keennetwork.org/</a:t>
            </a: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  </a:t>
            </a:r>
            <a:endParaRPr kumimoji="0" lang="en-US" sz="2400" b="0" i="0" u="none" strike="noStrike" kern="1200" cap="none" spc="0" normalizeH="0" baseline="0" noProof="0" dirty="0">
              <a:ln>
                <a:noFill/>
              </a:ln>
              <a:solidFill>
                <a:srgbClr val="000000"/>
              </a:solidFill>
              <a:effectLst/>
              <a:uLnTx/>
              <a:uFillTx/>
              <a:latin typeface="Times New Roman"/>
              <a:ea typeface="MS PGothic" panose="020B0600070205080204"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Times New Roman"/>
              <a:ea typeface="MS PGothic" panose="020B0600070205080204" pitchFamily="34" charset="-128"/>
              <a:cs typeface="+mn-cs"/>
            </a:endParaRPr>
          </a:p>
        </p:txBody>
      </p:sp>
      <p:sp>
        <p:nvSpPr>
          <p:cNvPr id="5" name="Title 1"/>
          <p:cNvSpPr txBox="1">
            <a:spLocks/>
          </p:cNvSpPr>
          <p:nvPr/>
        </p:nvSpPr>
        <p:spPr bwMode="auto">
          <a:xfrm>
            <a:off x="0" y="0"/>
            <a:ext cx="8229600" cy="81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b="1"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a:ea typeface="MS PGothic" panose="020B0600070205080204" pitchFamily="34" charset="-128"/>
                <a:cs typeface="+mj-cs"/>
              </a:rPr>
              <a:t>“ENTREPRENEURIAL MINDSET”</a:t>
            </a:r>
          </a:p>
        </p:txBody>
      </p:sp>
      <p:sp>
        <p:nvSpPr>
          <p:cNvPr id="2" name="Rectangle 1"/>
          <p:cNvSpPr/>
          <p:nvPr/>
        </p:nvSpPr>
        <p:spPr>
          <a:xfrm>
            <a:off x="2286000" y="3105835"/>
            <a:ext cx="4572000" cy="646331"/>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r>
            <a:b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6" name="Picture 5"/>
          <p:cNvPicPr>
            <a:picLocks noChangeAspect="1"/>
          </p:cNvPicPr>
          <p:nvPr/>
        </p:nvPicPr>
        <p:blipFill>
          <a:blip r:embed="rId5"/>
          <a:stretch>
            <a:fillRect/>
          </a:stretch>
        </p:blipFill>
        <p:spPr>
          <a:xfrm>
            <a:off x="74428" y="732503"/>
            <a:ext cx="2955851" cy="1625718"/>
          </a:xfrm>
          <a:prstGeom prst="rect">
            <a:avLst/>
          </a:prstGeom>
        </p:spPr>
      </p:pic>
    </p:spTree>
    <p:extLst>
      <p:ext uri="{BB962C8B-B14F-4D97-AF65-F5344CB8AC3E}">
        <p14:creationId xmlns:p14="http://schemas.microsoft.com/office/powerpoint/2010/main" val="339931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627" y="2740639"/>
            <a:ext cx="6741665" cy="4323839"/>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1631" y="515210"/>
            <a:ext cx="7007656" cy="2225429"/>
          </a:xfrm>
          <a:prstGeom prst="rect">
            <a:avLst/>
          </a:prstGeom>
        </p:spPr>
      </p:pic>
      <p:sp>
        <p:nvSpPr>
          <p:cNvPr id="6" name="Rectangle 5"/>
          <p:cNvSpPr/>
          <p:nvPr/>
        </p:nvSpPr>
        <p:spPr>
          <a:xfrm>
            <a:off x="230055" y="0"/>
            <a:ext cx="8598701" cy="577081"/>
          </a:xfrm>
          <a:prstGeom prst="rect">
            <a:avLst/>
          </a:prstGeom>
          <a:noFill/>
        </p:spPr>
        <p:txBody>
          <a:bodyPr wrap="none" lIns="68580" tIns="34290" rIns="68580" bIns="3429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300" b="1" i="0" u="none" strike="noStrike" kern="1200" cap="none" spc="0" normalizeH="0" baseline="0" noProof="0" dirty="0">
                <a:ln w="12700">
                  <a:solidFill>
                    <a:srgbClr val="FFFFFF">
                      <a:lumMod val="50000"/>
                    </a:srgbClr>
                  </a:solidFill>
                  <a:prstDash val="solid"/>
                </a:ln>
                <a:solidFill>
                  <a:srgbClr val="0070C0"/>
                </a:solidFill>
                <a:effectLst>
                  <a:innerShdw blurRad="177800">
                    <a:srgbClr val="FFFFFF">
                      <a:lumMod val="50000"/>
                    </a:srgbClr>
                  </a:innerShdw>
                </a:effectLst>
                <a:uLnTx/>
                <a:uFillTx/>
                <a:latin typeface="Times New Roman" panose="02020603050405020304" pitchFamily="18" charset="0"/>
                <a:ea typeface="+mn-ea"/>
                <a:cs typeface="+mn-cs"/>
              </a:rPr>
              <a:t>Framework for Entrepreneurial Mindset (EM)</a:t>
            </a:r>
          </a:p>
        </p:txBody>
      </p:sp>
    </p:spTree>
    <p:extLst>
      <p:ext uri="{BB962C8B-B14F-4D97-AF65-F5344CB8AC3E}">
        <p14:creationId xmlns:p14="http://schemas.microsoft.com/office/powerpoint/2010/main" val="6139766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41985" y="4781317"/>
            <a:ext cx="2298188" cy="772866"/>
          </a:xfrm>
        </p:spPr>
        <p:txBody>
          <a:bodyPr>
            <a:noAutofit/>
          </a:bodyPr>
          <a:lstStyle/>
          <a:p>
            <a:pPr indent="0">
              <a:buNone/>
            </a:pPr>
            <a:r>
              <a:rPr lang="en-US" sz="1050" dirty="0"/>
              <a:t>https://www.youtube.com/watch?v=ufdgKZ_3Zco&amp;list=PLvITFYQeu1sFKecbGpVFBH44TCFnbanly</a:t>
            </a:r>
            <a:endParaRPr lang="en-US" sz="900" dirty="0"/>
          </a:p>
        </p:txBody>
      </p:sp>
      <p:sp>
        <p:nvSpPr>
          <p:cNvPr id="3" name="Rectangle 2"/>
          <p:cNvSpPr/>
          <p:nvPr/>
        </p:nvSpPr>
        <p:spPr>
          <a:xfrm>
            <a:off x="736654" y="857251"/>
            <a:ext cx="7059433" cy="1592744"/>
          </a:xfrm>
          <a:prstGeom prst="rect">
            <a:avLst/>
          </a:prstGeom>
          <a:noFill/>
        </p:spPr>
        <p:txBody>
          <a:bodyPr wrap="none" lIns="68580" tIns="34290" rIns="68580" bIns="3429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300" b="1" i="0" u="none" strike="noStrike" kern="1200" cap="none" spc="0" normalizeH="0" baseline="0" noProof="0" dirty="0">
                <a:ln w="12700">
                  <a:solidFill>
                    <a:srgbClr val="FFFFFF">
                      <a:lumMod val="50000"/>
                    </a:srgbClr>
                  </a:solidFill>
                  <a:prstDash val="solid"/>
                </a:ln>
                <a:solidFill>
                  <a:srgbClr val="0070C0"/>
                </a:solidFill>
                <a:effectLst>
                  <a:innerShdw blurRad="177800">
                    <a:srgbClr val="FFFFFF">
                      <a:lumMod val="50000"/>
                    </a:srgbClr>
                  </a:innerShdw>
                </a:effectLst>
                <a:uLnTx/>
                <a:uFillTx/>
                <a:latin typeface="Times New Roman" panose="02020603050405020304" pitchFamily="18" charset="0"/>
                <a:ea typeface="+mn-ea"/>
                <a:cs typeface="+mn-cs"/>
              </a:rPr>
              <a:t>Cultivating 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300" b="1" i="0" u="none" strike="noStrike" kern="1200" cap="none" spc="0" normalizeH="0" baseline="0" noProof="0" dirty="0">
                <a:ln w="12700">
                  <a:solidFill>
                    <a:srgbClr val="FFFFFF">
                      <a:lumMod val="50000"/>
                    </a:srgbClr>
                  </a:solidFill>
                  <a:prstDash val="solid"/>
                </a:ln>
                <a:solidFill>
                  <a:srgbClr val="0070C0"/>
                </a:solidFill>
                <a:effectLst>
                  <a:innerShdw blurRad="177800">
                    <a:srgbClr val="FFFFFF">
                      <a:lumMod val="50000"/>
                    </a:srgbClr>
                  </a:innerShdw>
                </a:effectLst>
                <a:uLnTx/>
                <a:uFillTx/>
                <a:latin typeface="Times New Roman" panose="02020603050405020304" pitchFamily="18" charset="0"/>
                <a:ea typeface="+mn-ea"/>
                <a:cs typeface="+mn-cs"/>
              </a:rPr>
              <a:t>“entrepreneurial mindset”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300" b="1" i="0" u="none" strike="noStrike" kern="1200" cap="none" spc="0" normalizeH="0" baseline="0" noProof="0" dirty="0">
                <a:ln w="12700">
                  <a:solidFill>
                    <a:srgbClr val="FFFFFF">
                      <a:lumMod val="50000"/>
                    </a:srgbClr>
                  </a:solidFill>
                  <a:prstDash val="solid"/>
                </a:ln>
                <a:solidFill>
                  <a:srgbClr val="0070C0"/>
                </a:solidFill>
                <a:effectLst>
                  <a:innerShdw blurRad="177800">
                    <a:srgbClr val="FFFFFF">
                      <a:lumMod val="50000"/>
                    </a:srgbClr>
                  </a:innerShdw>
                </a:effectLst>
                <a:uLnTx/>
                <a:uFillTx/>
                <a:latin typeface="Times New Roman" panose="02020603050405020304" pitchFamily="18" charset="0"/>
                <a:ea typeface="+mn-ea"/>
                <a:cs typeface="+mn-cs"/>
              </a:rPr>
              <a:t>is </a:t>
            </a:r>
            <a:r>
              <a:rPr kumimoji="0" lang="en-US" sz="3300" b="1" i="0" u="sng" strike="noStrike" kern="1200" cap="none" spc="0" normalizeH="0" baseline="0" noProof="0" dirty="0">
                <a:ln w="12700">
                  <a:solidFill>
                    <a:srgbClr val="FFFFFF">
                      <a:lumMod val="50000"/>
                    </a:srgbClr>
                  </a:solidFill>
                  <a:prstDash val="solid"/>
                </a:ln>
                <a:solidFill>
                  <a:srgbClr val="0070C0"/>
                </a:solidFill>
                <a:effectLst>
                  <a:innerShdw blurRad="177800">
                    <a:srgbClr val="FFFFFF">
                      <a:lumMod val="50000"/>
                    </a:srgbClr>
                  </a:innerShdw>
                </a:effectLst>
                <a:uLnTx/>
                <a:uFillTx/>
                <a:latin typeface="Times New Roman" panose="02020603050405020304" pitchFamily="18" charset="0"/>
                <a:ea typeface="+mn-ea"/>
                <a:cs typeface="+mn-cs"/>
              </a:rPr>
              <a:t>NOT</a:t>
            </a:r>
            <a:r>
              <a:rPr kumimoji="0" lang="en-US" sz="3300" b="1" i="0" u="none" strike="noStrike" kern="1200" cap="none" spc="0" normalizeH="0" baseline="0" noProof="0" dirty="0">
                <a:ln w="12700">
                  <a:solidFill>
                    <a:srgbClr val="FFFFFF">
                      <a:lumMod val="50000"/>
                    </a:srgbClr>
                  </a:solidFill>
                  <a:prstDash val="solid"/>
                </a:ln>
                <a:solidFill>
                  <a:srgbClr val="0070C0"/>
                </a:solidFill>
                <a:effectLst>
                  <a:innerShdw blurRad="177800">
                    <a:srgbClr val="FFFFFF">
                      <a:lumMod val="50000"/>
                    </a:srgbClr>
                  </a:innerShdw>
                </a:effectLst>
                <a:uLnTx/>
                <a:uFillTx/>
                <a:latin typeface="Times New Roman" panose="02020603050405020304" pitchFamily="18" charset="0"/>
                <a:ea typeface="+mn-ea"/>
                <a:cs typeface="+mn-cs"/>
              </a:rPr>
              <a:t> about creating a new company</a:t>
            </a:r>
          </a:p>
        </p:txBody>
      </p:sp>
      <p:sp>
        <p:nvSpPr>
          <p:cNvPr id="2" name="Rectangle 1"/>
          <p:cNvSpPr/>
          <p:nvPr/>
        </p:nvSpPr>
        <p:spPr>
          <a:xfrm>
            <a:off x="238061" y="2639905"/>
            <a:ext cx="2584883" cy="226215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500" b="1" i="0" u="none" strike="noStrike" kern="1200" cap="none" spc="0" normalizeH="0" baseline="0" noProof="0" dirty="0">
              <a:ln w="12700">
                <a:solidFill>
                  <a:srgbClr val="FFFFFF">
                    <a:lumMod val="50000"/>
                  </a:srgbClr>
                </a:solidFill>
                <a:prstDash val="solid"/>
              </a:ln>
              <a:solidFill>
                <a:srgbClr val="0070C0"/>
              </a:solidFill>
              <a:effectLst>
                <a:innerShdw blurRad="177800">
                  <a:srgbClr val="FFFFFF">
                    <a:lumMod val="50000"/>
                  </a:srgbClr>
                </a:innerShdw>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none" spc="0" normalizeH="0" baseline="0" noProof="0" dirty="0">
                <a:ln w="12700">
                  <a:solidFill>
                    <a:srgbClr val="FFFFFF">
                      <a:lumMod val="50000"/>
                    </a:srgbClr>
                  </a:solidFill>
                  <a:prstDash val="solid"/>
                </a:ln>
                <a:solidFill>
                  <a:srgbClr val="0070C0"/>
                </a:solidFill>
                <a:effectLst>
                  <a:innerShdw blurRad="177800">
                    <a:srgbClr val="FFFFFF">
                      <a:lumMod val="50000"/>
                    </a:srgbClr>
                  </a:innerShdw>
                </a:effectLst>
                <a:uLnTx/>
                <a:uFillTx/>
                <a:latin typeface="Times New Roman" panose="02020603050405020304" pitchFamily="18" charset="0"/>
                <a:ea typeface="+mn-ea"/>
                <a:cs typeface="+mn-cs"/>
              </a:rPr>
              <a:t>In existing firms: Seek to understand the</a:t>
            </a:r>
            <a:r>
              <a:rPr kumimoji="0" lang="en-US" sz="2100" b="1" i="0" u="sng" strike="noStrike" kern="1200" cap="none" spc="0" normalizeH="0" baseline="0" noProof="0" dirty="0">
                <a:ln w="12700">
                  <a:solidFill>
                    <a:srgbClr val="FFFFFF">
                      <a:lumMod val="50000"/>
                    </a:srgbClr>
                  </a:solidFill>
                  <a:prstDash val="solid"/>
                </a:ln>
                <a:solidFill>
                  <a:srgbClr val="0070C0"/>
                </a:solidFill>
                <a:effectLst>
                  <a:innerShdw blurRad="177800">
                    <a:srgbClr val="FFFFFF">
                      <a:lumMod val="50000"/>
                    </a:srgbClr>
                  </a:innerShdw>
                </a:effectLst>
                <a:uLnTx/>
                <a:uFillTx/>
                <a:latin typeface="Times New Roman" panose="02020603050405020304" pitchFamily="18" charset="0"/>
                <a:ea typeface="+mn-ea"/>
                <a:cs typeface="+mn-cs"/>
              </a:rPr>
              <a:t> real </a:t>
            </a:r>
            <a:r>
              <a:rPr kumimoji="0" lang="en-US" sz="2100" b="1" i="0" u="none" strike="noStrike" kern="1200" cap="none" spc="0" normalizeH="0" baseline="0" noProof="0" dirty="0">
                <a:ln w="12700">
                  <a:solidFill>
                    <a:srgbClr val="FFFFFF">
                      <a:lumMod val="50000"/>
                    </a:srgbClr>
                  </a:solidFill>
                  <a:prstDash val="solid"/>
                </a:ln>
                <a:solidFill>
                  <a:srgbClr val="0070C0"/>
                </a:solidFill>
                <a:effectLst>
                  <a:innerShdw blurRad="177800">
                    <a:srgbClr val="FFFFFF">
                      <a:lumMod val="50000"/>
                    </a:srgbClr>
                  </a:innerShdw>
                </a:effectLst>
                <a:uLnTx/>
                <a:uFillTx/>
                <a:latin typeface="Times New Roman" panose="02020603050405020304" pitchFamily="18" charset="0"/>
                <a:ea typeface="+mn-ea"/>
                <a:cs typeface="+mn-cs"/>
              </a:rPr>
              <a:t>need and look for opportunities to add value.</a:t>
            </a:r>
            <a:endParaRPr kumimoji="0" lang="en-US" sz="3600" b="1" i="0" u="none" strike="noStrike" kern="1200" cap="none" spc="0" normalizeH="0" baseline="0" noProof="0" dirty="0">
              <a:ln w="12700">
                <a:solidFill>
                  <a:srgbClr val="FFFFFF">
                    <a:lumMod val="50000"/>
                  </a:srgbClr>
                </a:solidFill>
                <a:prstDash val="solid"/>
              </a:ln>
              <a:solidFill>
                <a:srgbClr val="0070C0"/>
              </a:solidFill>
              <a:effectLst>
                <a:innerShdw blurRad="177800">
                  <a:srgbClr val="FFFFFF">
                    <a:lumMod val="50000"/>
                  </a:srgbClr>
                </a:innerShdw>
              </a:effectLst>
              <a:uLnTx/>
              <a:uFillTx/>
              <a:latin typeface="Times New Roman" panose="02020603050405020304" pitchFamily="18" charset="0"/>
              <a:ea typeface="+mn-ea"/>
              <a:cs typeface="+mn-cs"/>
            </a:endParaRPr>
          </a:p>
        </p:txBody>
      </p:sp>
      <p:pic>
        <p:nvPicPr>
          <p:cNvPr id="7" name="Picture 6">
            <a:extLst>
              <a:ext uri="{FF2B5EF4-FFF2-40B4-BE49-F238E27FC236}">
                <a16:creationId xmlns:a16="http://schemas.microsoft.com/office/drawing/2014/main" id="{0C95960D-08E8-4558-8F54-6648FFCDAF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98105" y="2842881"/>
            <a:ext cx="5171570" cy="2894887"/>
          </a:xfrm>
          <a:prstGeom prst="rect">
            <a:avLst/>
          </a:prstGeom>
        </p:spPr>
      </p:pic>
    </p:spTree>
    <p:extLst>
      <p:ext uri="{BB962C8B-B14F-4D97-AF65-F5344CB8AC3E}">
        <p14:creationId xmlns:p14="http://schemas.microsoft.com/office/powerpoint/2010/main" val="340332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te-surf-awesome-websit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6788" y="1311233"/>
            <a:ext cx="6481483" cy="4729017"/>
          </a:xfrm>
          <a:prstGeom prst="rect">
            <a:avLst/>
          </a:prstGeom>
        </p:spPr>
      </p:pic>
      <p:sp>
        <p:nvSpPr>
          <p:cNvPr id="3" name="Rectangle 2"/>
          <p:cNvSpPr txBox="1">
            <a:spLocks noChangeArrowheads="1"/>
          </p:cNvSpPr>
          <p:nvPr/>
        </p:nvSpPr>
        <p:spPr>
          <a:xfrm>
            <a:off x="322729" y="105303"/>
            <a:ext cx="8229600" cy="817564"/>
          </a:xfrm>
          <a:prstGeom prst="rect">
            <a:avLst/>
          </a:prstGeom>
        </p:spPr>
        <p:txBody>
          <a:bodyPr/>
          <a:lstStyle>
            <a:lvl1pPr algn="ctr" rtl="0" fontAlgn="base">
              <a:spcBef>
                <a:spcPct val="0"/>
              </a:spcBef>
              <a:spcAft>
                <a:spcPct val="0"/>
              </a:spcAft>
              <a:defRPr sz="4000" b="1"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a:ea typeface="MS PGothic" panose="020B0600070205080204" pitchFamily="34" charset="-128"/>
                <a:cs typeface="+mj-cs"/>
              </a:rPr>
              <a:t>What customer identified THIS as a need?</a:t>
            </a:r>
          </a:p>
        </p:txBody>
      </p:sp>
    </p:spTree>
    <p:extLst>
      <p:ext uri="{BB962C8B-B14F-4D97-AF65-F5344CB8AC3E}">
        <p14:creationId xmlns:p14="http://schemas.microsoft.com/office/powerpoint/2010/main" val="8644392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wheregoodideascomefrom-120430234428-phpapp01/95/where-good-ideas-come-from-3-728.jpg?cb=1335829534"/>
          <p:cNvPicPr>
            <a:picLocks noChangeAspect="1" noChangeArrowheads="1"/>
          </p:cNvPicPr>
          <p:nvPr/>
        </p:nvPicPr>
        <p:blipFill>
          <a:blip r:embed="rId2" cstate="print"/>
          <a:srcRect/>
          <a:stretch>
            <a:fillRect/>
          </a:stretch>
        </p:blipFill>
        <p:spPr bwMode="auto">
          <a:xfrm>
            <a:off x="895545" y="1129397"/>
            <a:ext cx="7076811" cy="5307609"/>
          </a:xfrm>
          <a:prstGeom prst="rect">
            <a:avLst/>
          </a:prstGeom>
          <a:noFill/>
        </p:spPr>
      </p:pic>
      <p:pic>
        <p:nvPicPr>
          <p:cNvPr id="1026" name="Picture 2" descr="Image result for where good ideas come from">
            <a:extLst>
              <a:ext uri="{FF2B5EF4-FFF2-40B4-BE49-F238E27FC236}">
                <a16:creationId xmlns:a16="http://schemas.microsoft.com/office/drawing/2014/main" id="{F5C3852D-6814-4E35-BD28-CFEA75021F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15175" y="48993"/>
            <a:ext cx="2028825" cy="3114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1131" y="-261012"/>
            <a:ext cx="6553875" cy="817564"/>
          </a:xfrm>
        </p:spPr>
        <p:txBody>
          <a:bodyPr/>
          <a:lstStyle/>
          <a:p>
            <a:r>
              <a:rPr lang="en-US" sz="2800" dirty="0"/>
              <a:t/>
            </a:r>
            <a:br>
              <a:rPr lang="en-US" sz="2800" dirty="0"/>
            </a:br>
            <a:r>
              <a:rPr lang="en-US" sz="2800" dirty="0"/>
              <a:t>WHERE GOOD IDEAS COME FROM</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5175" y="3163668"/>
            <a:ext cx="2167072" cy="3273338"/>
          </a:xfrm>
          <a:prstGeom prst="rect">
            <a:avLst/>
          </a:prstGeom>
        </p:spPr>
      </p:pic>
      <p:sp>
        <p:nvSpPr>
          <p:cNvPr id="7" name="Rectangle 6"/>
          <p:cNvSpPr/>
          <p:nvPr/>
        </p:nvSpPr>
        <p:spPr>
          <a:xfrm>
            <a:off x="150829" y="556552"/>
            <a:ext cx="667417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https://www.youtube.com/watch?v=NugRZGDbPFU</a:t>
            </a:r>
          </a:p>
        </p:txBody>
      </p:sp>
    </p:spTree>
    <p:extLst>
      <p:ext uri="{BB962C8B-B14F-4D97-AF65-F5344CB8AC3E}">
        <p14:creationId xmlns:p14="http://schemas.microsoft.com/office/powerpoint/2010/main" val="39033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custDataLst>
              <p:tags r:id="rId1"/>
            </p:custDataLst>
          </p:nvPr>
        </p:nvSpPr>
        <p:spPr>
          <a:xfrm>
            <a:off x="0" y="210595"/>
            <a:ext cx="8653210" cy="1655174"/>
          </a:xfrm>
        </p:spPr>
        <p:txBody>
          <a:bodyPr>
            <a:normAutofit/>
          </a:bodyPr>
          <a:lstStyle/>
          <a:p>
            <a:pPr eaLnBrk="1" hangingPunct="1"/>
            <a:r>
              <a:rPr lang="en-US" sz="3300" dirty="0" smtClean="0">
                <a:solidFill>
                  <a:schemeClr val="accent4">
                    <a:lumMod val="50000"/>
                  </a:schemeClr>
                </a:solidFill>
              </a:rPr>
              <a:t>Assessing </a:t>
            </a:r>
            <a:r>
              <a:rPr lang="en-US" sz="3300" dirty="0">
                <a:solidFill>
                  <a:schemeClr val="accent4">
                    <a:lumMod val="50000"/>
                  </a:schemeClr>
                </a:solidFill>
              </a:rPr>
              <a:t>the Credibility </a:t>
            </a:r>
            <a:r>
              <a:rPr lang="en-US" sz="3300" dirty="0" smtClean="0">
                <a:solidFill>
                  <a:schemeClr val="accent4">
                    <a:lumMod val="50000"/>
                  </a:schemeClr>
                </a:solidFill>
              </a:rPr>
              <a:t>of Sources:</a:t>
            </a:r>
          </a:p>
          <a:p>
            <a:pPr eaLnBrk="1" hangingPunct="1"/>
            <a:r>
              <a:rPr lang="en-US" sz="2400" dirty="0" smtClean="0">
                <a:solidFill>
                  <a:schemeClr val="accent4">
                    <a:lumMod val="50000"/>
                  </a:schemeClr>
                </a:solidFill>
              </a:rPr>
              <a:t>How can you sort out what advice to listen to regarding careers? </a:t>
            </a:r>
          </a:p>
          <a:p>
            <a:pPr eaLnBrk="1" hangingPunct="1"/>
            <a:r>
              <a:rPr lang="en-US" sz="2400" dirty="0">
                <a:solidFill>
                  <a:schemeClr val="accent4">
                    <a:lumMod val="50000"/>
                  </a:schemeClr>
                </a:solidFill>
              </a:rPr>
              <a:t>Do you believe everything you read on the internet?</a:t>
            </a:r>
          </a:p>
          <a:p>
            <a:pPr eaLnBrk="1" hangingPunct="1"/>
            <a:endParaRPr lang="en-US" sz="2800" dirty="0">
              <a:solidFill>
                <a:schemeClr val="accent4">
                  <a:lumMod val="50000"/>
                </a:schemeClr>
              </a:solidFill>
            </a:endParaRPr>
          </a:p>
        </p:txBody>
      </p:sp>
      <p:pic>
        <p:nvPicPr>
          <p:cNvPr id="6" name="Picture 5"/>
          <p:cNvPicPr>
            <a:picLocks noChangeAspect="1"/>
          </p:cNvPicPr>
          <p:nvPr/>
        </p:nvPicPr>
        <p:blipFill>
          <a:blip r:embed="rId3"/>
          <a:stretch>
            <a:fillRect/>
          </a:stretch>
        </p:blipFill>
        <p:spPr>
          <a:xfrm>
            <a:off x="554696" y="4148534"/>
            <a:ext cx="3373640" cy="2539999"/>
          </a:xfrm>
          <a:prstGeom prst="rect">
            <a:avLst/>
          </a:prstGeom>
          <a:ln w="38100">
            <a:solidFill>
              <a:schemeClr val="tx1"/>
            </a:solidFill>
          </a:ln>
        </p:spPr>
      </p:pic>
      <p:pic>
        <p:nvPicPr>
          <p:cNvPr id="7" name="Picture 6"/>
          <p:cNvPicPr>
            <a:picLocks noChangeAspect="1"/>
          </p:cNvPicPr>
          <p:nvPr/>
        </p:nvPicPr>
        <p:blipFill>
          <a:blip r:embed="rId4"/>
          <a:stretch>
            <a:fillRect/>
          </a:stretch>
        </p:blipFill>
        <p:spPr>
          <a:xfrm>
            <a:off x="4235866" y="4148534"/>
            <a:ext cx="4535713" cy="2539999"/>
          </a:xfrm>
          <a:prstGeom prst="rect">
            <a:avLst/>
          </a:prstGeom>
        </p:spPr>
      </p:pic>
      <p:sp>
        <p:nvSpPr>
          <p:cNvPr id="10" name="Rectangle 9"/>
          <p:cNvSpPr/>
          <p:nvPr/>
        </p:nvSpPr>
        <p:spPr>
          <a:xfrm>
            <a:off x="1155700" y="1978708"/>
            <a:ext cx="8250373" cy="1446550"/>
          </a:xfrm>
          <a:prstGeom prst="rect">
            <a:avLst/>
          </a:prstGeom>
          <a:noFill/>
        </p:spPr>
        <p:txBody>
          <a:bodyPr wrap="squar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Disclaimer: </a:t>
            </a:r>
            <a:r>
              <a:rPr lang="en-US" sz="2800" b="1" dirty="0" smtClean="0">
                <a:ln w="22225">
                  <a:solidFill>
                    <a:schemeClr val="accent2"/>
                  </a:solidFill>
                  <a:prstDash val="solid"/>
                </a:ln>
                <a:solidFill>
                  <a:schemeClr val="accent2">
                    <a:lumMod val="40000"/>
                    <a:lumOff val="60000"/>
                  </a:schemeClr>
                </a:solidFill>
              </a:rPr>
              <a:t>Some views about</a:t>
            </a:r>
          </a:p>
          <a:p>
            <a:pPr algn="ctr"/>
            <a:r>
              <a:rPr lang="en-US" sz="2800" b="1" dirty="0" smtClean="0">
                <a:ln w="22225">
                  <a:solidFill>
                    <a:schemeClr val="accent2"/>
                  </a:solidFill>
                  <a:prstDash val="solid"/>
                </a:ln>
                <a:solidFill>
                  <a:schemeClr val="accent2">
                    <a:lumMod val="40000"/>
                    <a:lumOff val="60000"/>
                  </a:schemeClr>
                </a:solidFill>
              </a:rPr>
              <a:t>AE careers are only personal opinions...</a:t>
            </a:r>
            <a:endParaRPr lang="en-US" sz="2800" b="1" dirty="0">
              <a:ln w="22225">
                <a:solidFill>
                  <a:schemeClr val="accent2"/>
                </a:solidFill>
                <a:prstDash val="solid"/>
              </a:ln>
              <a:solidFill>
                <a:schemeClr val="accent2">
                  <a:lumMod val="40000"/>
                  <a:lumOff val="60000"/>
                </a:schemeClr>
              </a:solidFill>
            </a:endParaRPr>
          </a:p>
          <a:p>
            <a:pPr algn="ctr"/>
            <a:r>
              <a:rPr lang="en-US" sz="2800" b="1" dirty="0" smtClean="0">
                <a:ln w="22225">
                  <a:solidFill>
                    <a:schemeClr val="accent2"/>
                  </a:solidFill>
                  <a:prstDash val="solid"/>
                </a:ln>
                <a:solidFill>
                  <a:schemeClr val="accent2">
                    <a:lumMod val="40000"/>
                    <a:lumOff val="60000"/>
                  </a:schemeClr>
                </a:solidFill>
              </a:rPr>
              <a:t>Always consider credibility of sources.</a:t>
            </a:r>
            <a:endParaRPr lang="en-US" sz="2800" b="1" dirty="0">
              <a:ln w="22225">
                <a:solidFill>
                  <a:schemeClr val="accent2"/>
                </a:solidFill>
                <a:prstDash val="solid"/>
              </a:ln>
              <a:solidFill>
                <a:schemeClr val="accent2">
                  <a:lumMod val="40000"/>
                  <a:lumOff val="60000"/>
                </a:schemeClr>
              </a:solidFill>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264" y="1400935"/>
            <a:ext cx="1688629" cy="2602097"/>
          </a:xfrm>
          <a:prstGeom prst="rect">
            <a:avLst/>
          </a:prstGeom>
        </p:spPr>
      </p:pic>
    </p:spTree>
    <p:extLst>
      <p:ext uri="{BB962C8B-B14F-4D97-AF65-F5344CB8AC3E}">
        <p14:creationId xmlns:p14="http://schemas.microsoft.com/office/powerpoint/2010/main" val="131712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custDataLst>
              <p:tags r:id="rId1"/>
            </p:custDataLst>
          </p:nvPr>
        </p:nvSpPr>
        <p:spPr>
          <a:xfrm>
            <a:off x="0" y="210595"/>
            <a:ext cx="8653210" cy="1655174"/>
          </a:xfrm>
        </p:spPr>
        <p:txBody>
          <a:bodyPr>
            <a:normAutofit/>
          </a:bodyPr>
          <a:lstStyle/>
          <a:p>
            <a:r>
              <a:rPr lang="en-US" sz="4950" b="1" dirty="0" smtClean="0">
                <a:solidFill>
                  <a:schemeClr val="accent4">
                    <a:lumMod val="50000"/>
                  </a:schemeClr>
                </a:solidFill>
              </a:rPr>
              <a:t>Applying </a:t>
            </a:r>
            <a:r>
              <a:rPr lang="en-US" sz="4950" b="1" dirty="0">
                <a:solidFill>
                  <a:schemeClr val="accent4">
                    <a:lumMod val="50000"/>
                  </a:schemeClr>
                </a:solidFill>
              </a:rPr>
              <a:t>the C.R.A.A.P Test</a:t>
            </a:r>
            <a:endParaRPr lang="en-US" sz="900" dirty="0">
              <a:solidFill>
                <a:schemeClr val="accent4">
                  <a:lumMod val="50000"/>
                </a:schemeClr>
              </a:solidFill>
            </a:endParaRPr>
          </a:p>
          <a:p>
            <a:pPr eaLnBrk="1" hangingPunct="1"/>
            <a:r>
              <a:rPr lang="en-US" sz="3300" dirty="0">
                <a:solidFill>
                  <a:schemeClr val="accent4">
                    <a:lumMod val="50000"/>
                  </a:schemeClr>
                </a:solidFill>
              </a:rPr>
              <a:t>Assessing the Credibility </a:t>
            </a:r>
            <a:r>
              <a:rPr lang="en-US" sz="3300" dirty="0" smtClean="0">
                <a:solidFill>
                  <a:schemeClr val="accent4">
                    <a:lumMod val="50000"/>
                  </a:schemeClr>
                </a:solidFill>
              </a:rPr>
              <a:t>of </a:t>
            </a:r>
            <a:r>
              <a:rPr lang="en-US" sz="3300" dirty="0">
                <a:solidFill>
                  <a:schemeClr val="accent4">
                    <a:lumMod val="50000"/>
                  </a:schemeClr>
                </a:solidFill>
              </a:rPr>
              <a:t>Sources</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3010" y="1038182"/>
            <a:ext cx="2415983" cy="3722915"/>
          </a:xfrm>
          <a:prstGeom prst="rect">
            <a:avLst/>
          </a:prstGeom>
        </p:spPr>
      </p:pic>
      <p:sp>
        <p:nvSpPr>
          <p:cNvPr id="4" name="Content Placeholder 2"/>
          <p:cNvSpPr txBox="1">
            <a:spLocks/>
          </p:cNvSpPr>
          <p:nvPr>
            <p:custDataLst>
              <p:tags r:id="rId2"/>
            </p:custDataLst>
          </p:nvPr>
        </p:nvSpPr>
        <p:spPr bwMode="auto">
          <a:xfrm>
            <a:off x="337166" y="1830634"/>
            <a:ext cx="5385120" cy="425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b="1" dirty="0" smtClean="0">
                <a:solidFill>
                  <a:schemeClr val="accent4">
                    <a:lumMod val="50000"/>
                  </a:schemeClr>
                </a:solidFill>
              </a:rPr>
              <a:t>C</a:t>
            </a:r>
            <a:r>
              <a:rPr lang="en-US" sz="4000" dirty="0" smtClean="0">
                <a:solidFill>
                  <a:schemeClr val="accent4">
                    <a:lumMod val="50000"/>
                  </a:schemeClr>
                </a:solidFill>
              </a:rPr>
              <a:t>urrency</a:t>
            </a:r>
          </a:p>
          <a:p>
            <a:r>
              <a:rPr lang="en-US" sz="4000" b="1" dirty="0" smtClean="0">
                <a:solidFill>
                  <a:schemeClr val="accent4">
                    <a:lumMod val="50000"/>
                  </a:schemeClr>
                </a:solidFill>
              </a:rPr>
              <a:t>R</a:t>
            </a:r>
            <a:r>
              <a:rPr lang="en-US" sz="4000" dirty="0" smtClean="0">
                <a:solidFill>
                  <a:schemeClr val="accent4">
                    <a:lumMod val="50000"/>
                  </a:schemeClr>
                </a:solidFill>
              </a:rPr>
              <a:t>elevance</a:t>
            </a:r>
          </a:p>
          <a:p>
            <a:r>
              <a:rPr lang="en-US" sz="4000" b="1" dirty="0" smtClean="0">
                <a:solidFill>
                  <a:schemeClr val="accent4">
                    <a:lumMod val="50000"/>
                  </a:schemeClr>
                </a:solidFill>
              </a:rPr>
              <a:t>A</a:t>
            </a:r>
            <a:r>
              <a:rPr lang="en-US" sz="4000" dirty="0" smtClean="0">
                <a:solidFill>
                  <a:schemeClr val="accent4">
                    <a:lumMod val="50000"/>
                  </a:schemeClr>
                </a:solidFill>
              </a:rPr>
              <a:t>uthority</a:t>
            </a:r>
          </a:p>
          <a:p>
            <a:r>
              <a:rPr lang="en-US" sz="4000" b="1" dirty="0" smtClean="0">
                <a:solidFill>
                  <a:schemeClr val="accent4">
                    <a:lumMod val="50000"/>
                  </a:schemeClr>
                </a:solidFill>
              </a:rPr>
              <a:t>A</a:t>
            </a:r>
            <a:r>
              <a:rPr lang="en-US" sz="4000" dirty="0" smtClean="0">
                <a:solidFill>
                  <a:schemeClr val="accent4">
                    <a:lumMod val="50000"/>
                  </a:schemeClr>
                </a:solidFill>
              </a:rPr>
              <a:t>ccuracy</a:t>
            </a:r>
          </a:p>
          <a:p>
            <a:r>
              <a:rPr lang="en-US" sz="4000" b="1" dirty="0" smtClean="0">
                <a:solidFill>
                  <a:schemeClr val="accent4">
                    <a:lumMod val="50000"/>
                  </a:schemeClr>
                </a:solidFill>
              </a:rPr>
              <a:t>P</a:t>
            </a:r>
            <a:r>
              <a:rPr lang="en-US" sz="4000" dirty="0" smtClean="0">
                <a:solidFill>
                  <a:schemeClr val="accent4">
                    <a:lumMod val="50000"/>
                  </a:schemeClr>
                </a:solidFill>
              </a:rPr>
              <a:t>urpose/Point of View</a:t>
            </a:r>
            <a:endParaRPr lang="en-US" sz="4000" dirty="0">
              <a:solidFill>
                <a:schemeClr val="accent4">
                  <a:lumMod val="50000"/>
                </a:schemeClr>
              </a:solidFill>
            </a:endParaRPr>
          </a:p>
        </p:txBody>
      </p:sp>
      <p:sp>
        <p:nvSpPr>
          <p:cNvPr id="2" name="TextBox 1"/>
          <p:cNvSpPr txBox="1"/>
          <p:nvPr/>
        </p:nvSpPr>
        <p:spPr>
          <a:xfrm>
            <a:off x="342900" y="5775103"/>
            <a:ext cx="7239000" cy="830997"/>
          </a:xfrm>
          <a:prstGeom prst="rect">
            <a:avLst/>
          </a:prstGeom>
          <a:noFill/>
        </p:spPr>
        <p:txBody>
          <a:bodyPr wrap="square" rtlCol="0">
            <a:spAutoFit/>
          </a:bodyPr>
          <a:lstStyle/>
          <a:p>
            <a:r>
              <a:rPr lang="en-US" dirty="0" smtClean="0"/>
              <a:t> Althea Danielski</a:t>
            </a:r>
            <a:r>
              <a:rPr lang="en-US" dirty="0"/>
              <a:t>, </a:t>
            </a:r>
            <a:r>
              <a:rPr lang="en-US" i="1" dirty="0" err="1" smtClean="0"/>
              <a:t>Craap</a:t>
            </a:r>
            <a:r>
              <a:rPr lang="en-US" i="1" dirty="0" smtClean="0"/>
              <a:t> Detector: Assessing the Credibility of Sources</a:t>
            </a:r>
            <a:r>
              <a:rPr lang="en-US" dirty="0" smtClean="0"/>
              <a:t>, on Engineering Unleashed website</a:t>
            </a:r>
            <a:endParaRPr lang="en-US" sz="1400" dirty="0"/>
          </a:p>
        </p:txBody>
      </p:sp>
    </p:spTree>
    <p:extLst>
      <p:ext uri="{BB962C8B-B14F-4D97-AF65-F5344CB8AC3E}">
        <p14:creationId xmlns:p14="http://schemas.microsoft.com/office/powerpoint/2010/main" val="417255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675" y="1447800"/>
            <a:ext cx="8869680" cy="5084524"/>
          </a:xfrm>
          <a:prstGeom prst="rect">
            <a:avLst/>
          </a:prstGeom>
        </p:spPr>
      </p:pic>
      <p:sp>
        <p:nvSpPr>
          <p:cNvPr id="4" name="Subtitle 2"/>
          <p:cNvSpPr txBox="1">
            <a:spLocks/>
          </p:cNvSpPr>
          <p:nvPr>
            <p:custDataLst>
              <p:tags r:id="rId1"/>
            </p:custDataLst>
          </p:nvPr>
        </p:nvSpPr>
        <p:spPr bwMode="auto">
          <a:xfrm>
            <a:off x="113675" y="0"/>
            <a:ext cx="8653210" cy="95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panose="020B0604020202020204" pitchFamily="34" charset="0"/>
              <a:buNone/>
              <a:defRPr sz="3200" kern="1200">
                <a:solidFill>
                  <a:schemeClr val="tx1">
                    <a:lumMod val="95000"/>
                    <a:lumOff val="5000"/>
                  </a:schemeClr>
                </a:solidFill>
                <a:latin typeface="+mn-lt"/>
                <a:ea typeface="MS PGothic" panose="020B0600070205080204" pitchFamily="34" charset="-128"/>
                <a:cs typeface="+mn-cs"/>
              </a:defRPr>
            </a:lvl1pPr>
            <a:lvl2pPr marL="457200" indent="0" algn="ctr" rtl="0" fontAlgn="base">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950" b="1" dirty="0" smtClean="0">
                <a:solidFill>
                  <a:schemeClr val="accent4">
                    <a:lumMod val="50000"/>
                  </a:schemeClr>
                </a:solidFill>
              </a:rPr>
              <a:t>Applying the C.R.A.A.P Test</a:t>
            </a:r>
            <a:endParaRPr lang="en-US" sz="3300" dirty="0">
              <a:solidFill>
                <a:schemeClr val="accent4">
                  <a:lumMod val="50000"/>
                </a:schemeClr>
              </a:solidFill>
            </a:endParaRPr>
          </a:p>
        </p:txBody>
      </p:sp>
      <p:sp>
        <p:nvSpPr>
          <p:cNvPr id="5" name="Rectangle 4"/>
          <p:cNvSpPr/>
          <p:nvPr/>
        </p:nvSpPr>
        <p:spPr>
          <a:xfrm>
            <a:off x="1180475" y="762000"/>
            <a:ext cx="6744325" cy="369332"/>
          </a:xfrm>
          <a:prstGeom prst="rect">
            <a:avLst/>
          </a:prstGeom>
        </p:spPr>
        <p:txBody>
          <a:bodyPr wrap="square">
            <a:spAutoFit/>
          </a:bodyPr>
          <a:lstStyle/>
          <a:p>
            <a:r>
              <a:rPr lang="en-US" sz="1800" dirty="0">
                <a:hlinkClick r:id="rId4"/>
              </a:rPr>
              <a:t>https://library.csuchico.edu/sites/default/files/craap-test.pdf</a:t>
            </a:r>
            <a:endParaRPr lang="en-US" sz="1800" dirty="0"/>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3026" y="1129223"/>
            <a:ext cx="4230974" cy="496817"/>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40924" y="4768718"/>
            <a:ext cx="2342431" cy="1763606"/>
          </a:xfrm>
          <a:prstGeom prst="rect">
            <a:avLst/>
          </a:prstGeom>
          <a:ln w="38100">
            <a:solidFill>
              <a:schemeClr val="tx1"/>
            </a:solidFill>
          </a:ln>
        </p:spPr>
      </p:pic>
    </p:spTree>
    <p:extLst>
      <p:ext uri="{BB962C8B-B14F-4D97-AF65-F5344CB8AC3E}">
        <p14:creationId xmlns:p14="http://schemas.microsoft.com/office/powerpoint/2010/main" val="216786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custDataLst>
              <p:tags r:id="rId1"/>
            </p:custDataLst>
          </p:nvPr>
        </p:nvSpPr>
        <p:spPr bwMode="auto">
          <a:xfrm>
            <a:off x="113675" y="152400"/>
            <a:ext cx="8653210" cy="95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panose="020B0604020202020204" pitchFamily="34" charset="0"/>
              <a:buNone/>
              <a:defRPr sz="3200" kern="1200">
                <a:solidFill>
                  <a:schemeClr val="tx1">
                    <a:lumMod val="95000"/>
                    <a:lumOff val="5000"/>
                  </a:schemeClr>
                </a:solidFill>
                <a:latin typeface="+mn-lt"/>
                <a:ea typeface="MS PGothic" panose="020B0600070205080204" pitchFamily="34" charset="-128"/>
                <a:cs typeface="+mn-cs"/>
              </a:defRPr>
            </a:lvl1pPr>
            <a:lvl2pPr marL="457200" indent="0" algn="ctr" rtl="0" fontAlgn="base">
              <a:spcBef>
                <a:spcPct val="20000"/>
              </a:spcBef>
              <a:spcAft>
                <a:spcPct val="0"/>
              </a:spcAft>
              <a:buFont typeface="Arial" panose="020B0604020202020204" pitchFamily="34" charset="0"/>
              <a:buNone/>
              <a:defRPr sz="2800" kern="1200">
                <a:solidFill>
                  <a:schemeClr val="tx1">
                    <a:tint val="75000"/>
                  </a:schemeClr>
                </a:solidFill>
                <a:latin typeface="+mn-lt"/>
                <a:ea typeface="MS PGothic" panose="020B0600070205080204" pitchFamily="34" charset="-128"/>
                <a:cs typeface="+mn-cs"/>
              </a:defRPr>
            </a:lvl2pPr>
            <a:lvl3pPr marL="91440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S PGothic" panose="020B0600070205080204" pitchFamily="34" charset="-128"/>
                <a:cs typeface="+mn-cs"/>
              </a:defRPr>
            </a:lvl3pPr>
            <a:lvl4pPr marL="13716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4pPr>
            <a:lvl5pPr marL="18288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950" b="1" dirty="0" smtClean="0">
                <a:solidFill>
                  <a:schemeClr val="accent4">
                    <a:lumMod val="50000"/>
                  </a:schemeClr>
                </a:solidFill>
              </a:rPr>
              <a:t>Applying the C.R.A.A.P Test</a:t>
            </a:r>
            <a:endParaRPr lang="en-US" sz="3300" dirty="0">
              <a:solidFill>
                <a:schemeClr val="accent4">
                  <a:lumMod val="50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43" y="1104265"/>
            <a:ext cx="8681941" cy="3734538"/>
          </a:xfrm>
          <a:prstGeom prst="rect">
            <a:avLst/>
          </a:prstGeom>
        </p:spPr>
      </p:pic>
      <p:sp>
        <p:nvSpPr>
          <p:cNvPr id="6" name="Rectangle 5"/>
          <p:cNvSpPr/>
          <p:nvPr/>
        </p:nvSpPr>
        <p:spPr>
          <a:xfrm>
            <a:off x="1425024" y="6261373"/>
            <a:ext cx="6744325" cy="400110"/>
          </a:xfrm>
          <a:prstGeom prst="rect">
            <a:avLst/>
          </a:prstGeom>
        </p:spPr>
        <p:txBody>
          <a:bodyPr wrap="square">
            <a:spAutoFit/>
          </a:bodyPr>
          <a:lstStyle/>
          <a:p>
            <a:r>
              <a:rPr lang="en-US" sz="2000" dirty="0">
                <a:hlinkClick r:id="rId4"/>
              </a:rPr>
              <a:t>https://library.csuchico.edu/sites/default/files/craap-test.pdf</a:t>
            </a:r>
            <a:endParaRPr lang="en-US" sz="2000"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4243" y="4870205"/>
            <a:ext cx="1592606" cy="1199066"/>
          </a:xfrm>
          <a:prstGeom prst="rect">
            <a:avLst/>
          </a:prstGeom>
          <a:ln w="38100">
            <a:solidFill>
              <a:schemeClr val="tx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2085" y="4838803"/>
            <a:ext cx="2197264" cy="1230468"/>
          </a:xfrm>
          <a:prstGeom prst="rect">
            <a:avLst/>
          </a:prstGeom>
        </p:spPr>
      </p:pic>
    </p:spTree>
    <p:extLst>
      <p:ext uri="{BB962C8B-B14F-4D97-AF65-F5344CB8AC3E}">
        <p14:creationId xmlns:p14="http://schemas.microsoft.com/office/powerpoint/2010/main" val="91576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24373</TotalTime>
  <Words>3291</Words>
  <Application>Microsoft Office PowerPoint</Application>
  <PresentationFormat>On-screen Show (4:3)</PresentationFormat>
  <Paragraphs>320</Paragraphs>
  <Slides>54</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MS PGothic</vt:lpstr>
      <vt:lpstr>Arial</vt:lpstr>
      <vt:lpstr>Bahnschrift Light SemiCondensed</vt:lpstr>
      <vt:lpstr>Calibri</vt:lpstr>
      <vt:lpstr>din-next-w01-light</vt:lpstr>
      <vt:lpstr>Helvetica</vt:lpstr>
      <vt:lpstr>inherit</vt:lpstr>
      <vt:lpstr>Tahoma</vt:lpstr>
      <vt:lpstr>Tempus Sans ITC</vt:lpstr>
      <vt:lpstr>Times New Roman</vt:lpstr>
      <vt:lpstr>ヒラギノ角ゴ Pro W3</vt:lpstr>
      <vt:lpstr>Default Design</vt:lpstr>
      <vt:lpstr>PowerPoint Presentation</vt:lpstr>
      <vt:lpstr>Upcoming Assignments/ Class Notes</vt:lpstr>
      <vt:lpstr>PowerPoint Presentation</vt:lpstr>
      <vt:lpstr>PowerPoint Presentation</vt:lpstr>
      <vt:lpstr>Student Survey topics of interest- Career themes… </vt:lpstr>
      <vt:lpstr>PowerPoint Presentation</vt:lpstr>
      <vt:lpstr>PowerPoint Presentation</vt:lpstr>
      <vt:lpstr>PowerPoint Presentation</vt:lpstr>
      <vt:lpstr>PowerPoint Presentation</vt:lpstr>
      <vt:lpstr>Aerospace Careers</vt:lpstr>
      <vt:lpstr>Aerospace Engineers (per Bureau of Labor Statistics)</vt:lpstr>
      <vt:lpstr>Aerospace Engineers (per Bureau of Labor Statistics)</vt:lpstr>
      <vt:lpstr>Only a BS degree is required to be an engineer, though some students may want to go directly to grad school. </vt:lpstr>
      <vt:lpstr>Relax…Lots of options for a successful career. Plenty of time to learn more. One step at a time…</vt:lpstr>
      <vt:lpstr>Most work spaces have site-specific knowledge  that you will learn on the job. </vt:lpstr>
      <vt:lpstr>Engineers have different roles and use different  mindsets and skillsets </vt:lpstr>
      <vt:lpstr>Engineering Design (as defined by ABET…) … one way engineers create value </vt:lpstr>
      <vt:lpstr>Customer Needs: Aerospace Industry Example</vt:lpstr>
      <vt:lpstr>Customer Needs: Aerospace Industry Example</vt:lpstr>
      <vt:lpstr>PowerPoint Presentation</vt:lpstr>
      <vt:lpstr>System Engineers</vt:lpstr>
      <vt:lpstr>Aerospace Design Engineers and Analysts</vt:lpstr>
      <vt:lpstr>General Advice: Design Engineers and Analysts</vt:lpstr>
      <vt:lpstr>PowerPoint Presentation</vt:lpstr>
      <vt:lpstr>Test Engineer</vt:lpstr>
      <vt:lpstr>Many different Engineering roles, many different names….Check the job description</vt:lpstr>
      <vt:lpstr>NASA Pathways Internship Program</vt:lpstr>
      <vt:lpstr>So you want to be an astronaut…?  Standing out on a  NASA intern application  </vt:lpstr>
      <vt:lpstr>PowerPoint Presentation</vt:lpstr>
      <vt:lpstr>Stay open to the unexpected…</vt:lpstr>
      <vt:lpstr>Learn what you can from visiting companies and career services…some AE companies begin recruiting summer interns in September</vt:lpstr>
      <vt:lpstr>Example: United Launch Alliance Internships</vt:lpstr>
      <vt:lpstr>Aerospace Engineers (per 2018 Bureau of Labor Statistics) </vt:lpstr>
      <vt:lpstr>Aerospace Engineers vs Mechanical Engineers  (per Bureau of Labor Statistics)</vt:lpstr>
      <vt:lpstr>Think of your career as a jungle gym, not as climbing a ladder*</vt:lpstr>
      <vt:lpstr>PowerPoint Presentation</vt:lpstr>
      <vt:lpstr>PowerPoint Presentation</vt:lpstr>
      <vt:lpstr>Class Project  General Learning Objectives</vt:lpstr>
      <vt:lpstr>Class Project –  special notes for 2020</vt:lpstr>
      <vt:lpstr>Class Project Preliminary Report </vt:lpstr>
      <vt:lpstr>Class Project Preliminary Report </vt:lpstr>
      <vt:lpstr>Class Project Preliminary Report </vt:lpstr>
      <vt:lpstr>Class Project Preliminary Report </vt:lpstr>
      <vt:lpstr>Part 2 of Class Project</vt:lpstr>
      <vt:lpstr>Computer Aided Design (CAD) model Requirement</vt:lpstr>
      <vt:lpstr>PowerPoint Presentation</vt:lpstr>
      <vt:lpstr>Engineering Design, Innovation, and the Entrepreneurial Mindset</vt:lpstr>
      <vt:lpstr>PowerPoint Presentation</vt:lpstr>
      <vt:lpstr>PowerPoint Presentation</vt:lpstr>
      <vt:lpstr>PowerPoint Presentation</vt:lpstr>
      <vt:lpstr>PowerPoint Presentation</vt:lpstr>
      <vt:lpstr>PowerPoint Presentation</vt:lpstr>
      <vt:lpstr>PowerPoint Presentation</vt:lpstr>
      <vt:lpstr> WHERE GOOD IDEAS COME FROM</vt:lpstr>
    </vt:vector>
  </TitlesOfParts>
  <Company>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Robert Kirk</dc:creator>
  <cp:lastModifiedBy>Kimberly Demoret</cp:lastModifiedBy>
  <cp:revision>770</cp:revision>
  <cp:lastPrinted>2020-09-03T18:19:48Z</cp:lastPrinted>
  <dcterms:created xsi:type="dcterms:W3CDTF">2003-12-16T18:49:37Z</dcterms:created>
  <dcterms:modified xsi:type="dcterms:W3CDTF">2021-08-25T15:43:26Z</dcterms:modified>
</cp:coreProperties>
</file>