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7"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96" y="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tNx0Uku7Jtk"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ed5b9e43b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ed5b9e43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ed5b9e43b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ed5b9e43b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ed5b9e43b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ed5b9e43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fa094759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fa09475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fa094759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fa094759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ed5b9e43b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ed5b9e43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ed5b9e43b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9ed5b9e43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ed5b9e43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ed5b9e43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ed5b9e43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ed5b9e4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ed5b9e43b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ed5b9e43b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ed5b9e43b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ed5b9e43b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ed5b9e43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9ed5b9e43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9ed5b9e43b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9ed5b9e43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ed5b9e43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ed5b9e43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ed5b9e43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ed5b9e43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ed5b9e43b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ed5b9e43b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9ed5b9e43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9ed5b9e43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ed5b9e43b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9ed5b9e43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ed5b9e43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ed5b9e43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ed5b9e43b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ed5b9e43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9ed5b9e43b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9ed5b9e43b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9ed5b9e43b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9ed5b9e43b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9ed5b9e43b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9ed5b9e43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ed5b9e43b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ed5b9e43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ed5b9e43b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9ed5b9e43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ed5b9e43b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9ed5b9e43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ed5b9e43b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9ed5b9e43b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ed5b9e43b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ed5b9e43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ed5b9e43b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ed5b9e43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ed5b9e43b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ed5b9e43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9ed5b9e43b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9ed5b9e43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lnSpc>
                <a:spcPct val="115000"/>
              </a:lnSpc>
              <a:spcBef>
                <a:spcPts val="0"/>
              </a:spcBef>
              <a:spcAft>
                <a:spcPts val="0"/>
              </a:spcAft>
              <a:buClr>
                <a:srgbClr val="595959"/>
              </a:buClr>
              <a:buSzPts val="1400"/>
              <a:buChar char="○"/>
            </a:pPr>
            <a:r>
              <a:rPr lang="en"/>
              <a:t>Bathroom tour: </a:t>
            </a:r>
            <a:r>
              <a:rPr lang="en" sz="1400" u="sng">
                <a:solidFill>
                  <a:srgbClr val="0097A7"/>
                </a:solidFill>
                <a:hlinkClick r:id="rId3">
                  <a:extLst>
                    <a:ext uri="{A12FA001-AC4F-418D-AE19-62706E023703}">
                      <ahyp:hlinkClr xmlns:ahyp="http://schemas.microsoft.com/office/drawing/2018/hyperlinkcolor" val="tx"/>
                    </a:ext>
                  </a:extLst>
                </a:hlinkClick>
              </a:rPr>
              <a:t>https://www.youtube.com/watch?v=tNx0Uku7Jtk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9ed5b9e43b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9ed5b9e43b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ed5b9e43b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ed5b9e43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ed5b9e43b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9ed5b9e43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ed5b9e43b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ed5b9e43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ed5b9e43b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ed5b9e43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ed5b9e43b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9ed5b9e43b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ed5b9e43b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9ed5b9e43b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ed5b9e43b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ed5b9e43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ed5b9e43b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9ed5b9e43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ed5b9e43b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ed5b9e43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ed5b9e43b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ed5b9e43b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9ed5b9e43b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9ed5b9e43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9fa094759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9fa094759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9ed5b9e43b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9ed5b9e43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d5b9e43b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ed5b9e43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9ed5b9e43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9ed5b9e4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ed5b9e43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ed5b9e43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ed5b9e43b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ed5b9e43b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ed5b9e43b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9ed5b9e43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agingcare.com/articles/communication-techniques-to-deal-with-elderly-parents-138454.ht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g7jHSKEhFJ_3vDfD93_C6L2EGvZrs3o_Gis4hMKuHPI/edit?usp=sharin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bbBkPsm1dxo"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ZBRT6HaR4h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User-Centered Design</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BME 425: Prosthetic and Orthotic Design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are the current solutions to this problem...</a:t>
            </a:r>
            <a:endParaRPr/>
          </a:p>
        </p:txBody>
      </p:sp>
      <p:sp>
        <p:nvSpPr>
          <p:cNvPr id="111" name="Google Shape;111;p22"/>
          <p:cNvSpPr txBox="1">
            <a:spLocks noGrp="1"/>
          </p:cNvSpPr>
          <p:nvPr>
            <p:ph type="body" idx="1"/>
          </p:nvPr>
        </p:nvSpPr>
        <p:spPr>
          <a:xfrm>
            <a:off x="1586075" y="1321375"/>
            <a:ext cx="5415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being hired…</a:t>
            </a:r>
            <a:endParaRPr/>
          </a:p>
          <a:p>
            <a:pPr marL="0" lvl="0" indent="0" algn="l" rtl="0">
              <a:spcBef>
                <a:spcPts val="1600"/>
              </a:spcBef>
              <a:spcAft>
                <a:spcPts val="0"/>
              </a:spcAft>
              <a:buNone/>
            </a:pPr>
            <a:endParaRPr/>
          </a:p>
          <a:p>
            <a:pPr marL="0" lvl="0" indent="0" algn="l" rtl="0">
              <a:spcBef>
                <a:spcPts val="1600"/>
              </a:spcBef>
              <a:spcAft>
                <a:spcPts val="0"/>
              </a:spcAft>
              <a:buNone/>
            </a:pPr>
            <a:r>
              <a:rPr lang="en"/>
              <a:t>Being abandoned…</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Not fully accepted into daily living...</a:t>
            </a:r>
            <a:endParaRPr/>
          </a:p>
        </p:txBody>
      </p:sp>
      <p:pic>
        <p:nvPicPr>
          <p:cNvPr id="112" name="Google Shape;112;p22"/>
          <p:cNvPicPr preferRelativeResize="0"/>
          <p:nvPr/>
        </p:nvPicPr>
        <p:blipFill>
          <a:blip r:embed="rId3">
            <a:alphaModFix/>
          </a:blip>
          <a:stretch>
            <a:fillRect/>
          </a:stretch>
        </p:blipFill>
        <p:spPr>
          <a:xfrm>
            <a:off x="5852900" y="1172238"/>
            <a:ext cx="3086100" cy="1476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Empathy Map</a:t>
            </a:r>
            <a:endParaRPr/>
          </a:p>
        </p:txBody>
      </p:sp>
      <p:sp>
        <p:nvSpPr>
          <p:cNvPr id="118" name="Google Shape;118;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9" name="Google Shape;119;p23"/>
          <p:cNvPicPr preferRelativeResize="0"/>
          <p:nvPr/>
        </p:nvPicPr>
        <p:blipFill>
          <a:blip r:embed="rId3">
            <a:alphaModFix/>
          </a:blip>
          <a:stretch>
            <a:fillRect/>
          </a:stretch>
        </p:blipFill>
        <p:spPr>
          <a:xfrm>
            <a:off x="155463" y="-154225"/>
            <a:ext cx="8159525" cy="5754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Asking the right questions</a:t>
            </a:r>
            <a:endParaRPr/>
          </a:p>
        </p:txBody>
      </p:sp>
      <p:sp>
        <p:nvSpPr>
          <p:cNvPr id="125" name="Google Shape;12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goal is to get your end user to just start talking                                 comfortably about their experiences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Ask them to describe experiences in a lot of detail</a:t>
            </a:r>
            <a:endParaRPr/>
          </a:p>
          <a:p>
            <a:pPr marL="457200" lvl="0" indent="-342900" algn="l" rtl="0">
              <a:spcBef>
                <a:spcPts val="0"/>
              </a:spcBef>
              <a:spcAft>
                <a:spcPts val="0"/>
              </a:spcAft>
              <a:buSzPts val="1800"/>
              <a:buChar char="●"/>
            </a:pPr>
            <a:r>
              <a:rPr lang="en"/>
              <a:t>Ask them to share stories when using a certain product</a:t>
            </a:r>
            <a:endParaRPr/>
          </a:p>
          <a:p>
            <a:pPr marL="457200" lvl="0" indent="-342900" algn="l" rtl="0">
              <a:spcBef>
                <a:spcPts val="0"/>
              </a:spcBef>
              <a:spcAft>
                <a:spcPts val="0"/>
              </a:spcAft>
              <a:buSzPts val="1800"/>
              <a:buChar char="●"/>
            </a:pPr>
            <a:r>
              <a:rPr lang="en"/>
              <a:t>Focus on their feelings and goals or experiences when using a product</a:t>
            </a:r>
            <a:endParaRPr/>
          </a:p>
          <a:p>
            <a:pPr marL="0" lvl="0" indent="0" algn="l" rtl="0">
              <a:spcBef>
                <a:spcPts val="1600"/>
              </a:spcBef>
              <a:spcAft>
                <a:spcPts val="0"/>
              </a:spcAft>
              <a:buNone/>
            </a:pPr>
            <a:r>
              <a:rPr lang="en" b="1"/>
              <a:t>Please click me: </a:t>
            </a:r>
            <a:endParaRPr b="1"/>
          </a:p>
          <a:p>
            <a:pPr marL="0" lvl="0" indent="0" algn="l" rtl="0">
              <a:spcBef>
                <a:spcPts val="1600"/>
              </a:spcBef>
              <a:spcAft>
                <a:spcPts val="0"/>
              </a:spcAft>
              <a:buNone/>
            </a:pPr>
            <a:r>
              <a:rPr lang="en" u="sng">
                <a:solidFill>
                  <a:schemeClr val="hlink"/>
                </a:solidFill>
                <a:hlinkClick r:id="rId3"/>
              </a:rPr>
              <a:t>https://www.agingcare.com/articles/communication-techniques-to-deal-with-elderly-parents-138454.htm</a:t>
            </a:r>
            <a:endParaRPr/>
          </a:p>
          <a:p>
            <a:pPr marL="0" lvl="0" indent="0" algn="l" rtl="0">
              <a:spcBef>
                <a:spcPts val="1600"/>
              </a:spcBef>
              <a:spcAft>
                <a:spcPts val="1600"/>
              </a:spcAft>
              <a:buNone/>
            </a:pPr>
            <a:endParaRPr/>
          </a:p>
        </p:txBody>
      </p:sp>
      <p:pic>
        <p:nvPicPr>
          <p:cNvPr id="126" name="Google Shape;126;p24"/>
          <p:cNvPicPr preferRelativeResize="0"/>
          <p:nvPr/>
        </p:nvPicPr>
        <p:blipFill>
          <a:blip r:embed="rId4">
            <a:alphaModFix/>
          </a:blip>
          <a:stretch>
            <a:fillRect/>
          </a:stretch>
        </p:blipFill>
        <p:spPr>
          <a:xfrm>
            <a:off x="6171000" y="153575"/>
            <a:ext cx="2661300" cy="1995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Asking the right questions</a:t>
            </a:r>
            <a:endParaRPr/>
          </a:p>
        </p:txBody>
      </p:sp>
      <p:sp>
        <p:nvSpPr>
          <p:cNvPr id="132" name="Google Shape;132;p25"/>
          <p:cNvSpPr txBox="1">
            <a:spLocks noGrp="1"/>
          </p:cNvSpPr>
          <p:nvPr>
            <p:ph type="body" idx="1"/>
          </p:nvPr>
        </p:nvSpPr>
        <p:spPr>
          <a:xfrm>
            <a:off x="311700" y="1017725"/>
            <a:ext cx="6244200" cy="34164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 sz="1350">
                <a:solidFill>
                  <a:srgbClr val="333333"/>
                </a:solidFill>
                <a:highlight>
                  <a:srgbClr val="FFFFFF"/>
                </a:highlight>
              </a:rPr>
              <a:t>“What happened?” can be a particularly sensitive question for some, however. “For a while I would answer and then I would feel so horrible,” says Ball, who became an amputee after she got frostbite while lost on a walk in the woods. “These are just strangers and they’re asking me about the most traumatic time in my life, and then they’re just walking away and I’m left with all of these feelings.”</a:t>
            </a:r>
            <a:endParaRPr sz="1350">
              <a:solidFill>
                <a:srgbClr val="333333"/>
              </a:solidFill>
              <a:highlight>
                <a:srgbClr val="FFFFFF"/>
              </a:highlight>
            </a:endParaRPr>
          </a:p>
          <a:p>
            <a:pPr marL="0" lvl="0" indent="0" algn="l" rtl="0">
              <a:spcBef>
                <a:spcPts val="1400"/>
              </a:spcBef>
              <a:spcAft>
                <a:spcPts val="0"/>
              </a:spcAft>
              <a:buClr>
                <a:schemeClr val="dk1"/>
              </a:buClr>
              <a:buSzPts val="1100"/>
              <a:buFont typeface="Arial"/>
              <a:buNone/>
            </a:pPr>
            <a:r>
              <a:rPr lang="en" sz="1350">
                <a:solidFill>
                  <a:srgbClr val="333333"/>
                </a:solidFill>
                <a:highlight>
                  <a:srgbClr val="FFFFFF"/>
                </a:highlight>
              </a:rPr>
              <a:t>“There are so many better questions, like, </a:t>
            </a:r>
            <a:r>
              <a:rPr lang="en" sz="1350" i="1">
                <a:solidFill>
                  <a:srgbClr val="333333"/>
                </a:solidFill>
                <a:highlight>
                  <a:srgbClr val="FFFFFF"/>
                </a:highlight>
              </a:rPr>
              <a:t>How do my legs work?</a:t>
            </a:r>
            <a:r>
              <a:rPr lang="en" sz="1350">
                <a:solidFill>
                  <a:srgbClr val="333333"/>
                </a:solidFill>
                <a:highlight>
                  <a:srgbClr val="FFFFFF"/>
                </a:highlight>
              </a:rPr>
              <a:t>” she adds.</a:t>
            </a:r>
            <a:endParaRPr sz="1350">
              <a:solidFill>
                <a:srgbClr val="333333"/>
              </a:solidFill>
              <a:highlight>
                <a:srgbClr val="FFFFFF"/>
              </a:highlight>
            </a:endParaRPr>
          </a:p>
          <a:p>
            <a:pPr marL="0" lvl="0" indent="0" algn="l" rtl="0">
              <a:spcBef>
                <a:spcPts val="1400"/>
              </a:spcBef>
              <a:spcAft>
                <a:spcPts val="0"/>
              </a:spcAft>
              <a:buClr>
                <a:schemeClr val="dk1"/>
              </a:buClr>
              <a:buSzPts val="1100"/>
              <a:buFont typeface="Arial"/>
              <a:buNone/>
            </a:pPr>
            <a:r>
              <a:rPr lang="en" sz="1350">
                <a:solidFill>
                  <a:srgbClr val="333333"/>
                </a:solidFill>
                <a:highlight>
                  <a:srgbClr val="FFFFFF"/>
                </a:highlight>
              </a:rPr>
              <a:t>“I always wished I had a better story when I was younger,” adds Osborne, whose limb differences are congenital. To her, “What happened to you?” is loaded with the idea that “there’s something wrong with me,” she says.</a:t>
            </a:r>
            <a:endParaRPr sz="1350">
              <a:solidFill>
                <a:srgbClr val="333333"/>
              </a:solidFill>
              <a:highlight>
                <a:srgbClr val="FFFFFF"/>
              </a:highlight>
            </a:endParaRPr>
          </a:p>
          <a:p>
            <a:pPr marL="0" lvl="0" indent="0" algn="l" rtl="0">
              <a:spcBef>
                <a:spcPts val="1400"/>
              </a:spcBef>
              <a:spcAft>
                <a:spcPts val="0"/>
              </a:spcAft>
              <a:buNone/>
            </a:pPr>
            <a:r>
              <a:rPr lang="en" b="1"/>
              <a:t>Please Click Me:</a:t>
            </a:r>
            <a:endParaRPr b="1"/>
          </a:p>
          <a:p>
            <a:pPr marL="0" lvl="0" indent="0" algn="l" rtl="0">
              <a:spcBef>
                <a:spcPts val="1600"/>
              </a:spcBef>
              <a:spcAft>
                <a:spcPts val="1600"/>
              </a:spcAft>
              <a:buNone/>
            </a:pPr>
            <a:r>
              <a:rPr lang="en"/>
              <a:t>https://www.self.com/story/limb-differences</a:t>
            </a:r>
            <a:endParaRPr/>
          </a:p>
        </p:txBody>
      </p:sp>
      <p:pic>
        <p:nvPicPr>
          <p:cNvPr id="133" name="Google Shape;133;p25"/>
          <p:cNvPicPr preferRelativeResize="0"/>
          <p:nvPr/>
        </p:nvPicPr>
        <p:blipFill>
          <a:blip r:embed="rId3">
            <a:alphaModFix/>
          </a:blip>
          <a:stretch>
            <a:fillRect/>
          </a:stretch>
        </p:blipFill>
        <p:spPr>
          <a:xfrm>
            <a:off x="6448429" y="130500"/>
            <a:ext cx="2589075" cy="2287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Participatory Design Activity</a:t>
            </a:r>
            <a:endParaRPr/>
          </a:p>
        </p:txBody>
      </p:sp>
      <p:sp>
        <p:nvSpPr>
          <p:cNvPr id="139" name="Google Shape;13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https://docs.google.com/document/d/1g7jHSKEhFJ_3vDfD93_C6L2EGvZrs3o_Gis4hMKuHPI/edit?usp=sharing</a:t>
            </a:r>
            <a:r>
              <a:rPr lang="en"/>
              <a:t>]</a:t>
            </a:r>
            <a:endParaRPr/>
          </a:p>
          <a:p>
            <a:pPr marL="0" lvl="0" indent="0" algn="l" rtl="0">
              <a:spcBef>
                <a:spcPts val="1600"/>
              </a:spcBef>
              <a:spcAft>
                <a:spcPts val="0"/>
              </a:spcAft>
              <a:buNone/>
            </a:pPr>
            <a:endParaRPr/>
          </a:p>
          <a:p>
            <a:pPr marL="0" lvl="0" indent="0" algn="l" rtl="0">
              <a:spcBef>
                <a:spcPts val="1600"/>
              </a:spcBef>
              <a:spcAft>
                <a:spcPts val="0"/>
              </a:spcAft>
              <a:buNone/>
            </a:pPr>
            <a:r>
              <a:rPr lang="en"/>
              <a:t>	Please add your initials in so I know you contributed</a:t>
            </a:r>
            <a:endParaRPr/>
          </a:p>
          <a:p>
            <a:pPr marL="0" lvl="0" indent="457200" algn="l" rtl="0">
              <a:spcBef>
                <a:spcPts val="1600"/>
              </a:spcBef>
              <a:spcAft>
                <a:spcPts val="0"/>
              </a:spcAft>
              <a:buNone/>
            </a:pPr>
            <a:r>
              <a:rPr lang="en"/>
              <a:t>Please feel free to refer to these team-sourced questions  when creating your own questionnaire </a:t>
            </a:r>
            <a:endParaRPr/>
          </a:p>
          <a:p>
            <a:pPr marL="0" lvl="0" indent="457200" algn="l" rtl="0">
              <a:spcBef>
                <a:spcPts val="1600"/>
              </a:spcBef>
              <a:spcAft>
                <a:spcPts val="0"/>
              </a:spcAft>
              <a:buNone/>
            </a:pPr>
            <a:r>
              <a:rPr lang="en"/>
              <a:t>Consider personalizing them or making them more specific to the problem you are trying to solve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Breakout Room Session:</a:t>
            </a:r>
            <a:endParaRPr/>
          </a:p>
        </p:txBody>
      </p:sp>
      <p:sp>
        <p:nvSpPr>
          <p:cNvPr id="145" name="Google Shape;145;p27"/>
          <p:cNvSpPr txBox="1">
            <a:spLocks noGrp="1"/>
          </p:cNvSpPr>
          <p:nvPr>
            <p:ph type="body" idx="1"/>
          </p:nvPr>
        </p:nvSpPr>
        <p:spPr>
          <a:xfrm>
            <a:off x="741625" y="1597750"/>
            <a:ext cx="7825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Cameras on</a:t>
            </a:r>
            <a:endParaRPr/>
          </a:p>
          <a:p>
            <a:pPr marL="0" lvl="0" indent="0" algn="l" rtl="0">
              <a:spcBef>
                <a:spcPts val="1600"/>
              </a:spcBef>
              <a:spcAft>
                <a:spcPts val="0"/>
              </a:spcAft>
              <a:buNone/>
            </a:pPr>
            <a:r>
              <a:rPr lang="en"/>
              <a:t>Actively engaged, participating and learning together</a:t>
            </a:r>
            <a:endParaRPr/>
          </a:p>
          <a:p>
            <a:pPr marL="0" lvl="0" indent="0" algn="l" rtl="0">
              <a:spcBef>
                <a:spcPts val="1600"/>
              </a:spcBef>
              <a:spcAft>
                <a:spcPts val="0"/>
              </a:spcAft>
              <a:buNone/>
            </a:pPr>
            <a:r>
              <a:rPr lang="en"/>
              <a:t>Team Evaluations on Kodiak Under Feedback Forms</a:t>
            </a:r>
            <a:endParaRPr/>
          </a:p>
          <a:p>
            <a:pPr marL="457200" lvl="0" indent="-342900" algn="l" rtl="0">
              <a:spcBef>
                <a:spcPts val="1600"/>
              </a:spcBef>
              <a:spcAft>
                <a:spcPts val="0"/>
              </a:spcAft>
              <a:buSzPts val="1800"/>
              <a:buChar char="●"/>
            </a:pPr>
            <a:r>
              <a:rPr lang="en"/>
              <a:t>Delegate tasks</a:t>
            </a:r>
            <a:endParaRPr/>
          </a:p>
          <a:p>
            <a:pPr marL="457200" lvl="0" indent="-342900" algn="l" rtl="0">
              <a:spcBef>
                <a:spcPts val="0"/>
              </a:spcBef>
              <a:spcAft>
                <a:spcPts val="0"/>
              </a:spcAft>
              <a:buSzPts val="1800"/>
              <a:buChar char="●"/>
            </a:pPr>
            <a:r>
              <a:rPr lang="en"/>
              <a:t>Be sure to demonstrate your value as an engineer to your teammates</a:t>
            </a:r>
            <a:endParaRPr/>
          </a:p>
          <a:p>
            <a:pPr marL="457200" lvl="0" indent="-342900" algn="l" rtl="0">
              <a:spcBef>
                <a:spcPts val="0"/>
              </a:spcBef>
              <a:spcAft>
                <a:spcPts val="0"/>
              </a:spcAft>
              <a:buSzPts val="1800"/>
              <a:buChar char="●"/>
            </a:pPr>
            <a:r>
              <a:rPr lang="en"/>
              <a:t>Complete as much as you can</a:t>
            </a:r>
            <a:endParaRPr/>
          </a:p>
          <a:p>
            <a:pPr marL="457200" lvl="0" indent="-342900" algn="l" rtl="0">
              <a:spcBef>
                <a:spcPts val="0"/>
              </a:spcBef>
              <a:spcAft>
                <a:spcPts val="0"/>
              </a:spcAft>
              <a:buSzPts val="1800"/>
              <a:buChar char="●"/>
            </a:pPr>
            <a:r>
              <a:rPr lang="en"/>
              <a:t>Expect non-closure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46" name="Google Shape;146;p27"/>
          <p:cNvPicPr preferRelativeResize="0"/>
          <p:nvPr/>
        </p:nvPicPr>
        <p:blipFill rotWithShape="1">
          <a:blip r:embed="rId3">
            <a:alphaModFix/>
          </a:blip>
          <a:srcRect l="60447" t="35018" r="4291"/>
          <a:stretch/>
        </p:blipFill>
        <p:spPr>
          <a:xfrm>
            <a:off x="6335727" y="261025"/>
            <a:ext cx="2646225" cy="2049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Remember:</a:t>
            </a:r>
            <a:endParaRPr/>
          </a:p>
        </p:txBody>
      </p:sp>
      <p:sp>
        <p:nvSpPr>
          <p:cNvPr id="152" name="Google Shape;15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None/>
            </a:pPr>
            <a:r>
              <a:rPr lang="en"/>
              <a:t>Make Space </a:t>
            </a:r>
            <a:endParaRPr/>
          </a:p>
          <a:p>
            <a:pPr marL="914400" lvl="0" indent="0" algn="l" rtl="0">
              <a:spcBef>
                <a:spcPts val="1600"/>
              </a:spcBef>
              <a:spcAft>
                <a:spcPts val="0"/>
              </a:spcAft>
              <a:buNone/>
            </a:pPr>
            <a:r>
              <a:rPr lang="en"/>
              <a:t>     and </a:t>
            </a:r>
            <a:endParaRPr/>
          </a:p>
          <a:p>
            <a:pPr marL="0" lvl="0" indent="457200" algn="l" rtl="0">
              <a:spcBef>
                <a:spcPts val="1600"/>
              </a:spcBef>
              <a:spcAft>
                <a:spcPts val="0"/>
              </a:spcAft>
              <a:buNone/>
            </a:pPr>
            <a:r>
              <a:rPr lang="en"/>
              <a:t>       Take Space</a:t>
            </a:r>
            <a:endParaRPr/>
          </a:p>
          <a:p>
            <a:pPr marL="0" lvl="0" indent="457200" algn="l" rtl="0">
              <a:spcBef>
                <a:spcPts val="1600"/>
              </a:spcBef>
              <a:spcAft>
                <a:spcPts val="0"/>
              </a:spcAft>
              <a:buNone/>
            </a:pPr>
            <a:endParaRPr/>
          </a:p>
          <a:p>
            <a:pPr marL="457200" lvl="0" indent="-342900" algn="l" rtl="0">
              <a:spcBef>
                <a:spcPts val="1600"/>
              </a:spcBef>
              <a:spcAft>
                <a:spcPts val="0"/>
              </a:spcAft>
              <a:buSzPts val="1800"/>
              <a:buChar char="●"/>
            </a:pPr>
            <a:r>
              <a:rPr lang="en"/>
              <a:t>Find your group’s slides are sorted by colors, Breakout Room # = Group</a:t>
            </a:r>
            <a:endParaRPr/>
          </a:p>
          <a:p>
            <a:pPr marL="457200" lvl="0" indent="-342900" algn="l" rtl="0">
              <a:spcBef>
                <a:spcPts val="0"/>
              </a:spcBef>
              <a:spcAft>
                <a:spcPts val="0"/>
              </a:spcAft>
              <a:buSzPts val="1800"/>
              <a:buChar char="●"/>
            </a:pPr>
            <a:r>
              <a:rPr lang="en"/>
              <a:t>Ensure access to google slides before we go</a:t>
            </a:r>
            <a:endParaRPr/>
          </a:p>
          <a:p>
            <a:pPr marL="457200" lvl="0" indent="-342900" algn="l" rtl="0">
              <a:spcBef>
                <a:spcPts val="0"/>
              </a:spcBef>
              <a:spcAft>
                <a:spcPts val="0"/>
              </a:spcAft>
              <a:buSzPts val="1800"/>
              <a:buChar char="●"/>
            </a:pPr>
            <a:r>
              <a:rPr lang="en"/>
              <a:t>We will quickly report out at the end (3 minutes per group) </a:t>
            </a:r>
            <a:endParaRPr/>
          </a:p>
          <a:p>
            <a:pPr marL="457200" lvl="0" indent="-342900" algn="l" rtl="0">
              <a:spcBef>
                <a:spcPts val="0"/>
              </a:spcBef>
              <a:spcAft>
                <a:spcPts val="0"/>
              </a:spcAft>
              <a:buSzPts val="1800"/>
              <a:buChar char="●"/>
            </a:pPr>
            <a:r>
              <a:rPr lang="en"/>
              <a:t>Done is better than perfect</a:t>
            </a:r>
            <a:endParaRPr/>
          </a:p>
          <a:p>
            <a:pPr marL="457200" lvl="0" indent="-342900" algn="l" rtl="0">
              <a:spcBef>
                <a:spcPts val="0"/>
              </a:spcBef>
              <a:spcAft>
                <a:spcPts val="0"/>
              </a:spcAft>
              <a:buSzPts val="1800"/>
              <a:buChar char="●"/>
            </a:pPr>
            <a:r>
              <a:rPr lang="en"/>
              <a:t>Expect non-closure</a:t>
            </a:r>
            <a:endParaRPr/>
          </a:p>
          <a:p>
            <a:pPr marL="0" lvl="0" indent="0" algn="l" rtl="0">
              <a:spcBef>
                <a:spcPts val="1600"/>
              </a:spcBef>
              <a:spcAft>
                <a:spcPts val="1600"/>
              </a:spcAft>
              <a:buNone/>
            </a:pPr>
            <a:endParaRPr/>
          </a:p>
        </p:txBody>
      </p:sp>
      <p:pic>
        <p:nvPicPr>
          <p:cNvPr id="153" name="Google Shape;153;p28"/>
          <p:cNvPicPr preferRelativeResize="0"/>
          <p:nvPr/>
        </p:nvPicPr>
        <p:blipFill>
          <a:blip r:embed="rId3">
            <a:alphaModFix/>
          </a:blip>
          <a:stretch>
            <a:fillRect/>
          </a:stretch>
        </p:blipFill>
        <p:spPr>
          <a:xfrm>
            <a:off x="4090274" y="137949"/>
            <a:ext cx="4158575" cy="27673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3173-6B21-464C-81AE-B026A963E8F5}"/>
              </a:ext>
            </a:extLst>
          </p:cNvPr>
          <p:cNvSpPr>
            <a:spLocks noGrp="1"/>
          </p:cNvSpPr>
          <p:nvPr>
            <p:ph type="title"/>
          </p:nvPr>
        </p:nvSpPr>
        <p:spPr/>
        <p:txBody>
          <a:bodyPr/>
          <a:lstStyle/>
          <a:p>
            <a:r>
              <a:rPr lang="en-US" dirty="0"/>
              <a:t>This is the end of my classroom lecture</a:t>
            </a:r>
          </a:p>
        </p:txBody>
      </p:sp>
      <p:sp>
        <p:nvSpPr>
          <p:cNvPr id="3" name="Text Placeholder 2">
            <a:extLst>
              <a:ext uri="{FF2B5EF4-FFF2-40B4-BE49-F238E27FC236}">
                <a16:creationId xmlns:a16="http://schemas.microsoft.com/office/drawing/2014/main" id="{C40556A7-43B4-4B8E-B85E-E3D966A46189}"/>
              </a:ext>
            </a:extLst>
          </p:cNvPr>
          <p:cNvSpPr>
            <a:spLocks noGrp="1"/>
          </p:cNvSpPr>
          <p:nvPr>
            <p:ph type="body" idx="1"/>
          </p:nvPr>
        </p:nvSpPr>
        <p:spPr/>
        <p:txBody>
          <a:bodyPr/>
          <a:lstStyle/>
          <a:p>
            <a:r>
              <a:rPr lang="en-US" dirty="0"/>
              <a:t>Followed are the student’s work for the following pre-assigned clients:</a:t>
            </a:r>
          </a:p>
          <a:p>
            <a:endParaRPr lang="en-US" sz="1600" dirty="0"/>
          </a:p>
          <a:p>
            <a:pPr marL="114300" indent="0">
              <a:buNone/>
            </a:pPr>
            <a:r>
              <a:rPr lang="en" sz="1600" dirty="0"/>
              <a:t>Breakout Room 1: Low-tech device to help elderly in kitchen</a:t>
            </a:r>
          </a:p>
          <a:p>
            <a:pPr marL="114300" indent="0">
              <a:buNone/>
            </a:pPr>
            <a:r>
              <a:rPr lang="en" sz="1600" dirty="0"/>
              <a:t>Breakout Room 2: Transfer device to go from bed to wheelchair independently</a:t>
            </a:r>
          </a:p>
          <a:p>
            <a:pPr marL="114300" indent="0">
              <a:buNone/>
            </a:pPr>
            <a:r>
              <a:rPr lang="en" sz="1600" dirty="0"/>
              <a:t>Breakout Room 3: Zipper/Button tool to get dressed independently with low/no hand strength (elderly)</a:t>
            </a:r>
          </a:p>
          <a:p>
            <a:pPr marL="114300" indent="0">
              <a:buNone/>
            </a:pPr>
            <a:r>
              <a:rPr lang="en" sz="1600" dirty="0"/>
              <a:t>Breakout Room 4: Donning socks and liners on prosthetic leg, with an upper limb difference (wrist disarticulation) </a:t>
            </a:r>
          </a:p>
          <a:p>
            <a:pPr marL="114300" indent="0">
              <a:buNone/>
            </a:pPr>
            <a:r>
              <a:rPr lang="en" sz="1600" dirty="0"/>
              <a:t>Breakout Room 5: Showering independently as a bilateral amputee (recent recovery)</a:t>
            </a:r>
          </a:p>
          <a:p>
            <a:pPr marL="114300" indent="0">
              <a:buNone/>
            </a:pPr>
            <a:r>
              <a:rPr lang="en" sz="1600" dirty="0"/>
              <a:t>Breakout Room 6: Independent feeding with very low hand strength (Quadriplegic)</a:t>
            </a:r>
          </a:p>
          <a:p>
            <a:pPr marL="114300" indent="0">
              <a:buNone/>
            </a:pPr>
            <a:r>
              <a:rPr lang="en" sz="1600" dirty="0"/>
              <a:t>Breakout Room 7: Shoe-tying device for bilateral limb difference (congenital)</a:t>
            </a:r>
            <a:endParaRPr lang="en-US" sz="1600" dirty="0"/>
          </a:p>
        </p:txBody>
      </p:sp>
    </p:spTree>
    <p:extLst>
      <p:ext uri="{BB962C8B-B14F-4D97-AF65-F5344CB8AC3E}">
        <p14:creationId xmlns:p14="http://schemas.microsoft.com/office/powerpoint/2010/main" val="1381025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1: Low-tech device to help elderly in kitchen</a:t>
            </a:r>
            <a:endParaRPr dirty="0"/>
          </a:p>
        </p:txBody>
      </p:sp>
      <p:sp>
        <p:nvSpPr>
          <p:cNvPr id="159" name="Google Shape;159;p29"/>
          <p:cNvSpPr txBox="1">
            <a:spLocks noGrp="1"/>
          </p:cNvSpPr>
          <p:nvPr>
            <p:ph type="body" idx="1"/>
          </p:nvPr>
        </p:nvSpPr>
        <p:spPr>
          <a:xfrm>
            <a:off x="311700" y="1567025"/>
            <a:ext cx="3957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Automatic Peeler</a:t>
            </a:r>
            <a:endParaRPr/>
          </a:p>
          <a:p>
            <a:pPr marL="457200" lvl="0" indent="-342900" algn="l" rtl="0">
              <a:spcBef>
                <a:spcPts val="0"/>
              </a:spcBef>
              <a:spcAft>
                <a:spcPts val="0"/>
              </a:spcAft>
              <a:buSzPts val="1800"/>
              <a:buChar char="●"/>
            </a:pPr>
            <a:r>
              <a:rPr lang="en"/>
              <a:t>Automatic Can Opener</a:t>
            </a:r>
            <a:endParaRPr/>
          </a:p>
          <a:p>
            <a:pPr marL="457200" lvl="0" indent="-342900" algn="l" rtl="0">
              <a:spcBef>
                <a:spcPts val="0"/>
              </a:spcBef>
              <a:spcAft>
                <a:spcPts val="0"/>
              </a:spcAft>
              <a:buSzPts val="1800"/>
              <a:buChar char="●"/>
            </a:pPr>
            <a:r>
              <a:rPr lang="en"/>
              <a:t>Automatic pan stirrer (with timer)</a:t>
            </a:r>
            <a:endParaRPr/>
          </a:p>
          <a:p>
            <a:pPr marL="457200" lvl="0" indent="-342900" algn="l" rtl="0">
              <a:spcBef>
                <a:spcPts val="0"/>
              </a:spcBef>
              <a:spcAft>
                <a:spcPts val="0"/>
              </a:spcAft>
              <a:buSzPts val="1800"/>
              <a:buChar char="●"/>
            </a:pPr>
            <a:r>
              <a:rPr lang="en"/>
              <a:t>KitchenAid hand mixer</a:t>
            </a:r>
            <a:endParaRPr/>
          </a:p>
          <a:p>
            <a:pPr marL="0" lvl="0" indent="0" algn="l" rtl="0">
              <a:spcBef>
                <a:spcPts val="1600"/>
              </a:spcBef>
              <a:spcAft>
                <a:spcPts val="1600"/>
              </a:spcAft>
              <a:buNone/>
            </a:pPr>
            <a:endParaRPr/>
          </a:p>
        </p:txBody>
      </p:sp>
      <p:pic>
        <p:nvPicPr>
          <p:cNvPr id="160" name="Google Shape;160;p29"/>
          <p:cNvPicPr preferRelativeResize="0"/>
          <p:nvPr/>
        </p:nvPicPr>
        <p:blipFill>
          <a:blip r:embed="rId3">
            <a:alphaModFix/>
          </a:blip>
          <a:stretch>
            <a:fillRect/>
          </a:stretch>
        </p:blipFill>
        <p:spPr>
          <a:xfrm>
            <a:off x="4269607" y="1567025"/>
            <a:ext cx="4562792" cy="34163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1: Current Solutions</a:t>
            </a:r>
            <a:endParaRPr/>
          </a:p>
        </p:txBody>
      </p:sp>
      <p:pic>
        <p:nvPicPr>
          <p:cNvPr id="166" name="Google Shape;166;p30"/>
          <p:cNvPicPr preferRelativeResize="0"/>
          <p:nvPr/>
        </p:nvPicPr>
        <p:blipFill>
          <a:blip r:embed="rId3">
            <a:alphaModFix/>
          </a:blip>
          <a:stretch>
            <a:fillRect/>
          </a:stretch>
        </p:blipFill>
        <p:spPr>
          <a:xfrm>
            <a:off x="6471050" y="1165225"/>
            <a:ext cx="2333624" cy="2561627"/>
          </a:xfrm>
          <a:prstGeom prst="rect">
            <a:avLst/>
          </a:prstGeom>
          <a:noFill/>
          <a:ln>
            <a:noFill/>
          </a:ln>
        </p:spPr>
      </p:pic>
      <p:pic>
        <p:nvPicPr>
          <p:cNvPr id="167" name="Google Shape;167;p30"/>
          <p:cNvPicPr preferRelativeResize="0"/>
          <p:nvPr/>
        </p:nvPicPr>
        <p:blipFill>
          <a:blip r:embed="rId4">
            <a:alphaModFix/>
          </a:blip>
          <a:stretch>
            <a:fillRect/>
          </a:stretch>
        </p:blipFill>
        <p:spPr>
          <a:xfrm>
            <a:off x="368325" y="1165226"/>
            <a:ext cx="2561625" cy="2561625"/>
          </a:xfrm>
          <a:prstGeom prst="rect">
            <a:avLst/>
          </a:prstGeom>
          <a:noFill/>
          <a:ln>
            <a:noFill/>
          </a:ln>
        </p:spPr>
      </p:pic>
      <p:pic>
        <p:nvPicPr>
          <p:cNvPr id="168" name="Google Shape;168;p30"/>
          <p:cNvPicPr preferRelativeResize="0"/>
          <p:nvPr/>
        </p:nvPicPr>
        <p:blipFill>
          <a:blip r:embed="rId5">
            <a:alphaModFix/>
          </a:blip>
          <a:stretch>
            <a:fillRect/>
          </a:stretch>
        </p:blipFill>
        <p:spPr>
          <a:xfrm>
            <a:off x="3704550" y="1165225"/>
            <a:ext cx="2015224" cy="2519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250275" y="314650"/>
            <a:ext cx="8520600" cy="99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Warm up...</a:t>
            </a:r>
            <a:endParaRPr/>
          </a:p>
        </p:txBody>
      </p:sp>
      <p:sp>
        <p:nvSpPr>
          <p:cNvPr id="61" name="Google Shape;61;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Draw a wheelchair and label its parts: </a:t>
            </a:r>
            <a:endParaRPr/>
          </a:p>
          <a:p>
            <a:pPr marL="0" lvl="0" indent="0" algn="ctr" rtl="0">
              <a:spcBef>
                <a:spcPts val="0"/>
              </a:spcBef>
              <a:spcAft>
                <a:spcPts val="0"/>
              </a:spcAft>
              <a:buNone/>
            </a:pPr>
            <a:endParaRPr/>
          </a:p>
          <a:p>
            <a:pPr marL="0" lvl="0" indent="0" algn="ctr" rtl="0">
              <a:spcBef>
                <a:spcPts val="0"/>
              </a:spcBef>
              <a:spcAft>
                <a:spcPts val="0"/>
              </a:spcAft>
              <a:buNone/>
            </a:pPr>
            <a:r>
              <a:rPr lang="en"/>
              <a:t>How does it turn? </a:t>
            </a:r>
            <a:endParaRPr/>
          </a:p>
          <a:p>
            <a:pPr marL="0" lvl="0" indent="0" algn="ctr" rtl="0">
              <a:spcBef>
                <a:spcPts val="0"/>
              </a:spcBef>
              <a:spcAft>
                <a:spcPts val="0"/>
              </a:spcAft>
              <a:buNone/>
            </a:pPr>
            <a:r>
              <a:rPr lang="en"/>
              <a:t>Where do the wheels attach to the seat?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1: Pain Points</a:t>
            </a:r>
            <a:endParaRPr/>
          </a:p>
        </p:txBody>
      </p:sp>
      <p:sp>
        <p:nvSpPr>
          <p:cNvPr id="174" name="Google Shape;174;p31"/>
          <p:cNvSpPr txBox="1">
            <a:spLocks noGrp="1"/>
          </p:cNvSpPr>
          <p:nvPr>
            <p:ph type="body" idx="1"/>
          </p:nvPr>
        </p:nvSpPr>
        <p:spPr>
          <a:xfrm>
            <a:off x="311700" y="1152475"/>
            <a:ext cx="43248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Arthritis in the hands making it hard to open cans, stir etc. </a:t>
            </a:r>
            <a:endParaRPr/>
          </a:p>
          <a:p>
            <a:pPr marL="457200" lvl="0" indent="-342900" algn="l" rtl="0">
              <a:lnSpc>
                <a:spcPct val="150000"/>
              </a:lnSpc>
              <a:spcBef>
                <a:spcPts val="0"/>
              </a:spcBef>
              <a:spcAft>
                <a:spcPts val="0"/>
              </a:spcAft>
              <a:buSzPts val="1800"/>
              <a:buChar char="●"/>
            </a:pPr>
            <a:r>
              <a:rPr lang="en"/>
              <a:t>Lack of strength needed to open cans or stir food</a:t>
            </a:r>
            <a:endParaRPr/>
          </a:p>
          <a:p>
            <a:pPr marL="457200" lvl="0" indent="-342900" algn="l" rtl="0">
              <a:lnSpc>
                <a:spcPct val="150000"/>
              </a:lnSpc>
              <a:spcBef>
                <a:spcPts val="0"/>
              </a:spcBef>
              <a:spcAft>
                <a:spcPts val="0"/>
              </a:spcAft>
              <a:buSzPts val="1800"/>
              <a:buChar char="●"/>
            </a:pPr>
            <a:r>
              <a:rPr lang="en"/>
              <a:t>Dependence on others for help</a:t>
            </a:r>
            <a:endParaRPr/>
          </a:p>
          <a:p>
            <a:pPr marL="457200" lvl="0" indent="-342900" algn="l" rtl="0">
              <a:lnSpc>
                <a:spcPct val="150000"/>
              </a:lnSpc>
              <a:spcBef>
                <a:spcPts val="0"/>
              </a:spcBef>
              <a:spcAft>
                <a:spcPts val="0"/>
              </a:spcAft>
              <a:buSzPts val="1800"/>
              <a:buChar char="●"/>
            </a:pPr>
            <a:r>
              <a:rPr lang="en"/>
              <a:t>Standing cooking for long periods of time</a:t>
            </a:r>
            <a:endParaRPr/>
          </a:p>
        </p:txBody>
      </p:sp>
      <p:pic>
        <p:nvPicPr>
          <p:cNvPr id="175" name="Google Shape;175;p31"/>
          <p:cNvPicPr preferRelativeResize="0"/>
          <p:nvPr/>
        </p:nvPicPr>
        <p:blipFill>
          <a:blip r:embed="rId3">
            <a:alphaModFix/>
          </a:blip>
          <a:stretch>
            <a:fillRect/>
          </a:stretch>
        </p:blipFill>
        <p:spPr>
          <a:xfrm>
            <a:off x="4735075" y="1278575"/>
            <a:ext cx="4189375" cy="2792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1: Jobs to be Done</a:t>
            </a:r>
            <a:endParaRPr/>
          </a:p>
        </p:txBody>
      </p:sp>
      <p:sp>
        <p:nvSpPr>
          <p:cNvPr id="181" name="Google Shape;181;p32"/>
          <p:cNvSpPr txBox="1">
            <a:spLocks noGrp="1"/>
          </p:cNvSpPr>
          <p:nvPr>
            <p:ph type="body" idx="1"/>
          </p:nvPr>
        </p:nvSpPr>
        <p:spPr>
          <a:xfrm>
            <a:off x="311700" y="1152475"/>
            <a:ext cx="4976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Arthritis and lack of strength</a:t>
            </a:r>
            <a:endParaRPr/>
          </a:p>
          <a:p>
            <a:pPr marL="0" lvl="0" indent="0" algn="l" rtl="0">
              <a:spcBef>
                <a:spcPts val="1600"/>
              </a:spcBef>
              <a:spcAft>
                <a:spcPts val="0"/>
              </a:spcAft>
              <a:buNone/>
            </a:pPr>
            <a:r>
              <a:rPr lang="en"/>
              <a:t>Help make cooking more independant</a:t>
            </a:r>
            <a:endParaRPr/>
          </a:p>
          <a:p>
            <a:pPr marL="0" lvl="0" indent="0" algn="l" rtl="0">
              <a:spcBef>
                <a:spcPts val="1600"/>
              </a:spcBef>
              <a:spcAft>
                <a:spcPts val="0"/>
              </a:spcAft>
              <a:buNone/>
            </a:pPr>
            <a:r>
              <a:rPr lang="en"/>
              <a:t>Decreasing discomfort involved in cooking</a:t>
            </a:r>
            <a:endParaRPr/>
          </a:p>
          <a:p>
            <a:pPr marL="0" lvl="0" indent="0" algn="l" rtl="0">
              <a:spcBef>
                <a:spcPts val="1600"/>
              </a:spcBef>
              <a:spcAft>
                <a:spcPts val="0"/>
              </a:spcAft>
              <a:buNone/>
            </a:pPr>
            <a:r>
              <a:rPr lang="en"/>
              <a:t>Restore interest in cooking for oneself or others</a:t>
            </a:r>
            <a:endParaRPr/>
          </a:p>
          <a:p>
            <a:pPr marL="0" lvl="0" indent="0" algn="l" rtl="0">
              <a:spcBef>
                <a:spcPts val="1600"/>
              </a:spcBef>
              <a:spcAft>
                <a:spcPts val="1600"/>
              </a:spcAft>
              <a:buNone/>
            </a:pPr>
            <a:r>
              <a:rPr lang="en"/>
              <a:t>Minimizing assistance from others </a:t>
            </a:r>
            <a:endParaRPr/>
          </a:p>
        </p:txBody>
      </p:sp>
      <p:pic>
        <p:nvPicPr>
          <p:cNvPr id="182" name="Google Shape;182;p32"/>
          <p:cNvPicPr preferRelativeResize="0"/>
          <p:nvPr/>
        </p:nvPicPr>
        <p:blipFill>
          <a:blip r:embed="rId3">
            <a:alphaModFix/>
          </a:blip>
          <a:stretch>
            <a:fillRect/>
          </a:stretch>
        </p:blipFill>
        <p:spPr>
          <a:xfrm>
            <a:off x="5963175" y="1429150"/>
            <a:ext cx="2671849" cy="26718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1: Interview Questions:</a:t>
            </a:r>
            <a:endParaRPr/>
          </a:p>
        </p:txBody>
      </p:sp>
      <p:sp>
        <p:nvSpPr>
          <p:cNvPr id="188" name="Google Shape;18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task might you wish to have some help with in the kitchen?</a:t>
            </a:r>
            <a:endParaRPr/>
          </a:p>
          <a:p>
            <a:pPr marL="0" lvl="0" indent="0" algn="l" rtl="0">
              <a:spcBef>
                <a:spcPts val="1600"/>
              </a:spcBef>
              <a:spcAft>
                <a:spcPts val="0"/>
              </a:spcAft>
              <a:buNone/>
            </a:pPr>
            <a:r>
              <a:rPr lang="en"/>
              <a:t>What is your favorite thing to cook/bake? Are there any steps that you struggle with completing?</a:t>
            </a:r>
            <a:endParaRPr/>
          </a:p>
          <a:p>
            <a:pPr marL="0" lvl="0" indent="0" algn="l" rtl="0">
              <a:spcBef>
                <a:spcPts val="1600"/>
              </a:spcBef>
              <a:spcAft>
                <a:spcPts val="0"/>
              </a:spcAft>
              <a:buNone/>
            </a:pPr>
            <a:r>
              <a:rPr lang="en"/>
              <a:t>How many meals do you make for yourself?</a:t>
            </a:r>
            <a:endParaRPr/>
          </a:p>
          <a:p>
            <a:pPr marL="0" lvl="0" indent="0" algn="l" rtl="0">
              <a:spcBef>
                <a:spcPts val="1600"/>
              </a:spcBef>
              <a:spcAft>
                <a:spcPts val="0"/>
              </a:spcAft>
              <a:buNone/>
            </a:pPr>
            <a:r>
              <a:rPr lang="en"/>
              <a:t>Are you interested in making more meals by yourself?</a:t>
            </a:r>
            <a:endParaRPr/>
          </a:p>
          <a:p>
            <a:pPr marL="0" lvl="0" indent="0" algn="l" rtl="0">
              <a:spcBef>
                <a:spcPts val="1600"/>
              </a:spcBef>
              <a:spcAft>
                <a:spcPts val="1600"/>
              </a:spcAft>
              <a:buNone/>
            </a:pPr>
            <a:endParaRPr/>
          </a:p>
        </p:txBody>
      </p:sp>
      <p:pic>
        <p:nvPicPr>
          <p:cNvPr id="189" name="Google Shape;189;p33"/>
          <p:cNvPicPr preferRelativeResize="0"/>
          <p:nvPr/>
        </p:nvPicPr>
        <p:blipFill>
          <a:blip r:embed="rId3">
            <a:alphaModFix/>
          </a:blip>
          <a:stretch>
            <a:fillRect/>
          </a:stretch>
        </p:blipFill>
        <p:spPr>
          <a:xfrm>
            <a:off x="6455363" y="2571738"/>
            <a:ext cx="2143125" cy="2143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2: Transfer device to go from bed to wheelchair independently</a:t>
            </a:r>
            <a:endParaRPr dirty="0"/>
          </a:p>
        </p:txBody>
      </p:sp>
      <p:pic>
        <p:nvPicPr>
          <p:cNvPr id="195" name="Google Shape;195;p34"/>
          <p:cNvPicPr preferRelativeResize="0"/>
          <p:nvPr/>
        </p:nvPicPr>
        <p:blipFill>
          <a:blip r:embed="rId3">
            <a:alphaModFix/>
          </a:blip>
          <a:stretch>
            <a:fillRect/>
          </a:stretch>
        </p:blipFill>
        <p:spPr>
          <a:xfrm>
            <a:off x="6387625" y="1982338"/>
            <a:ext cx="2566149" cy="2480599"/>
          </a:xfrm>
          <a:prstGeom prst="rect">
            <a:avLst/>
          </a:prstGeom>
          <a:noFill/>
          <a:ln>
            <a:noFill/>
          </a:ln>
        </p:spPr>
      </p:pic>
      <p:pic>
        <p:nvPicPr>
          <p:cNvPr id="196" name="Google Shape;196;p34"/>
          <p:cNvPicPr preferRelativeResize="0"/>
          <p:nvPr/>
        </p:nvPicPr>
        <p:blipFill>
          <a:blip r:embed="rId4">
            <a:alphaModFix/>
          </a:blip>
          <a:stretch>
            <a:fillRect/>
          </a:stretch>
        </p:blipFill>
        <p:spPr>
          <a:xfrm>
            <a:off x="141125" y="2036775"/>
            <a:ext cx="3514725" cy="2371725"/>
          </a:xfrm>
          <a:prstGeom prst="rect">
            <a:avLst/>
          </a:prstGeom>
          <a:noFill/>
          <a:ln>
            <a:noFill/>
          </a:ln>
        </p:spPr>
      </p:pic>
      <p:cxnSp>
        <p:nvCxnSpPr>
          <p:cNvPr id="197" name="Google Shape;197;p34"/>
          <p:cNvCxnSpPr/>
          <p:nvPr/>
        </p:nvCxnSpPr>
        <p:spPr>
          <a:xfrm rot="10800000" flipH="1">
            <a:off x="3894275" y="3208150"/>
            <a:ext cx="2250900" cy="11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2: Current Solutions</a:t>
            </a:r>
            <a:endParaRPr/>
          </a:p>
        </p:txBody>
      </p:sp>
      <p:sp>
        <p:nvSpPr>
          <p:cNvPr id="203" name="Google Shape;203;p35"/>
          <p:cNvSpPr txBox="1">
            <a:spLocks noGrp="1"/>
          </p:cNvSpPr>
          <p:nvPr>
            <p:ph type="body" idx="1"/>
          </p:nvPr>
        </p:nvSpPr>
        <p:spPr>
          <a:xfrm>
            <a:off x="3572275" y="1152475"/>
            <a:ext cx="2058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Right: $1,585</a:t>
            </a:r>
            <a:endParaRPr/>
          </a:p>
          <a:p>
            <a:pPr marL="0" lvl="0" indent="0" algn="l" rtl="0">
              <a:spcBef>
                <a:spcPts val="1600"/>
              </a:spcBef>
              <a:spcAft>
                <a:spcPts val="1600"/>
              </a:spcAft>
              <a:buNone/>
            </a:pPr>
            <a:r>
              <a:rPr lang="en"/>
              <a:t>Left: $600</a:t>
            </a:r>
            <a:endParaRPr/>
          </a:p>
        </p:txBody>
      </p:sp>
      <p:pic>
        <p:nvPicPr>
          <p:cNvPr id="204" name="Google Shape;204;p35"/>
          <p:cNvPicPr preferRelativeResize="0"/>
          <p:nvPr/>
        </p:nvPicPr>
        <p:blipFill>
          <a:blip r:embed="rId3">
            <a:alphaModFix/>
          </a:blip>
          <a:stretch>
            <a:fillRect/>
          </a:stretch>
        </p:blipFill>
        <p:spPr>
          <a:xfrm>
            <a:off x="311700" y="1152475"/>
            <a:ext cx="3260575" cy="3260575"/>
          </a:xfrm>
          <a:prstGeom prst="rect">
            <a:avLst/>
          </a:prstGeom>
          <a:noFill/>
          <a:ln>
            <a:noFill/>
          </a:ln>
        </p:spPr>
      </p:pic>
      <p:pic>
        <p:nvPicPr>
          <p:cNvPr id="205" name="Google Shape;205;p35"/>
          <p:cNvPicPr preferRelativeResize="0"/>
          <p:nvPr/>
        </p:nvPicPr>
        <p:blipFill>
          <a:blip r:embed="rId4">
            <a:alphaModFix/>
          </a:blip>
          <a:stretch>
            <a:fillRect/>
          </a:stretch>
        </p:blipFill>
        <p:spPr>
          <a:xfrm>
            <a:off x="5630475" y="1152475"/>
            <a:ext cx="3201825" cy="3416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2: Pain Points</a:t>
            </a:r>
            <a:endParaRPr/>
          </a:p>
        </p:txBody>
      </p:sp>
      <p:sp>
        <p:nvSpPr>
          <p:cNvPr id="211" name="Google Shape;211;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Easy to hurt yourself if there is no one assisting you from bed to chair.</a:t>
            </a:r>
            <a:endParaRPr/>
          </a:p>
          <a:p>
            <a:pPr marL="0" lvl="0" indent="0" algn="l" rtl="0">
              <a:spcBef>
                <a:spcPts val="1600"/>
              </a:spcBef>
              <a:spcAft>
                <a:spcPts val="0"/>
              </a:spcAft>
              <a:buNone/>
            </a:pPr>
            <a:r>
              <a:rPr lang="en"/>
              <a:t>Possibility to strand yourself if the process goes wrong</a:t>
            </a:r>
            <a:endParaRPr/>
          </a:p>
          <a:p>
            <a:pPr marL="0" lvl="0" indent="0" algn="l" rtl="0">
              <a:spcBef>
                <a:spcPts val="1600"/>
              </a:spcBef>
              <a:spcAft>
                <a:spcPts val="0"/>
              </a:spcAft>
              <a:buNone/>
            </a:pPr>
            <a:r>
              <a:rPr lang="en"/>
              <a:t>Time intensive.</a:t>
            </a:r>
            <a:endParaRPr/>
          </a:p>
          <a:p>
            <a:pPr marL="0" lvl="0" indent="0" algn="l" rtl="0">
              <a:spcBef>
                <a:spcPts val="1600"/>
              </a:spcBef>
              <a:spcAft>
                <a:spcPts val="0"/>
              </a:spcAft>
              <a:buNone/>
            </a:pPr>
            <a:r>
              <a:rPr lang="en"/>
              <a:t>High Cost.</a:t>
            </a:r>
            <a:endParaRPr/>
          </a:p>
          <a:p>
            <a:pPr marL="0" lvl="0" indent="0" algn="l" rtl="0">
              <a:spcBef>
                <a:spcPts val="1600"/>
              </a:spcBef>
              <a:spcAft>
                <a:spcPts val="0"/>
              </a:spcAft>
              <a:buNone/>
            </a:pPr>
            <a:r>
              <a:rPr lang="en"/>
              <a:t>Makes standard night time tasks (ie going to the bathroom) more difficult</a:t>
            </a:r>
            <a:endParaRPr/>
          </a:p>
          <a:p>
            <a:pPr marL="0" lvl="0" indent="0" algn="l" rtl="0">
              <a:spcBef>
                <a:spcPts val="1600"/>
              </a:spcBef>
              <a:spcAft>
                <a:spcPts val="16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15"/>
        <p:cNvGrpSpPr/>
        <p:nvPr/>
      </p:nvGrpSpPr>
      <p:grpSpPr>
        <a:xfrm>
          <a:off x="0" y="0"/>
          <a:ext cx="0" cy="0"/>
          <a:chOff x="0" y="0"/>
          <a:chExt cx="0" cy="0"/>
        </a:xfrm>
      </p:grpSpPr>
      <p:sp>
        <p:nvSpPr>
          <p:cNvPr id="216" name="Google Shape;21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2: Jobs to be Done</a:t>
            </a:r>
            <a:endParaRPr/>
          </a:p>
        </p:txBody>
      </p:sp>
      <p:sp>
        <p:nvSpPr>
          <p:cNvPr id="217" name="Google Shape;217;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a device to safely transfer a client from a bed to a wheelchair and vice versa</a:t>
            </a:r>
            <a:endParaRPr/>
          </a:p>
          <a:p>
            <a:pPr marL="0" lvl="0" indent="0" algn="l" rtl="0">
              <a:spcBef>
                <a:spcPts val="1600"/>
              </a:spcBef>
              <a:spcAft>
                <a:spcPts val="0"/>
              </a:spcAft>
              <a:buNone/>
            </a:pPr>
            <a:r>
              <a:rPr lang="en"/>
              <a:t>Design system to be used close to the bed to independently use</a:t>
            </a:r>
            <a:endParaRPr/>
          </a:p>
          <a:p>
            <a:pPr marL="0" lvl="0" indent="0" algn="l" rtl="0">
              <a:spcBef>
                <a:spcPts val="1600"/>
              </a:spcBef>
              <a:spcAft>
                <a:spcPts val="1600"/>
              </a:spcAft>
              <a:buNone/>
            </a:pPr>
            <a:r>
              <a:rPr lang="en"/>
              <a:t>Interview someone about how to design/improve the process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2: Interview Questions:</a:t>
            </a:r>
            <a:endParaRPr/>
          </a:p>
        </p:txBody>
      </p:sp>
      <p:sp>
        <p:nvSpPr>
          <p:cNvPr id="223" name="Google Shape;22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most difficult part of you device to work?</a:t>
            </a:r>
            <a:endParaRPr/>
          </a:p>
          <a:p>
            <a:pPr marL="0" lvl="0" indent="0" algn="l" rtl="0">
              <a:spcBef>
                <a:spcPts val="1600"/>
              </a:spcBef>
              <a:spcAft>
                <a:spcPts val="0"/>
              </a:spcAft>
              <a:buNone/>
            </a:pPr>
            <a:r>
              <a:rPr lang="en"/>
              <a:t>Do you feel comfortable and safe during transfer?</a:t>
            </a:r>
            <a:endParaRPr/>
          </a:p>
          <a:p>
            <a:pPr marL="0" lvl="0" indent="0" algn="l" rtl="0">
              <a:spcBef>
                <a:spcPts val="1600"/>
              </a:spcBef>
              <a:spcAft>
                <a:spcPts val="0"/>
              </a:spcAft>
              <a:buNone/>
            </a:pPr>
            <a:r>
              <a:rPr lang="en"/>
              <a:t>What parts of the device are the most user friendly and easy to use?</a:t>
            </a:r>
            <a:endParaRPr/>
          </a:p>
          <a:p>
            <a:pPr marL="0" lvl="0" indent="0" algn="l" rtl="0">
              <a:spcBef>
                <a:spcPts val="1600"/>
              </a:spcBef>
              <a:spcAft>
                <a:spcPts val="0"/>
              </a:spcAft>
              <a:buNone/>
            </a:pPr>
            <a:r>
              <a:rPr lang="en"/>
              <a:t>Is the device painful to use? Are there literal pain points?</a:t>
            </a:r>
            <a:endParaRPr/>
          </a:p>
          <a:p>
            <a:pPr marL="0" lvl="0" indent="0" algn="l" rtl="0">
              <a:spcBef>
                <a:spcPts val="1600"/>
              </a:spcBef>
              <a:spcAft>
                <a:spcPts val="16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3: Zipper/Button tool to get dressed independently with low/no hand strength (elderly)</a:t>
            </a:r>
            <a:endParaRPr dirty="0"/>
          </a:p>
        </p:txBody>
      </p:sp>
      <p:pic>
        <p:nvPicPr>
          <p:cNvPr id="229" name="Google Shape;229;p39"/>
          <p:cNvPicPr preferRelativeResize="0"/>
          <p:nvPr/>
        </p:nvPicPr>
        <p:blipFill>
          <a:blip r:embed="rId3">
            <a:alphaModFix/>
          </a:blip>
          <a:stretch>
            <a:fillRect/>
          </a:stretch>
        </p:blipFill>
        <p:spPr>
          <a:xfrm>
            <a:off x="1180700" y="1788151"/>
            <a:ext cx="2975947" cy="2975925"/>
          </a:xfrm>
          <a:prstGeom prst="rect">
            <a:avLst/>
          </a:prstGeom>
          <a:noFill/>
          <a:ln>
            <a:noFill/>
          </a:ln>
        </p:spPr>
      </p:pic>
      <p:pic>
        <p:nvPicPr>
          <p:cNvPr id="230" name="Google Shape;230;p39"/>
          <p:cNvPicPr preferRelativeResize="0"/>
          <p:nvPr/>
        </p:nvPicPr>
        <p:blipFill>
          <a:blip r:embed="rId4">
            <a:alphaModFix/>
          </a:blip>
          <a:stretch>
            <a:fillRect/>
          </a:stretch>
        </p:blipFill>
        <p:spPr>
          <a:xfrm>
            <a:off x="5196975" y="1788150"/>
            <a:ext cx="2878797" cy="2975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34"/>
        <p:cNvGrpSpPr/>
        <p:nvPr/>
      </p:nvGrpSpPr>
      <p:grpSpPr>
        <a:xfrm>
          <a:off x="0" y="0"/>
          <a:ext cx="0" cy="0"/>
          <a:chOff x="0" y="0"/>
          <a:chExt cx="0" cy="0"/>
        </a:xfrm>
      </p:grpSpPr>
      <p:sp>
        <p:nvSpPr>
          <p:cNvPr id="235" name="Google Shape;235;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3: Current Solutions</a:t>
            </a:r>
            <a:endParaRPr/>
          </a:p>
        </p:txBody>
      </p:sp>
      <p:sp>
        <p:nvSpPr>
          <p:cNvPr id="236" name="Google Shape;236;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shoes, you can use a shoe horn</a:t>
            </a:r>
            <a:endParaRPr/>
          </a:p>
          <a:p>
            <a:pPr marL="0" lvl="0" indent="0" algn="l" rtl="0">
              <a:spcBef>
                <a:spcPts val="1600"/>
              </a:spcBef>
              <a:spcAft>
                <a:spcPts val="0"/>
              </a:spcAft>
              <a:buNone/>
            </a:pPr>
            <a:r>
              <a:rPr lang="en"/>
              <a:t>Zipper pull tabs can be attached to a zipper to make it easier for people with arthritis to zip up their clothes</a:t>
            </a:r>
            <a:endParaRPr/>
          </a:p>
          <a:p>
            <a:pPr marL="0" lvl="0" indent="0" algn="l" rtl="0">
              <a:spcBef>
                <a:spcPts val="1600"/>
              </a:spcBef>
              <a:spcAft>
                <a:spcPts val="0"/>
              </a:spcAft>
              <a:buNone/>
            </a:pPr>
            <a:r>
              <a:rPr lang="en"/>
              <a:t>Button device (see image in previous slide)</a:t>
            </a:r>
            <a:endParaRPr/>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388475" y="391425"/>
            <a:ext cx="8520600" cy="72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How it’s made: Wheelchair</a:t>
            </a:r>
            <a:endParaRPr/>
          </a:p>
        </p:txBody>
      </p:sp>
      <p:pic>
        <p:nvPicPr>
          <p:cNvPr id="67" name="Google Shape;67;p15" descr="How Its Made Season 5 episode 6 Wheelchairs" title="How Its Made - 229 Wheelchairs">
            <a:hlinkClick r:id="rId3"/>
          </p:cNvPr>
          <p:cNvPicPr preferRelativeResize="0"/>
          <p:nvPr/>
        </p:nvPicPr>
        <p:blipFill>
          <a:blip r:embed="rId4">
            <a:alphaModFix/>
          </a:blip>
          <a:stretch>
            <a:fillRect/>
          </a:stretch>
        </p:blipFill>
        <p:spPr>
          <a:xfrm>
            <a:off x="2440075" y="15341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0"/>
        <p:cNvGrpSpPr/>
        <p:nvPr/>
      </p:nvGrpSpPr>
      <p:grpSpPr>
        <a:xfrm>
          <a:off x="0" y="0"/>
          <a:ext cx="0" cy="0"/>
          <a:chOff x="0" y="0"/>
          <a:chExt cx="0" cy="0"/>
        </a:xfrm>
      </p:grpSpPr>
      <p:sp>
        <p:nvSpPr>
          <p:cNvPr id="241" name="Google Shape;241;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3: Pain Points</a:t>
            </a:r>
            <a:endParaRPr/>
          </a:p>
        </p:txBody>
      </p:sp>
      <p:sp>
        <p:nvSpPr>
          <p:cNvPr id="242" name="Google Shape;242;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Pinching motion can be difficult for those with arthritis (buttons and zippers)</a:t>
            </a:r>
            <a:endParaRPr sz="1300"/>
          </a:p>
          <a:p>
            <a:pPr marL="0" lvl="0" indent="0" algn="l" rtl="0">
              <a:spcBef>
                <a:spcPts val="1600"/>
              </a:spcBef>
              <a:spcAft>
                <a:spcPts val="0"/>
              </a:spcAft>
              <a:buNone/>
            </a:pPr>
            <a:r>
              <a:rPr lang="en"/>
              <a:t>Hard time fastening buttons if client has swollen fingers (or arthritis)</a:t>
            </a:r>
            <a:endParaRPr/>
          </a:p>
          <a:p>
            <a:pPr marL="0" lvl="0" indent="0" algn="l" rtl="0">
              <a:spcBef>
                <a:spcPts val="1600"/>
              </a:spcBef>
              <a:spcAft>
                <a:spcPts val="0"/>
              </a:spcAft>
              <a:buNone/>
            </a:pPr>
            <a:r>
              <a:rPr lang="en"/>
              <a:t>Zippers on the back can be difficult to reach especially if they don’t have anyone else around to help</a:t>
            </a:r>
            <a:endParaRPr/>
          </a:p>
          <a:p>
            <a:pPr marL="0" lvl="0" indent="0" algn="l" rtl="0">
              <a:spcBef>
                <a:spcPts val="16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6"/>
        <p:cNvGrpSpPr/>
        <p:nvPr/>
      </p:nvGrpSpPr>
      <p:grpSpPr>
        <a:xfrm>
          <a:off x="0" y="0"/>
          <a:ext cx="0" cy="0"/>
          <a:chOff x="0" y="0"/>
          <a:chExt cx="0" cy="0"/>
        </a:xfrm>
      </p:grpSpPr>
      <p:sp>
        <p:nvSpPr>
          <p:cNvPr id="247" name="Google Shape;24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3: Jobs to be Done</a:t>
            </a:r>
            <a:endParaRPr/>
          </a:p>
        </p:txBody>
      </p:sp>
      <p:sp>
        <p:nvSpPr>
          <p:cNvPr id="248" name="Google Shape;24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dressed independently</a:t>
            </a:r>
            <a:endParaRPr/>
          </a:p>
          <a:p>
            <a:pPr marL="457200" lvl="0" indent="-342900" algn="l" rtl="0">
              <a:spcBef>
                <a:spcPts val="1600"/>
              </a:spcBef>
              <a:spcAft>
                <a:spcPts val="0"/>
              </a:spcAft>
              <a:buSzPts val="1800"/>
              <a:buChar char="-"/>
            </a:pPr>
            <a:r>
              <a:rPr lang="en"/>
              <a:t>Fasten buttons</a:t>
            </a:r>
            <a:endParaRPr/>
          </a:p>
          <a:p>
            <a:pPr marL="457200" lvl="0" indent="-342900" algn="l" rtl="0">
              <a:spcBef>
                <a:spcPts val="0"/>
              </a:spcBef>
              <a:spcAft>
                <a:spcPts val="0"/>
              </a:spcAft>
              <a:buSzPts val="1800"/>
              <a:buChar char="-"/>
            </a:pPr>
            <a:r>
              <a:rPr lang="en"/>
              <a:t>Zipper a shirt or dress or pants or whatever it may be</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To be able to do it with no pain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52"/>
        <p:cNvGrpSpPr/>
        <p:nvPr/>
      </p:nvGrpSpPr>
      <p:grpSpPr>
        <a:xfrm>
          <a:off x="0" y="0"/>
          <a:ext cx="0" cy="0"/>
          <a:chOff x="0" y="0"/>
          <a:chExt cx="0" cy="0"/>
        </a:xfrm>
      </p:grpSpPr>
      <p:sp>
        <p:nvSpPr>
          <p:cNvPr id="253" name="Google Shape;25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3: Interview Questions:</a:t>
            </a:r>
            <a:endParaRPr/>
          </a:p>
        </p:txBody>
      </p:sp>
      <p:sp>
        <p:nvSpPr>
          <p:cNvPr id="254" name="Google Shape;254;p43"/>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motion is most painful? What is the hardest article of clothing to put on?</a:t>
            </a:r>
            <a:endParaRPr/>
          </a:p>
          <a:p>
            <a:pPr marL="0" lvl="0" indent="0" algn="l" rtl="0">
              <a:spcBef>
                <a:spcPts val="1600"/>
              </a:spcBef>
              <a:spcAft>
                <a:spcPts val="0"/>
              </a:spcAft>
              <a:buNone/>
            </a:pPr>
            <a:r>
              <a:rPr lang="en"/>
              <a:t>How long does it take you to get ready?</a:t>
            </a:r>
            <a:endParaRPr/>
          </a:p>
          <a:p>
            <a:pPr marL="0" lvl="0" indent="0" algn="l" rtl="0">
              <a:spcBef>
                <a:spcPts val="1600"/>
              </a:spcBef>
              <a:spcAft>
                <a:spcPts val="0"/>
              </a:spcAft>
              <a:buNone/>
            </a:pPr>
            <a:r>
              <a:rPr lang="en"/>
              <a:t>Do you have anyone to assist you in getting ready?</a:t>
            </a:r>
            <a:endParaRPr/>
          </a:p>
          <a:p>
            <a:pPr marL="0" lvl="0" indent="0" algn="l" rtl="0">
              <a:spcBef>
                <a:spcPts val="1600"/>
              </a:spcBef>
              <a:spcAft>
                <a:spcPts val="0"/>
              </a:spcAft>
              <a:buNone/>
            </a:pPr>
            <a:r>
              <a:rPr lang="en"/>
              <a:t>What techniques make this task easiest for you?</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58"/>
        <p:cNvGrpSpPr/>
        <p:nvPr/>
      </p:nvGrpSpPr>
      <p:grpSpPr>
        <a:xfrm>
          <a:off x="0" y="0"/>
          <a:ext cx="0" cy="0"/>
          <a:chOff x="0" y="0"/>
          <a:chExt cx="0" cy="0"/>
        </a:xfrm>
      </p:grpSpPr>
      <p:sp>
        <p:nvSpPr>
          <p:cNvPr id="259" name="Google Shape;259;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4: Donning socks and liners on prosthetic leg, with an upper limb difference (wrist disarticulation) </a:t>
            </a:r>
            <a:endParaRPr dirty="0"/>
          </a:p>
        </p:txBody>
      </p:sp>
      <p:pic>
        <p:nvPicPr>
          <p:cNvPr id="260" name="Google Shape;260;p44"/>
          <p:cNvPicPr preferRelativeResize="0"/>
          <p:nvPr/>
        </p:nvPicPr>
        <p:blipFill>
          <a:blip r:embed="rId3">
            <a:alphaModFix/>
          </a:blip>
          <a:stretch>
            <a:fillRect/>
          </a:stretch>
        </p:blipFill>
        <p:spPr>
          <a:xfrm>
            <a:off x="2568700" y="2006725"/>
            <a:ext cx="4006601" cy="2672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64"/>
        <p:cNvGrpSpPr/>
        <p:nvPr/>
      </p:nvGrpSpPr>
      <p:grpSpPr>
        <a:xfrm>
          <a:off x="0" y="0"/>
          <a:ext cx="0" cy="0"/>
          <a:chOff x="0" y="0"/>
          <a:chExt cx="0" cy="0"/>
        </a:xfrm>
      </p:grpSpPr>
      <p:sp>
        <p:nvSpPr>
          <p:cNvPr id="265" name="Google Shape;26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4: Current Solutions</a:t>
            </a:r>
            <a:endParaRPr/>
          </a:p>
        </p:txBody>
      </p:sp>
      <p:sp>
        <p:nvSpPr>
          <p:cNvPr id="266" name="Google Shape;266;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Holder on the ground that you put the sock over and than slip your foot through</a:t>
            </a:r>
            <a:endParaRPr/>
          </a:p>
          <a:p>
            <a:pPr marL="457200" lvl="0" indent="-342900" algn="l" rtl="0">
              <a:spcBef>
                <a:spcPts val="0"/>
              </a:spcBef>
              <a:spcAft>
                <a:spcPts val="0"/>
              </a:spcAft>
              <a:buSzPts val="1800"/>
              <a:buChar char="●"/>
            </a:pPr>
            <a:r>
              <a:rPr lang="en"/>
              <a:t>Long sheath that you put into the sock and than use it to pull sock over prosthetic foot</a:t>
            </a:r>
            <a:endParaRPr/>
          </a:p>
          <a:p>
            <a:pPr marL="457200" lvl="0" indent="-342900" algn="l" rtl="0">
              <a:spcBef>
                <a:spcPts val="0"/>
              </a:spcBef>
              <a:spcAft>
                <a:spcPts val="0"/>
              </a:spcAft>
              <a:buSzPts val="1800"/>
              <a:buChar char="●"/>
            </a:pPr>
            <a:r>
              <a:rPr lang="en"/>
              <a:t>Plastic shell that sock goes over with rope attached to pull onto foot</a:t>
            </a:r>
            <a:endParaRPr/>
          </a:p>
          <a:p>
            <a:pPr marL="457200" lvl="0" indent="-342900" algn="l" rtl="0">
              <a:spcBef>
                <a:spcPts val="0"/>
              </a:spcBef>
              <a:spcAft>
                <a:spcPts val="0"/>
              </a:spcAft>
              <a:buSzPts val="1800"/>
              <a:buChar char="●"/>
            </a:pPr>
            <a:r>
              <a:rPr lang="en"/>
              <a:t>Not many devices made for someone with a prosthetic hand and leg.</a:t>
            </a:r>
            <a:endParaRPr/>
          </a:p>
          <a:p>
            <a:pPr marL="457200" lvl="0" indent="0" algn="l" rtl="0">
              <a:spcBef>
                <a:spcPts val="1600"/>
              </a:spcBef>
              <a:spcAft>
                <a:spcPts val="1600"/>
              </a:spcAft>
              <a:buNone/>
            </a:pPr>
            <a:endParaRPr/>
          </a:p>
        </p:txBody>
      </p:sp>
      <p:pic>
        <p:nvPicPr>
          <p:cNvPr id="267" name="Google Shape;267;p45"/>
          <p:cNvPicPr preferRelativeResize="0"/>
          <p:nvPr/>
        </p:nvPicPr>
        <p:blipFill>
          <a:blip r:embed="rId3">
            <a:alphaModFix/>
          </a:blip>
          <a:stretch>
            <a:fillRect/>
          </a:stretch>
        </p:blipFill>
        <p:spPr>
          <a:xfrm>
            <a:off x="7042174" y="3116074"/>
            <a:ext cx="1899800" cy="1899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4: Pain Points</a:t>
            </a:r>
            <a:endParaRPr/>
          </a:p>
        </p:txBody>
      </p:sp>
      <p:sp>
        <p:nvSpPr>
          <p:cNvPr id="273" name="Google Shape;273;p46"/>
          <p:cNvSpPr txBox="1">
            <a:spLocks noGrp="1"/>
          </p:cNvSpPr>
          <p:nvPr>
            <p:ph type="body" idx="1"/>
          </p:nvPr>
        </p:nvSpPr>
        <p:spPr>
          <a:xfrm>
            <a:off x="311700" y="1152475"/>
            <a:ext cx="4728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Liners tend to be stiff</a:t>
            </a:r>
            <a:endParaRPr/>
          </a:p>
          <a:p>
            <a:pPr marL="457200" lvl="0" indent="-342900" algn="l" rtl="0">
              <a:spcBef>
                <a:spcPts val="0"/>
              </a:spcBef>
              <a:spcAft>
                <a:spcPts val="0"/>
              </a:spcAft>
              <a:buSzPts val="1800"/>
              <a:buChar char="●"/>
            </a:pPr>
            <a:r>
              <a:rPr lang="en"/>
              <a:t>Difficult to stretch well with only 1 hand</a:t>
            </a:r>
            <a:endParaRPr/>
          </a:p>
          <a:p>
            <a:pPr marL="457200" lvl="0" indent="-342900" algn="l" rtl="0">
              <a:spcBef>
                <a:spcPts val="0"/>
              </a:spcBef>
              <a:spcAft>
                <a:spcPts val="0"/>
              </a:spcAft>
              <a:buSzPts val="1800"/>
              <a:buChar char="●"/>
            </a:pPr>
            <a:r>
              <a:rPr lang="en"/>
              <a:t>Hard to get an even fit</a:t>
            </a:r>
            <a:endParaRPr/>
          </a:p>
          <a:p>
            <a:pPr marL="457200" lvl="0" indent="-342900" algn="l" rtl="0">
              <a:spcBef>
                <a:spcPts val="0"/>
              </a:spcBef>
              <a:spcAft>
                <a:spcPts val="0"/>
              </a:spcAft>
              <a:buSzPts val="1800"/>
              <a:buChar char="●"/>
            </a:pPr>
            <a:r>
              <a:rPr lang="en"/>
              <a:t>Takes longer than normal</a:t>
            </a:r>
            <a:endParaRPr/>
          </a:p>
          <a:p>
            <a:pPr marL="457200" lvl="0" indent="-342900" algn="l" rtl="0">
              <a:spcBef>
                <a:spcPts val="0"/>
              </a:spcBef>
              <a:spcAft>
                <a:spcPts val="0"/>
              </a:spcAft>
              <a:buSzPts val="1800"/>
              <a:buChar char="●"/>
            </a:pPr>
            <a:r>
              <a:rPr lang="en"/>
              <a:t>Certain devices such as a sharp prehensor might damage the sock or liner </a:t>
            </a:r>
            <a:endParaRPr/>
          </a:p>
        </p:txBody>
      </p:sp>
      <p:pic>
        <p:nvPicPr>
          <p:cNvPr id="274" name="Google Shape;274;p46"/>
          <p:cNvPicPr preferRelativeResize="0"/>
          <p:nvPr/>
        </p:nvPicPr>
        <p:blipFill>
          <a:blip r:embed="rId3">
            <a:alphaModFix/>
          </a:blip>
          <a:stretch>
            <a:fillRect/>
          </a:stretch>
        </p:blipFill>
        <p:spPr>
          <a:xfrm>
            <a:off x="5040554" y="1322329"/>
            <a:ext cx="2862425" cy="2862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78"/>
        <p:cNvGrpSpPr/>
        <p:nvPr/>
      </p:nvGrpSpPr>
      <p:grpSpPr>
        <a:xfrm>
          <a:off x="0" y="0"/>
          <a:ext cx="0" cy="0"/>
          <a:chOff x="0" y="0"/>
          <a:chExt cx="0" cy="0"/>
        </a:xfrm>
      </p:grpSpPr>
      <p:sp>
        <p:nvSpPr>
          <p:cNvPr id="279" name="Google Shape;279;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4: Jobs to be Done</a:t>
            </a:r>
            <a:endParaRPr/>
          </a:p>
        </p:txBody>
      </p:sp>
      <p:sp>
        <p:nvSpPr>
          <p:cNvPr id="280" name="Google Shape;280;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Device that assists a person with an upper limb difference to more efficiently put on their donning sock/liner for their prosthetic leg.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84"/>
        <p:cNvGrpSpPr/>
        <p:nvPr/>
      </p:nvGrpSpPr>
      <p:grpSpPr>
        <a:xfrm>
          <a:off x="0" y="0"/>
          <a:ext cx="0" cy="0"/>
          <a:chOff x="0" y="0"/>
          <a:chExt cx="0" cy="0"/>
        </a:xfrm>
      </p:grpSpPr>
      <p:sp>
        <p:nvSpPr>
          <p:cNvPr id="285" name="Google Shape;28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4: Interview Questions:</a:t>
            </a:r>
            <a:endParaRPr/>
          </a:p>
        </p:txBody>
      </p:sp>
      <p:sp>
        <p:nvSpPr>
          <p:cNvPr id="286" name="Google Shape;286;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How do you currently put on socks?</a:t>
            </a:r>
            <a:endParaRPr/>
          </a:p>
          <a:p>
            <a:pPr marL="457200" lvl="0" indent="-342900" algn="l" rtl="0">
              <a:spcBef>
                <a:spcPts val="0"/>
              </a:spcBef>
              <a:spcAft>
                <a:spcPts val="0"/>
              </a:spcAft>
              <a:buSzPts val="1800"/>
              <a:buChar char="●"/>
            </a:pPr>
            <a:r>
              <a:rPr lang="en"/>
              <a:t>How much longer do you think it takes you then the average person?</a:t>
            </a:r>
            <a:endParaRPr/>
          </a:p>
          <a:p>
            <a:pPr marL="457200" lvl="0" indent="-342900" algn="l" rtl="0">
              <a:spcBef>
                <a:spcPts val="0"/>
              </a:spcBef>
              <a:spcAft>
                <a:spcPts val="0"/>
              </a:spcAft>
              <a:buSzPts val="1800"/>
              <a:buChar char="●"/>
            </a:pPr>
            <a:r>
              <a:rPr lang="en"/>
              <a:t>What is the hardest part?</a:t>
            </a:r>
            <a:endParaRPr/>
          </a:p>
          <a:p>
            <a:pPr marL="457200" lvl="0" indent="-342900" algn="l" rtl="0">
              <a:spcBef>
                <a:spcPts val="0"/>
              </a:spcBef>
              <a:spcAft>
                <a:spcPts val="0"/>
              </a:spcAft>
              <a:buSzPts val="1800"/>
              <a:buChar char="●"/>
            </a:pPr>
            <a:r>
              <a:rPr lang="en"/>
              <a:t>What do you think would help?</a:t>
            </a:r>
            <a:endParaRPr/>
          </a:p>
          <a:p>
            <a:pPr marL="457200" lvl="0" indent="-342900" algn="l" rtl="0">
              <a:spcBef>
                <a:spcPts val="0"/>
              </a:spcBef>
              <a:spcAft>
                <a:spcPts val="0"/>
              </a:spcAft>
              <a:buSzPts val="1800"/>
              <a:buChar char="●"/>
            </a:pPr>
            <a:r>
              <a:rPr lang="en"/>
              <a:t>What currently works well with the way you put on socks?</a:t>
            </a:r>
            <a:endParaRPr/>
          </a:p>
          <a:p>
            <a:pPr marL="457200" lvl="0" indent="-342900" algn="l" rtl="0">
              <a:spcBef>
                <a:spcPts val="0"/>
              </a:spcBef>
              <a:spcAft>
                <a:spcPts val="0"/>
              </a:spcAft>
              <a:buSzPts val="1800"/>
              <a:buChar char="●"/>
            </a:pPr>
            <a:r>
              <a:rPr lang="en"/>
              <a:t>Which part takes the longest?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90"/>
        <p:cNvGrpSpPr/>
        <p:nvPr/>
      </p:nvGrpSpPr>
      <p:grpSpPr>
        <a:xfrm>
          <a:off x="0" y="0"/>
          <a:ext cx="0" cy="0"/>
          <a:chOff x="0" y="0"/>
          <a:chExt cx="0" cy="0"/>
        </a:xfrm>
      </p:grpSpPr>
      <p:sp>
        <p:nvSpPr>
          <p:cNvPr id="291" name="Google Shape;29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5: Showering independently as a bilateral amputee (recent recovery)</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95"/>
        <p:cNvGrpSpPr/>
        <p:nvPr/>
      </p:nvGrpSpPr>
      <p:grpSpPr>
        <a:xfrm>
          <a:off x="0" y="0"/>
          <a:ext cx="0" cy="0"/>
          <a:chOff x="0" y="0"/>
          <a:chExt cx="0" cy="0"/>
        </a:xfrm>
      </p:grpSpPr>
      <p:sp>
        <p:nvSpPr>
          <p:cNvPr id="296" name="Google Shape;296;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5: Current Solutions</a:t>
            </a:r>
            <a:endParaRPr/>
          </a:p>
        </p:txBody>
      </p:sp>
      <p:sp>
        <p:nvSpPr>
          <p:cNvPr id="297" name="Google Shape;297;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Below the knee</a:t>
            </a:r>
            <a:endParaRPr/>
          </a:p>
          <a:p>
            <a:pPr marL="914400" lvl="1" indent="-317500" algn="l" rtl="0">
              <a:spcBef>
                <a:spcPts val="0"/>
              </a:spcBef>
              <a:spcAft>
                <a:spcPts val="0"/>
              </a:spcAft>
              <a:buSzPts val="1400"/>
              <a:buChar char="○"/>
            </a:pPr>
            <a:r>
              <a:rPr lang="en"/>
              <a:t>Getting in the tub/shower</a:t>
            </a:r>
            <a:endParaRPr/>
          </a:p>
          <a:p>
            <a:pPr marL="1371600" lvl="2" indent="-317500" algn="l" rtl="0">
              <a:spcBef>
                <a:spcPts val="0"/>
              </a:spcBef>
              <a:spcAft>
                <a:spcPts val="0"/>
              </a:spcAft>
              <a:buSzPts val="1400"/>
              <a:buChar char="■"/>
            </a:pPr>
            <a:r>
              <a:rPr lang="en"/>
              <a:t>Be sure to use a handrail</a:t>
            </a:r>
            <a:endParaRPr/>
          </a:p>
          <a:p>
            <a:pPr marL="1371600" lvl="2" indent="-317500" algn="l" rtl="0">
              <a:spcBef>
                <a:spcPts val="0"/>
              </a:spcBef>
              <a:spcAft>
                <a:spcPts val="0"/>
              </a:spcAft>
              <a:buSzPts val="1400"/>
              <a:buChar char="■"/>
            </a:pPr>
            <a:r>
              <a:rPr lang="en"/>
              <a:t>Shift weight into a kneeling position</a:t>
            </a:r>
            <a:endParaRPr/>
          </a:p>
          <a:p>
            <a:pPr marL="914400" lvl="0" indent="0" algn="l" rtl="0">
              <a:spcBef>
                <a:spcPts val="1600"/>
              </a:spcBef>
              <a:spcAft>
                <a:spcPts val="0"/>
              </a:spcAft>
              <a:buNone/>
            </a:pPr>
            <a:endParaRPr/>
          </a:p>
          <a:p>
            <a:pPr marL="457200" lvl="0" indent="-342900" algn="l" rtl="0">
              <a:spcBef>
                <a:spcPts val="1600"/>
              </a:spcBef>
              <a:spcAft>
                <a:spcPts val="0"/>
              </a:spcAft>
              <a:buSzPts val="1800"/>
              <a:buChar char="●"/>
            </a:pPr>
            <a:r>
              <a:rPr lang="en"/>
              <a:t>Above the knee</a:t>
            </a:r>
            <a:endParaRPr/>
          </a:p>
          <a:p>
            <a:pPr marL="914400" lvl="1" indent="-317500" algn="l" rtl="0">
              <a:spcBef>
                <a:spcPts val="0"/>
              </a:spcBef>
              <a:spcAft>
                <a:spcPts val="0"/>
              </a:spcAft>
              <a:buSzPts val="1400"/>
              <a:buChar char="○"/>
            </a:pPr>
            <a:r>
              <a:rPr lang="en"/>
              <a:t>Getting in the tub/shower</a:t>
            </a:r>
            <a:endParaRPr/>
          </a:p>
          <a:p>
            <a:pPr marL="1371600" lvl="2" indent="-317500" algn="l" rtl="0">
              <a:spcBef>
                <a:spcPts val="0"/>
              </a:spcBef>
              <a:spcAft>
                <a:spcPts val="0"/>
              </a:spcAft>
              <a:buSzPts val="1400"/>
              <a:buChar char="■"/>
            </a:pPr>
            <a:r>
              <a:rPr lang="en"/>
              <a:t>Often the best person to consult is occupational therapist</a:t>
            </a:r>
            <a:endParaRPr/>
          </a:p>
          <a:p>
            <a:pPr marL="1371600" lvl="2" indent="-317500" algn="l" rtl="0">
              <a:spcBef>
                <a:spcPts val="0"/>
              </a:spcBef>
              <a:spcAft>
                <a:spcPts val="0"/>
              </a:spcAft>
              <a:buSzPts val="1400"/>
              <a:buChar char="■"/>
            </a:pPr>
            <a:r>
              <a:rPr lang="en"/>
              <a:t>Using a wedge cushion or adhesive strips</a:t>
            </a:r>
            <a:endParaRPr/>
          </a:p>
          <a:p>
            <a:pPr marL="91440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98" name="Google Shape;298;p50"/>
          <p:cNvPicPr preferRelativeResize="0"/>
          <p:nvPr/>
        </p:nvPicPr>
        <p:blipFill>
          <a:blip r:embed="rId3">
            <a:alphaModFix/>
          </a:blip>
          <a:stretch>
            <a:fillRect/>
          </a:stretch>
        </p:blipFill>
        <p:spPr>
          <a:xfrm>
            <a:off x="6141700" y="1152468"/>
            <a:ext cx="2730799" cy="1515600"/>
          </a:xfrm>
          <a:prstGeom prst="rect">
            <a:avLst/>
          </a:prstGeom>
          <a:noFill/>
          <a:ln>
            <a:noFill/>
          </a:ln>
        </p:spPr>
      </p:pic>
      <p:pic>
        <p:nvPicPr>
          <p:cNvPr id="299" name="Google Shape;299;p50"/>
          <p:cNvPicPr preferRelativeResize="0"/>
          <p:nvPr/>
        </p:nvPicPr>
        <p:blipFill>
          <a:blip r:embed="rId4">
            <a:alphaModFix/>
          </a:blip>
          <a:stretch>
            <a:fillRect/>
          </a:stretch>
        </p:blipFill>
        <p:spPr>
          <a:xfrm>
            <a:off x="4572000" y="1152475"/>
            <a:ext cx="1302664" cy="1515600"/>
          </a:xfrm>
          <a:prstGeom prst="rect">
            <a:avLst/>
          </a:prstGeom>
          <a:noFill/>
          <a:ln>
            <a:noFill/>
          </a:ln>
        </p:spPr>
      </p:pic>
      <p:pic>
        <p:nvPicPr>
          <p:cNvPr id="300" name="Google Shape;300;p50"/>
          <p:cNvPicPr preferRelativeResize="0"/>
          <p:nvPr/>
        </p:nvPicPr>
        <p:blipFill>
          <a:blip r:embed="rId5">
            <a:alphaModFix/>
          </a:blip>
          <a:stretch>
            <a:fillRect/>
          </a:stretch>
        </p:blipFill>
        <p:spPr>
          <a:xfrm>
            <a:off x="6872250" y="2802825"/>
            <a:ext cx="2000250" cy="2000250"/>
          </a:xfrm>
          <a:prstGeom prst="rect">
            <a:avLst/>
          </a:prstGeom>
          <a:noFill/>
          <a:ln>
            <a:noFill/>
          </a:ln>
        </p:spPr>
      </p:pic>
      <p:pic>
        <p:nvPicPr>
          <p:cNvPr id="301" name="Google Shape;301;p50"/>
          <p:cNvPicPr preferRelativeResize="0"/>
          <p:nvPr/>
        </p:nvPicPr>
        <p:blipFill>
          <a:blip r:embed="rId6">
            <a:alphaModFix/>
          </a:blip>
          <a:stretch>
            <a:fillRect/>
          </a:stretch>
        </p:blipFill>
        <p:spPr>
          <a:xfrm>
            <a:off x="5349450" y="3840825"/>
            <a:ext cx="1302675" cy="1302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subTitle" idx="1"/>
          </p:nvPr>
        </p:nvSpPr>
        <p:spPr>
          <a:xfrm>
            <a:off x="311700" y="2240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SmartDrive</a:t>
            </a:r>
            <a:endParaRPr/>
          </a:p>
        </p:txBody>
      </p:sp>
      <p:pic>
        <p:nvPicPr>
          <p:cNvPr id="73" name="Google Shape;73;p16" descr="http://www.gaylord.org  The SmartDrive is a revolutionary power assist device that will change your life. It is intuitive to use, lightweight, and easy to install. The entire system weighs only 12.5 lbs. which is almost half that of a traditional power assist wheels and attaches to the back of almost any manual wheelchair, including folding chairs.&#10;&#10;It’s very simple and straightforward in how it functions. The sideways rollers allow the motor to glide effortlessly on the ground allowing for spins and quick turns, and when it’s not powered on it freewheels just like a bike. Essentially, you can do everything you do without the SmartDrive on your wheelchair, only better. &#10;&#10;To see if the SmartDrive will work with your wheelchair make an appointment at Gaylord's Wheelchair Assessment Services by calling: (203) 284-2836. For more information about the SmartDrive call: (203) 284-2705, and for info on our Wheelchair Assessment Services online: http://www.gaylord.org/Our-Programs/Additional-Programs-Services/Wheelchair-Assessment-Program" title="How does SmartDrive work with a wheelchair?">
            <a:hlinkClick r:id="rId3"/>
          </p:cNvPr>
          <p:cNvPicPr preferRelativeResize="0"/>
          <p:nvPr/>
        </p:nvPicPr>
        <p:blipFill>
          <a:blip r:embed="rId4">
            <a:alphaModFix/>
          </a:blip>
          <a:stretch>
            <a:fillRect/>
          </a:stretch>
        </p:blipFill>
        <p:spPr>
          <a:xfrm>
            <a:off x="2194450" y="10166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05"/>
        <p:cNvGrpSpPr/>
        <p:nvPr/>
      </p:nvGrpSpPr>
      <p:grpSpPr>
        <a:xfrm>
          <a:off x="0" y="0"/>
          <a:ext cx="0" cy="0"/>
          <a:chOff x="0" y="0"/>
          <a:chExt cx="0" cy="0"/>
        </a:xfrm>
      </p:grpSpPr>
      <p:sp>
        <p:nvSpPr>
          <p:cNvPr id="306" name="Google Shape;306;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5: Pain Points</a:t>
            </a:r>
            <a:endParaRPr/>
          </a:p>
        </p:txBody>
      </p:sp>
      <p:sp>
        <p:nvSpPr>
          <p:cNvPr id="307" name="Google Shape;307;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bilateral amputee missing both legs:</a:t>
            </a:r>
            <a:endParaRPr/>
          </a:p>
          <a:p>
            <a:pPr marL="457200" lvl="0" indent="-342900" algn="l" rtl="0">
              <a:spcBef>
                <a:spcPts val="1600"/>
              </a:spcBef>
              <a:spcAft>
                <a:spcPts val="0"/>
              </a:spcAft>
              <a:buSzPts val="1800"/>
              <a:buChar char="-"/>
            </a:pPr>
            <a:r>
              <a:rPr lang="en"/>
              <a:t>Transition from wheelchair to a seat within the shower. This cannot be done independently unless there is some device that can be used to transfer the client from the wheelchair to the shower chair. If the client has two prosthetic legs, will they be able to use them to ambulate into the shower.</a:t>
            </a:r>
            <a:endParaRPr/>
          </a:p>
          <a:p>
            <a:pPr marL="0" lvl="0" indent="0" algn="l" rtl="0">
              <a:spcBef>
                <a:spcPts val="1600"/>
              </a:spcBef>
              <a:spcAft>
                <a:spcPts val="0"/>
              </a:spcAft>
              <a:buNone/>
            </a:pPr>
            <a:r>
              <a:rPr lang="en"/>
              <a:t>For bilateral amputee missing both arms:</a:t>
            </a:r>
            <a:endParaRPr/>
          </a:p>
          <a:p>
            <a:pPr marL="457200" lvl="0" indent="-342900" algn="l" rtl="0">
              <a:spcBef>
                <a:spcPts val="1600"/>
              </a:spcBef>
              <a:spcAft>
                <a:spcPts val="0"/>
              </a:spcAft>
              <a:buSzPts val="1800"/>
              <a:buChar char="-"/>
            </a:pPr>
            <a:r>
              <a:rPr lang="en"/>
              <a:t>What type of prosthesis material and grip function can be used to wash oneself with shampoo and body wash. Also must be able to adjust water setting and dry off.</a:t>
            </a:r>
            <a:endParaRPr/>
          </a:p>
          <a:p>
            <a:pPr marL="0" lvl="0" indent="0" algn="l" rtl="0">
              <a:spcBef>
                <a:spcPts val="1600"/>
              </a:spcBef>
              <a:spcAft>
                <a:spcPts val="1600"/>
              </a:spcAft>
              <a:buNone/>
            </a:pPr>
            <a:r>
              <a:rPr lang="en"/>
              <a:t>Note: for both, you must take into account the type of shower the client is using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5: Jobs to be Done</a:t>
            </a:r>
            <a:endParaRPr/>
          </a:p>
        </p:txBody>
      </p:sp>
      <p:sp>
        <p:nvSpPr>
          <p:cNvPr id="313" name="Google Shape;313;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Bilateral amputee of both legs</a:t>
            </a:r>
            <a:endParaRPr/>
          </a:p>
          <a:p>
            <a:pPr marL="457200" lvl="0" indent="-342900" algn="l" rtl="0">
              <a:spcBef>
                <a:spcPts val="1600"/>
              </a:spcBef>
              <a:spcAft>
                <a:spcPts val="0"/>
              </a:spcAft>
              <a:buSzPts val="1800"/>
              <a:buChar char="●"/>
            </a:pPr>
            <a:r>
              <a:rPr lang="en"/>
              <a:t>Transition person from wheelchair to shower chair</a:t>
            </a:r>
            <a:endParaRPr/>
          </a:p>
          <a:p>
            <a:pPr marL="0" lvl="0" indent="0" algn="l" rtl="0">
              <a:spcBef>
                <a:spcPts val="1600"/>
              </a:spcBef>
              <a:spcAft>
                <a:spcPts val="0"/>
              </a:spcAft>
              <a:buNone/>
            </a:pPr>
            <a:r>
              <a:rPr lang="en"/>
              <a:t>Bilateral amputee of both arms </a:t>
            </a:r>
            <a:endParaRPr/>
          </a:p>
          <a:p>
            <a:pPr marL="457200" lvl="0" indent="-342900" algn="l" rtl="0">
              <a:spcBef>
                <a:spcPts val="1600"/>
              </a:spcBef>
              <a:spcAft>
                <a:spcPts val="0"/>
              </a:spcAft>
              <a:buSzPts val="1800"/>
              <a:buChar char="●"/>
            </a:pPr>
            <a:r>
              <a:rPr lang="en"/>
              <a:t>Be able to scrub and wash the body/hair</a:t>
            </a:r>
            <a:endParaRPr/>
          </a:p>
          <a:p>
            <a:pPr marL="457200" lvl="0" indent="-342900" algn="l" rtl="0">
              <a:spcBef>
                <a:spcPts val="0"/>
              </a:spcBef>
              <a:spcAft>
                <a:spcPts val="0"/>
              </a:spcAft>
              <a:buSzPts val="1800"/>
              <a:buChar char="●"/>
            </a:pPr>
            <a:r>
              <a:rPr lang="en"/>
              <a:t>Be able to adjust water</a:t>
            </a:r>
            <a:endParaRPr/>
          </a:p>
          <a:p>
            <a:pPr marL="457200" lvl="0" indent="-342900" algn="l" rtl="0">
              <a:spcBef>
                <a:spcPts val="0"/>
              </a:spcBef>
              <a:spcAft>
                <a:spcPts val="0"/>
              </a:spcAft>
              <a:buSzPts val="1800"/>
              <a:buChar char="●"/>
            </a:pPr>
            <a:r>
              <a:rPr lang="en"/>
              <a:t>Be able to dry off</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5: Interview Questions:</a:t>
            </a:r>
            <a:endParaRPr/>
          </a:p>
        </p:txBody>
      </p:sp>
      <p:sp>
        <p:nvSpPr>
          <p:cNvPr id="319" name="Google Shape;319;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How long does it take you to shower?</a:t>
            </a:r>
            <a:endParaRPr/>
          </a:p>
          <a:p>
            <a:pPr marL="457200" lvl="0" indent="-342900" algn="l" rtl="0">
              <a:spcBef>
                <a:spcPts val="0"/>
              </a:spcBef>
              <a:spcAft>
                <a:spcPts val="0"/>
              </a:spcAft>
              <a:buSzPts val="1800"/>
              <a:buChar char="●"/>
            </a:pPr>
            <a:r>
              <a:rPr lang="en"/>
              <a:t>Are there any products you have tried to assist you while showering?</a:t>
            </a:r>
            <a:endParaRPr/>
          </a:p>
          <a:p>
            <a:pPr marL="457200" lvl="0" indent="-342900" algn="l" rtl="0">
              <a:spcBef>
                <a:spcPts val="0"/>
              </a:spcBef>
              <a:spcAft>
                <a:spcPts val="0"/>
              </a:spcAft>
              <a:buSzPts val="1800"/>
              <a:buChar char="●"/>
            </a:pPr>
            <a:r>
              <a:rPr lang="en"/>
              <a:t>If yes, is there something you would change about this product?</a:t>
            </a:r>
            <a:endParaRPr/>
          </a:p>
          <a:p>
            <a:pPr marL="457200" lvl="0" indent="-342900" algn="l" rtl="0">
              <a:spcBef>
                <a:spcPts val="0"/>
              </a:spcBef>
              <a:spcAft>
                <a:spcPts val="0"/>
              </a:spcAft>
              <a:buSzPts val="1800"/>
              <a:buChar char="●"/>
            </a:pPr>
            <a:r>
              <a:rPr lang="en"/>
              <a:t>What is the most challenging part in your routine?</a:t>
            </a:r>
            <a:endParaRPr/>
          </a:p>
          <a:p>
            <a:pPr marL="457200" lvl="0" indent="-342900" algn="l" rtl="0">
              <a:spcBef>
                <a:spcPts val="0"/>
              </a:spcBef>
              <a:spcAft>
                <a:spcPts val="0"/>
              </a:spcAft>
              <a:buSzPts val="1800"/>
              <a:buChar char="●"/>
            </a:pPr>
            <a:r>
              <a:rPr lang="en"/>
              <a:t>Have you thought of a way to improve this activity?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23"/>
        <p:cNvGrpSpPr/>
        <p:nvPr/>
      </p:nvGrpSpPr>
      <p:grpSpPr>
        <a:xfrm>
          <a:off x="0" y="0"/>
          <a:ext cx="0" cy="0"/>
          <a:chOff x="0" y="0"/>
          <a:chExt cx="0" cy="0"/>
        </a:xfrm>
      </p:grpSpPr>
      <p:sp>
        <p:nvSpPr>
          <p:cNvPr id="324" name="Google Shape;324;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6: Independent feeding with very low hand strength (Quadriplegic)</a:t>
            </a:r>
            <a:endParaRPr dirty="0"/>
          </a:p>
        </p:txBody>
      </p:sp>
      <p:pic>
        <p:nvPicPr>
          <p:cNvPr id="325" name="Google Shape;325;p54"/>
          <p:cNvPicPr preferRelativeResize="0"/>
          <p:nvPr/>
        </p:nvPicPr>
        <p:blipFill>
          <a:blip r:embed="rId3">
            <a:alphaModFix/>
          </a:blip>
          <a:stretch>
            <a:fillRect/>
          </a:stretch>
        </p:blipFill>
        <p:spPr>
          <a:xfrm>
            <a:off x="2884125" y="1452100"/>
            <a:ext cx="3960725" cy="36108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29"/>
        <p:cNvGrpSpPr/>
        <p:nvPr/>
      </p:nvGrpSpPr>
      <p:grpSpPr>
        <a:xfrm>
          <a:off x="0" y="0"/>
          <a:ext cx="0" cy="0"/>
          <a:chOff x="0" y="0"/>
          <a:chExt cx="0" cy="0"/>
        </a:xfrm>
      </p:grpSpPr>
      <p:sp>
        <p:nvSpPr>
          <p:cNvPr id="330" name="Google Shape;330;p55"/>
          <p:cNvSpPr txBox="1">
            <a:spLocks noGrp="1"/>
          </p:cNvSpPr>
          <p:nvPr>
            <p:ph type="title"/>
          </p:nvPr>
        </p:nvSpPr>
        <p:spPr>
          <a:xfrm>
            <a:off x="311700" y="215000"/>
            <a:ext cx="6258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Breakout Room 6: Current solutions</a:t>
            </a:r>
            <a:endParaRPr sz="2600"/>
          </a:p>
        </p:txBody>
      </p:sp>
      <p:sp>
        <p:nvSpPr>
          <p:cNvPr id="331" name="Google Shape;331;p55"/>
          <p:cNvSpPr txBox="1">
            <a:spLocks noGrp="1"/>
          </p:cNvSpPr>
          <p:nvPr>
            <p:ph type="body" idx="1"/>
          </p:nvPr>
        </p:nvSpPr>
        <p:spPr>
          <a:xfrm>
            <a:off x="311700" y="1152475"/>
            <a:ext cx="51087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Custom made magnetic device to fit with cutlery seen in figure 1</a:t>
            </a:r>
            <a:endParaRPr sz="2000"/>
          </a:p>
          <a:p>
            <a:pPr marL="457200" lvl="0" indent="-355600" algn="l" rtl="0">
              <a:spcBef>
                <a:spcPts val="0"/>
              </a:spcBef>
              <a:spcAft>
                <a:spcPts val="0"/>
              </a:spcAft>
              <a:buSzPts val="2000"/>
              <a:buChar char="●"/>
            </a:pPr>
            <a:r>
              <a:rPr lang="en" sz="2000"/>
              <a:t>Cutlery with rings on the handle so slide the fingers in for a tighter grip</a:t>
            </a:r>
            <a:endParaRPr sz="2000"/>
          </a:p>
          <a:p>
            <a:pPr marL="457200" lvl="0" indent="-355600" algn="l" rtl="0">
              <a:spcBef>
                <a:spcPts val="0"/>
              </a:spcBef>
              <a:spcAft>
                <a:spcPts val="0"/>
              </a:spcAft>
              <a:buSzPts val="2000"/>
              <a:buChar char="●"/>
            </a:pPr>
            <a:r>
              <a:rPr lang="en" sz="2000"/>
              <a:t> “Neater Eater” robot seen in figure 2</a:t>
            </a:r>
            <a:endParaRPr sz="2000"/>
          </a:p>
          <a:p>
            <a:pPr marL="457200" lvl="0" indent="-355600" algn="l" rtl="0">
              <a:spcBef>
                <a:spcPts val="0"/>
              </a:spcBef>
              <a:spcAft>
                <a:spcPts val="0"/>
              </a:spcAft>
              <a:buSzPts val="2000"/>
              <a:buChar char="●"/>
            </a:pPr>
            <a:r>
              <a:rPr lang="en" sz="2000"/>
              <a:t>Stable slide self feeding support device</a:t>
            </a:r>
            <a:endParaRPr sz="2000"/>
          </a:p>
          <a:p>
            <a:pPr marL="0" lvl="0" indent="0" algn="l" rtl="0">
              <a:spcBef>
                <a:spcPts val="1600"/>
              </a:spcBef>
              <a:spcAft>
                <a:spcPts val="1600"/>
              </a:spcAft>
              <a:buNone/>
            </a:pPr>
            <a:endParaRPr/>
          </a:p>
        </p:txBody>
      </p:sp>
      <p:pic>
        <p:nvPicPr>
          <p:cNvPr id="332" name="Google Shape;332;p55"/>
          <p:cNvPicPr preferRelativeResize="0"/>
          <p:nvPr/>
        </p:nvPicPr>
        <p:blipFill>
          <a:blip r:embed="rId3">
            <a:alphaModFix/>
          </a:blip>
          <a:stretch>
            <a:fillRect/>
          </a:stretch>
        </p:blipFill>
        <p:spPr>
          <a:xfrm>
            <a:off x="5870600" y="214992"/>
            <a:ext cx="2937050" cy="1984383"/>
          </a:xfrm>
          <a:prstGeom prst="rect">
            <a:avLst/>
          </a:prstGeom>
          <a:noFill/>
          <a:ln>
            <a:noFill/>
          </a:ln>
        </p:spPr>
      </p:pic>
      <p:pic>
        <p:nvPicPr>
          <p:cNvPr id="333" name="Google Shape;333;p55"/>
          <p:cNvPicPr preferRelativeResize="0"/>
          <p:nvPr/>
        </p:nvPicPr>
        <p:blipFill>
          <a:blip r:embed="rId4">
            <a:alphaModFix/>
          </a:blip>
          <a:stretch>
            <a:fillRect/>
          </a:stretch>
        </p:blipFill>
        <p:spPr>
          <a:xfrm>
            <a:off x="5870599" y="2629950"/>
            <a:ext cx="2937044" cy="2202800"/>
          </a:xfrm>
          <a:prstGeom prst="rect">
            <a:avLst/>
          </a:prstGeom>
          <a:noFill/>
          <a:ln>
            <a:noFill/>
          </a:ln>
        </p:spPr>
      </p:pic>
      <p:sp>
        <p:nvSpPr>
          <p:cNvPr id="334" name="Google Shape;334;p55"/>
          <p:cNvSpPr txBox="1"/>
          <p:nvPr/>
        </p:nvSpPr>
        <p:spPr>
          <a:xfrm>
            <a:off x="5870600" y="2154750"/>
            <a:ext cx="11358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Figure 1</a:t>
            </a:r>
            <a:endParaRPr/>
          </a:p>
        </p:txBody>
      </p:sp>
      <p:sp>
        <p:nvSpPr>
          <p:cNvPr id="335" name="Google Shape;335;p55"/>
          <p:cNvSpPr txBox="1"/>
          <p:nvPr/>
        </p:nvSpPr>
        <p:spPr>
          <a:xfrm>
            <a:off x="5870600" y="4726500"/>
            <a:ext cx="11358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Figure 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6: Pain Points</a:t>
            </a:r>
            <a:endParaRPr/>
          </a:p>
        </p:txBody>
      </p:sp>
      <p:sp>
        <p:nvSpPr>
          <p:cNvPr id="341" name="Google Shape;341;p56"/>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picking up utensils</a:t>
            </a:r>
            <a:endParaRPr/>
          </a:p>
          <a:p>
            <a:pPr marL="457200" lvl="0" indent="-342900" algn="l" rtl="0">
              <a:spcBef>
                <a:spcPts val="0"/>
              </a:spcBef>
              <a:spcAft>
                <a:spcPts val="0"/>
              </a:spcAft>
              <a:buSzPts val="1800"/>
              <a:buChar char="❖"/>
            </a:pPr>
            <a:r>
              <a:rPr lang="en"/>
              <a:t> lifting glasses to drink </a:t>
            </a:r>
            <a:endParaRPr/>
          </a:p>
          <a:p>
            <a:pPr marL="457200" lvl="0" indent="-342900" algn="l" rtl="0">
              <a:spcBef>
                <a:spcPts val="0"/>
              </a:spcBef>
              <a:spcAft>
                <a:spcPts val="0"/>
              </a:spcAft>
              <a:buSzPts val="1800"/>
              <a:buChar char="❖"/>
            </a:pPr>
            <a:r>
              <a:rPr lang="en"/>
              <a:t>Cooking</a:t>
            </a:r>
            <a:endParaRPr/>
          </a:p>
          <a:p>
            <a:pPr marL="457200" lvl="0" indent="-342900" algn="l" rtl="0">
              <a:spcBef>
                <a:spcPts val="0"/>
              </a:spcBef>
              <a:spcAft>
                <a:spcPts val="0"/>
              </a:spcAft>
              <a:buSzPts val="1800"/>
              <a:buChar char="❖"/>
            </a:pPr>
            <a:r>
              <a:rPr lang="en"/>
              <a:t>Eating </a:t>
            </a:r>
            <a:endParaRPr/>
          </a:p>
          <a:p>
            <a:pPr marL="0" lvl="0" indent="0" algn="l" rtl="0">
              <a:spcBef>
                <a:spcPts val="1600"/>
              </a:spcBef>
              <a:spcAft>
                <a:spcPts val="1600"/>
              </a:spcAft>
              <a:buNone/>
            </a:pPr>
            <a:endParaRPr b="1" u="sng"/>
          </a:p>
        </p:txBody>
      </p:sp>
      <p:pic>
        <p:nvPicPr>
          <p:cNvPr id="342" name="Google Shape;342;p56"/>
          <p:cNvPicPr preferRelativeResize="0"/>
          <p:nvPr/>
        </p:nvPicPr>
        <p:blipFill>
          <a:blip r:embed="rId3">
            <a:alphaModFix/>
          </a:blip>
          <a:stretch>
            <a:fillRect/>
          </a:stretch>
        </p:blipFill>
        <p:spPr>
          <a:xfrm>
            <a:off x="4927350" y="1904440"/>
            <a:ext cx="4013350" cy="300613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46"/>
        <p:cNvGrpSpPr/>
        <p:nvPr/>
      </p:nvGrpSpPr>
      <p:grpSpPr>
        <a:xfrm>
          <a:off x="0" y="0"/>
          <a:ext cx="0" cy="0"/>
          <a:chOff x="0" y="0"/>
          <a:chExt cx="0" cy="0"/>
        </a:xfrm>
      </p:grpSpPr>
      <p:sp>
        <p:nvSpPr>
          <p:cNvPr id="347" name="Google Shape;347;p57"/>
          <p:cNvSpPr txBox="1">
            <a:spLocks noGrp="1"/>
          </p:cNvSpPr>
          <p:nvPr>
            <p:ph type="title"/>
          </p:nvPr>
        </p:nvSpPr>
        <p:spPr>
          <a:xfrm>
            <a:off x="311700" y="326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6: Jobs to be Done</a:t>
            </a:r>
            <a:endParaRPr/>
          </a:p>
        </p:txBody>
      </p:sp>
      <p:sp>
        <p:nvSpPr>
          <p:cNvPr id="348" name="Google Shape;348;p57"/>
          <p:cNvSpPr txBox="1">
            <a:spLocks noGrp="1"/>
          </p:cNvSpPr>
          <p:nvPr>
            <p:ph type="body" idx="1"/>
          </p:nvPr>
        </p:nvSpPr>
        <p:spPr>
          <a:xfrm>
            <a:off x="311700" y="1149213"/>
            <a:ext cx="5634600" cy="316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Lift a glass to drink from</a:t>
            </a:r>
            <a:endParaRPr/>
          </a:p>
          <a:p>
            <a:pPr marL="457200" lvl="0" indent="-342900" algn="l" rtl="0">
              <a:spcBef>
                <a:spcPts val="0"/>
              </a:spcBef>
              <a:spcAft>
                <a:spcPts val="0"/>
              </a:spcAft>
              <a:buSzPts val="1800"/>
              <a:buChar char="❖"/>
            </a:pPr>
            <a:r>
              <a:rPr lang="en"/>
              <a:t>Mimic fine motor skills in the device to lift utensils with precision</a:t>
            </a:r>
            <a:endParaRPr/>
          </a:p>
          <a:p>
            <a:pPr marL="457200" lvl="0" indent="-342900" algn="l" rtl="0">
              <a:spcBef>
                <a:spcPts val="0"/>
              </a:spcBef>
              <a:spcAft>
                <a:spcPts val="0"/>
              </a:spcAft>
              <a:buSzPts val="1800"/>
              <a:buChar char="❖"/>
            </a:pPr>
            <a:r>
              <a:rPr lang="en"/>
              <a:t>Have the strength to hold foods still while chopping them to cook with</a:t>
            </a:r>
            <a:endParaRPr/>
          </a:p>
          <a:p>
            <a:pPr marL="457200" lvl="0" indent="-342900" algn="l" rtl="0">
              <a:spcBef>
                <a:spcPts val="0"/>
              </a:spcBef>
              <a:spcAft>
                <a:spcPts val="0"/>
              </a:spcAft>
              <a:buSzPts val="1800"/>
              <a:buChar char="❖"/>
            </a:pPr>
            <a:r>
              <a:rPr lang="en"/>
              <a:t>Have precision to chop food to cook </a:t>
            </a:r>
            <a:endParaRPr/>
          </a:p>
        </p:txBody>
      </p:sp>
      <p:pic>
        <p:nvPicPr>
          <p:cNvPr id="349" name="Google Shape;349;p57"/>
          <p:cNvPicPr preferRelativeResize="0"/>
          <p:nvPr/>
        </p:nvPicPr>
        <p:blipFill>
          <a:blip r:embed="rId3">
            <a:alphaModFix/>
          </a:blip>
          <a:stretch>
            <a:fillRect/>
          </a:stretch>
        </p:blipFill>
        <p:spPr>
          <a:xfrm>
            <a:off x="5194975" y="2713775"/>
            <a:ext cx="3735826" cy="2165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53"/>
        <p:cNvGrpSpPr/>
        <p:nvPr/>
      </p:nvGrpSpPr>
      <p:grpSpPr>
        <a:xfrm>
          <a:off x="0" y="0"/>
          <a:ext cx="0" cy="0"/>
          <a:chOff x="0" y="0"/>
          <a:chExt cx="0" cy="0"/>
        </a:xfrm>
      </p:grpSpPr>
      <p:sp>
        <p:nvSpPr>
          <p:cNvPr id="354" name="Google Shape;354;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6: Interview Questions:</a:t>
            </a:r>
            <a:endParaRPr/>
          </a:p>
        </p:txBody>
      </p:sp>
      <p:sp>
        <p:nvSpPr>
          <p:cNvPr id="355" name="Google Shape;355;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part of this process causes you the most issues? </a:t>
            </a:r>
            <a:endParaRPr/>
          </a:p>
          <a:p>
            <a:pPr marL="457200" lvl="0" indent="-342900" algn="l" rtl="0">
              <a:spcBef>
                <a:spcPts val="0"/>
              </a:spcBef>
              <a:spcAft>
                <a:spcPts val="0"/>
              </a:spcAft>
              <a:buSzPts val="1800"/>
              <a:buChar char="●"/>
            </a:pPr>
            <a:r>
              <a:rPr lang="en"/>
              <a:t>How long does this task typically take you? Can you complete this on your own or do you require assistance? </a:t>
            </a:r>
            <a:endParaRPr/>
          </a:p>
          <a:p>
            <a:pPr marL="457200" lvl="0" indent="-342900" algn="l" rtl="0">
              <a:spcBef>
                <a:spcPts val="0"/>
              </a:spcBef>
              <a:spcAft>
                <a:spcPts val="0"/>
              </a:spcAft>
              <a:buSzPts val="1800"/>
              <a:buChar char="●"/>
            </a:pPr>
            <a:r>
              <a:rPr lang="en"/>
              <a:t>Would your prefer a device that can do the task for you, or a device that would assist your performance? </a:t>
            </a:r>
            <a:endParaRPr/>
          </a:p>
          <a:p>
            <a:pPr marL="457200" lvl="0" indent="-342900" algn="l" rtl="0">
              <a:spcBef>
                <a:spcPts val="0"/>
              </a:spcBef>
              <a:spcAft>
                <a:spcPts val="0"/>
              </a:spcAft>
              <a:buSzPts val="1800"/>
              <a:buChar char="●"/>
            </a:pPr>
            <a:r>
              <a:rPr lang="en"/>
              <a:t>If you could choose what side/limb would you use to control the device?</a:t>
            </a:r>
            <a:endParaRPr/>
          </a:p>
          <a:p>
            <a:pPr marL="457200" lvl="0" indent="-342900" algn="l" rtl="0">
              <a:spcBef>
                <a:spcPts val="0"/>
              </a:spcBef>
              <a:spcAft>
                <a:spcPts val="0"/>
              </a:spcAft>
              <a:buSzPts val="1800"/>
              <a:buChar char="●"/>
            </a:pPr>
            <a:r>
              <a:rPr lang="en"/>
              <a:t>What level of technology are you comfortable using?</a:t>
            </a:r>
            <a:endParaRPr/>
          </a:p>
          <a:p>
            <a:pPr marL="457200" lvl="0" indent="-342900" algn="l" rtl="0">
              <a:spcBef>
                <a:spcPts val="0"/>
              </a:spcBef>
              <a:spcAft>
                <a:spcPts val="0"/>
              </a:spcAft>
              <a:buSzPts val="1800"/>
              <a:buChar char="●"/>
            </a:pPr>
            <a:r>
              <a:rPr lang="en"/>
              <a:t>Are you comfortable with the current technology?   </a:t>
            </a:r>
            <a:endParaRPr/>
          </a:p>
        </p:txBody>
      </p:sp>
      <p:pic>
        <p:nvPicPr>
          <p:cNvPr id="356" name="Google Shape;356;p58"/>
          <p:cNvPicPr preferRelativeResize="0"/>
          <p:nvPr/>
        </p:nvPicPr>
        <p:blipFill>
          <a:blip r:embed="rId3">
            <a:alphaModFix/>
          </a:blip>
          <a:stretch>
            <a:fillRect/>
          </a:stretch>
        </p:blipFill>
        <p:spPr>
          <a:xfrm>
            <a:off x="6317101" y="3258901"/>
            <a:ext cx="2826900" cy="1884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60"/>
        <p:cNvGrpSpPr/>
        <p:nvPr/>
      </p:nvGrpSpPr>
      <p:grpSpPr>
        <a:xfrm>
          <a:off x="0" y="0"/>
          <a:ext cx="0" cy="0"/>
          <a:chOff x="0" y="0"/>
          <a:chExt cx="0" cy="0"/>
        </a:xfrm>
      </p:grpSpPr>
      <p:sp>
        <p:nvSpPr>
          <p:cNvPr id="361" name="Google Shape;361;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Breakout Room 7: Shoe-tying device for bilateral residual limb difference (congenital)</a:t>
            </a:r>
            <a:endParaRPr dirty="0"/>
          </a:p>
        </p:txBody>
      </p:sp>
      <p:pic>
        <p:nvPicPr>
          <p:cNvPr id="362" name="Google Shape;362;p59"/>
          <p:cNvPicPr preferRelativeResize="0"/>
          <p:nvPr/>
        </p:nvPicPr>
        <p:blipFill>
          <a:blip r:embed="rId3">
            <a:alphaModFix/>
          </a:blip>
          <a:stretch>
            <a:fillRect/>
          </a:stretch>
        </p:blipFill>
        <p:spPr>
          <a:xfrm>
            <a:off x="3207938" y="1487800"/>
            <a:ext cx="2728125" cy="3655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66"/>
        <p:cNvGrpSpPr/>
        <p:nvPr/>
      </p:nvGrpSpPr>
      <p:grpSpPr>
        <a:xfrm>
          <a:off x="0" y="0"/>
          <a:ext cx="0" cy="0"/>
          <a:chOff x="0" y="0"/>
          <a:chExt cx="0" cy="0"/>
        </a:xfrm>
      </p:grpSpPr>
      <p:sp>
        <p:nvSpPr>
          <p:cNvPr id="367" name="Google Shape;367;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7: Current Solutions</a:t>
            </a:r>
            <a:endParaRPr/>
          </a:p>
        </p:txBody>
      </p:sp>
      <p:sp>
        <p:nvSpPr>
          <p:cNvPr id="368" name="Google Shape;368;p60"/>
          <p:cNvSpPr txBox="1">
            <a:spLocks noGrp="1"/>
          </p:cNvSpPr>
          <p:nvPr>
            <p:ph type="body" idx="1"/>
          </p:nvPr>
        </p:nvSpPr>
        <p:spPr>
          <a:xfrm>
            <a:off x="311700" y="1122350"/>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Putting Shoes on:</a:t>
            </a:r>
            <a:endParaRPr/>
          </a:p>
          <a:p>
            <a:pPr marL="914400" lvl="1" indent="-317500" algn="l" rtl="0">
              <a:spcBef>
                <a:spcPts val="0"/>
              </a:spcBef>
              <a:spcAft>
                <a:spcPts val="0"/>
              </a:spcAft>
              <a:buSzPts val="1400"/>
              <a:buChar char="○"/>
            </a:pPr>
            <a:r>
              <a:rPr lang="en"/>
              <a:t>Shoe Horn</a:t>
            </a:r>
            <a:endParaRPr/>
          </a:p>
          <a:p>
            <a:pPr marL="914400" lvl="1" indent="-317500" algn="l" rtl="0">
              <a:spcBef>
                <a:spcPts val="0"/>
              </a:spcBef>
              <a:spcAft>
                <a:spcPts val="0"/>
              </a:spcAft>
              <a:buSzPts val="1400"/>
              <a:buChar char="○"/>
            </a:pPr>
            <a:r>
              <a:rPr lang="en"/>
              <a:t>Foot Funnel</a:t>
            </a:r>
            <a:endParaRPr/>
          </a:p>
          <a:p>
            <a:pPr marL="457200" lvl="0" indent="-342900" algn="l" rtl="0">
              <a:spcBef>
                <a:spcPts val="0"/>
              </a:spcBef>
              <a:spcAft>
                <a:spcPts val="0"/>
              </a:spcAft>
              <a:buSzPts val="1800"/>
              <a:buChar char="●"/>
            </a:pPr>
            <a:r>
              <a:rPr lang="en"/>
              <a:t>Shoe Tying:</a:t>
            </a:r>
            <a:endParaRPr/>
          </a:p>
          <a:p>
            <a:pPr marL="914400" lvl="1" indent="-317500" algn="l" rtl="0">
              <a:spcBef>
                <a:spcPts val="0"/>
              </a:spcBef>
              <a:spcAft>
                <a:spcPts val="0"/>
              </a:spcAft>
              <a:buSzPts val="1400"/>
              <a:buChar char="○"/>
            </a:pPr>
            <a:r>
              <a:rPr lang="en"/>
              <a:t>“Lock Laces”</a:t>
            </a:r>
            <a:endParaRPr/>
          </a:p>
          <a:p>
            <a:pPr marL="914400" lvl="1" indent="-317500" algn="l" rtl="0">
              <a:spcBef>
                <a:spcPts val="0"/>
              </a:spcBef>
              <a:spcAft>
                <a:spcPts val="0"/>
              </a:spcAft>
              <a:buSzPts val="1400"/>
              <a:buChar char="○"/>
            </a:pPr>
            <a:r>
              <a:rPr lang="en"/>
              <a:t>Self Tying Shoe</a:t>
            </a:r>
            <a:endParaRPr/>
          </a:p>
        </p:txBody>
      </p:sp>
      <p:pic>
        <p:nvPicPr>
          <p:cNvPr id="369" name="Google Shape;369;p60"/>
          <p:cNvPicPr preferRelativeResize="0"/>
          <p:nvPr/>
        </p:nvPicPr>
        <p:blipFill>
          <a:blip r:embed="rId3">
            <a:alphaModFix/>
          </a:blip>
          <a:stretch>
            <a:fillRect/>
          </a:stretch>
        </p:blipFill>
        <p:spPr>
          <a:xfrm>
            <a:off x="4721575" y="1069675"/>
            <a:ext cx="1808250" cy="1330875"/>
          </a:xfrm>
          <a:prstGeom prst="rect">
            <a:avLst/>
          </a:prstGeom>
          <a:noFill/>
          <a:ln>
            <a:noFill/>
          </a:ln>
        </p:spPr>
      </p:pic>
      <p:pic>
        <p:nvPicPr>
          <p:cNvPr id="370" name="Google Shape;370;p60"/>
          <p:cNvPicPr preferRelativeResize="0"/>
          <p:nvPr/>
        </p:nvPicPr>
        <p:blipFill>
          <a:blip r:embed="rId4">
            <a:alphaModFix/>
          </a:blip>
          <a:stretch>
            <a:fillRect/>
          </a:stretch>
        </p:blipFill>
        <p:spPr>
          <a:xfrm>
            <a:off x="1809375" y="3377275"/>
            <a:ext cx="2355575" cy="1682550"/>
          </a:xfrm>
          <a:prstGeom prst="rect">
            <a:avLst/>
          </a:prstGeom>
          <a:noFill/>
          <a:ln>
            <a:noFill/>
          </a:ln>
        </p:spPr>
      </p:pic>
      <p:sp>
        <p:nvSpPr>
          <p:cNvPr id="371" name="Google Shape;371;p60"/>
          <p:cNvSpPr txBox="1"/>
          <p:nvPr/>
        </p:nvSpPr>
        <p:spPr>
          <a:xfrm>
            <a:off x="6630300" y="1436575"/>
            <a:ext cx="1587300" cy="39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Foot Funnel</a:t>
            </a:r>
            <a:endParaRPr/>
          </a:p>
        </p:txBody>
      </p:sp>
      <p:sp>
        <p:nvSpPr>
          <p:cNvPr id="372" name="Google Shape;372;p60"/>
          <p:cNvSpPr txBox="1"/>
          <p:nvPr/>
        </p:nvSpPr>
        <p:spPr>
          <a:xfrm>
            <a:off x="4339850" y="4336450"/>
            <a:ext cx="1155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Self tying shoe</a:t>
            </a:r>
            <a:endParaRPr/>
          </a:p>
        </p:txBody>
      </p:sp>
      <p:pic>
        <p:nvPicPr>
          <p:cNvPr id="373" name="Google Shape;373;p60"/>
          <p:cNvPicPr preferRelativeResize="0"/>
          <p:nvPr/>
        </p:nvPicPr>
        <p:blipFill>
          <a:blip r:embed="rId5">
            <a:alphaModFix/>
          </a:blip>
          <a:stretch>
            <a:fillRect/>
          </a:stretch>
        </p:blipFill>
        <p:spPr>
          <a:xfrm>
            <a:off x="6835075" y="2400550"/>
            <a:ext cx="1866900" cy="1866900"/>
          </a:xfrm>
          <a:prstGeom prst="rect">
            <a:avLst/>
          </a:prstGeom>
          <a:noFill/>
          <a:ln>
            <a:noFill/>
          </a:ln>
        </p:spPr>
      </p:pic>
      <p:sp>
        <p:nvSpPr>
          <p:cNvPr id="374" name="Google Shape;374;p60"/>
          <p:cNvSpPr txBox="1"/>
          <p:nvPr/>
        </p:nvSpPr>
        <p:spPr>
          <a:xfrm>
            <a:off x="5424775" y="2835363"/>
            <a:ext cx="1336200" cy="4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Lock Laces →</a:t>
            </a:r>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Today’s Class</a:t>
            </a:r>
            <a:endParaRPr/>
          </a:p>
        </p:txBody>
      </p:sp>
      <p:sp>
        <p:nvSpPr>
          <p:cNvPr id="79" name="Google Shape;79;p17"/>
          <p:cNvSpPr txBox="1">
            <a:spLocks noGrp="1"/>
          </p:cNvSpPr>
          <p:nvPr>
            <p:ph type="body" idx="1"/>
          </p:nvPr>
        </p:nvSpPr>
        <p:spPr>
          <a:xfrm>
            <a:off x="895150" y="1444200"/>
            <a:ext cx="6949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User-Centered Design</a:t>
            </a:r>
            <a:endParaRPr/>
          </a:p>
          <a:p>
            <a:pPr marL="457200" lvl="0" indent="-342900" algn="l" rtl="0">
              <a:spcBef>
                <a:spcPts val="0"/>
              </a:spcBef>
              <a:spcAft>
                <a:spcPts val="0"/>
              </a:spcAft>
              <a:buSzPts val="1800"/>
              <a:buChar char="●"/>
            </a:pPr>
            <a:r>
              <a:rPr lang="en"/>
              <a:t>Participatory Design - Developing Survey Questions</a:t>
            </a:r>
            <a:endParaRPr/>
          </a:p>
          <a:p>
            <a:pPr marL="457200" lvl="0" indent="-342900" algn="l" rtl="0">
              <a:spcBef>
                <a:spcPts val="0"/>
              </a:spcBef>
              <a:spcAft>
                <a:spcPts val="0"/>
              </a:spcAft>
              <a:buSzPts val="1800"/>
              <a:buChar char="●"/>
            </a:pPr>
            <a:r>
              <a:rPr lang="en"/>
              <a:t>Group Project </a:t>
            </a:r>
            <a:endParaRPr/>
          </a:p>
          <a:p>
            <a:pPr marL="457200" lvl="0" indent="-342900" algn="l" rtl="0">
              <a:spcBef>
                <a:spcPts val="0"/>
              </a:spcBef>
              <a:spcAft>
                <a:spcPts val="0"/>
              </a:spcAft>
              <a:buSzPts val="1800"/>
              <a:buChar char="●"/>
            </a:pPr>
            <a:r>
              <a:rPr lang="en"/>
              <a:t>Report Out</a:t>
            </a:r>
            <a:endParaRPr/>
          </a:p>
          <a:p>
            <a:pPr marL="457200" lvl="0" indent="-342900" algn="l" rtl="0">
              <a:spcBef>
                <a:spcPts val="0"/>
              </a:spcBef>
              <a:spcAft>
                <a:spcPts val="0"/>
              </a:spcAft>
              <a:buSzPts val="1800"/>
              <a:buChar char="●"/>
            </a:pPr>
            <a:r>
              <a:rPr lang="en"/>
              <a:t>Homework Assignment (due next Tuesday)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78"/>
        <p:cNvGrpSpPr/>
        <p:nvPr/>
      </p:nvGrpSpPr>
      <p:grpSpPr>
        <a:xfrm>
          <a:off x="0" y="0"/>
          <a:ext cx="0" cy="0"/>
          <a:chOff x="0" y="0"/>
          <a:chExt cx="0" cy="0"/>
        </a:xfrm>
      </p:grpSpPr>
      <p:sp>
        <p:nvSpPr>
          <p:cNvPr id="379" name="Google Shape;379;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7: Pain Points</a:t>
            </a:r>
            <a:endParaRPr/>
          </a:p>
        </p:txBody>
      </p:sp>
      <p:sp>
        <p:nvSpPr>
          <p:cNvPr id="380" name="Google Shape;380;p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 hands to grab different tools</a:t>
            </a:r>
            <a:endParaRPr/>
          </a:p>
          <a:p>
            <a:pPr marL="457200" lvl="0" indent="-342900" algn="l" rtl="0">
              <a:spcBef>
                <a:spcPts val="0"/>
              </a:spcBef>
              <a:spcAft>
                <a:spcPts val="0"/>
              </a:spcAft>
              <a:buSzPts val="1800"/>
              <a:buChar char="●"/>
            </a:pPr>
            <a:r>
              <a:rPr lang="en"/>
              <a:t>Not able to tighten shoes</a:t>
            </a:r>
            <a:endParaRPr/>
          </a:p>
          <a:p>
            <a:pPr marL="457200" lvl="0" indent="-342900" algn="l" rtl="0">
              <a:spcBef>
                <a:spcPts val="0"/>
              </a:spcBef>
              <a:spcAft>
                <a:spcPts val="0"/>
              </a:spcAft>
              <a:buSzPts val="1800"/>
              <a:buChar char="●"/>
            </a:pPr>
            <a:r>
              <a:rPr lang="en"/>
              <a:t>Most likely unable to wear shoes with laces at all (limitation on shoe and style)</a:t>
            </a:r>
            <a:endParaRPr/>
          </a:p>
          <a:p>
            <a:pPr marL="457200" lvl="0" indent="-342900" algn="l" rtl="0">
              <a:spcBef>
                <a:spcPts val="0"/>
              </a:spcBef>
              <a:spcAft>
                <a:spcPts val="0"/>
              </a:spcAft>
              <a:buSzPts val="1800"/>
              <a:buChar char="●"/>
            </a:pPr>
            <a:r>
              <a:rPr lang="en"/>
              <a:t>Putting on shoes in general, most likely needs assistance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84"/>
        <p:cNvGrpSpPr/>
        <p:nvPr/>
      </p:nvGrpSpPr>
      <p:grpSpPr>
        <a:xfrm>
          <a:off x="0" y="0"/>
          <a:ext cx="0" cy="0"/>
          <a:chOff x="0" y="0"/>
          <a:chExt cx="0" cy="0"/>
        </a:xfrm>
      </p:grpSpPr>
      <p:sp>
        <p:nvSpPr>
          <p:cNvPr id="385" name="Google Shape;385;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7: Jobs to be Done</a:t>
            </a:r>
            <a:endParaRPr/>
          </a:p>
        </p:txBody>
      </p:sp>
      <p:sp>
        <p:nvSpPr>
          <p:cNvPr id="386" name="Google Shape;386;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Figure out a way to easily put the shoe on</a:t>
            </a:r>
            <a:endParaRPr/>
          </a:p>
          <a:p>
            <a:pPr marL="457200" lvl="0" indent="-342900" algn="l" rtl="0">
              <a:spcBef>
                <a:spcPts val="0"/>
              </a:spcBef>
              <a:spcAft>
                <a:spcPts val="0"/>
              </a:spcAft>
              <a:buSzPts val="1800"/>
              <a:buChar char="●"/>
            </a:pPr>
            <a:r>
              <a:rPr lang="en"/>
              <a:t>A way to grip the tool (hook mechanism, prosthetic device in general)</a:t>
            </a:r>
            <a:endParaRPr/>
          </a:p>
          <a:p>
            <a:pPr marL="457200" lvl="0" indent="-342900" algn="l" rtl="0">
              <a:spcBef>
                <a:spcPts val="0"/>
              </a:spcBef>
              <a:spcAft>
                <a:spcPts val="0"/>
              </a:spcAft>
              <a:buSzPts val="1800"/>
              <a:buChar char="●"/>
            </a:pPr>
            <a:r>
              <a:rPr lang="en"/>
              <a:t>An assistive device to allow the end user to tie their shoe tightly. </a:t>
            </a:r>
            <a:endParaRPr/>
          </a:p>
          <a:p>
            <a:pPr marL="0" lvl="0" indent="0" algn="l" rtl="0">
              <a:spcBef>
                <a:spcPts val="1600"/>
              </a:spcBef>
              <a:spcAft>
                <a:spcPts val="160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90"/>
        <p:cNvGrpSpPr/>
        <p:nvPr/>
      </p:nvGrpSpPr>
      <p:grpSpPr>
        <a:xfrm>
          <a:off x="0" y="0"/>
          <a:ext cx="0" cy="0"/>
          <a:chOff x="0" y="0"/>
          <a:chExt cx="0" cy="0"/>
        </a:xfrm>
      </p:grpSpPr>
      <p:sp>
        <p:nvSpPr>
          <p:cNvPr id="391" name="Google Shape;391;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Room 7: Interview Questions:</a:t>
            </a:r>
            <a:endParaRPr/>
          </a:p>
        </p:txBody>
      </p:sp>
      <p:sp>
        <p:nvSpPr>
          <p:cNvPr id="392" name="Google Shape;392;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How long does this process typically take you?</a:t>
            </a:r>
            <a:endParaRPr/>
          </a:p>
          <a:p>
            <a:pPr marL="457200" lvl="0" indent="-342900" algn="l" rtl="0">
              <a:spcBef>
                <a:spcPts val="0"/>
              </a:spcBef>
              <a:spcAft>
                <a:spcPts val="0"/>
              </a:spcAft>
              <a:buSzPts val="1800"/>
              <a:buChar char="●"/>
            </a:pPr>
            <a:r>
              <a:rPr lang="en"/>
              <a:t>What kinds of shoes do you usually wear?</a:t>
            </a:r>
            <a:endParaRPr/>
          </a:p>
          <a:p>
            <a:pPr marL="457200" lvl="0" indent="-342900" algn="l" rtl="0">
              <a:spcBef>
                <a:spcPts val="0"/>
              </a:spcBef>
              <a:spcAft>
                <a:spcPts val="0"/>
              </a:spcAft>
              <a:buSzPts val="1800"/>
              <a:buChar char="●"/>
            </a:pPr>
            <a:r>
              <a:rPr lang="en"/>
              <a:t>What is the most challenging part for putting on shoes? </a:t>
            </a:r>
            <a:endParaRPr/>
          </a:p>
          <a:p>
            <a:pPr marL="457200" lvl="0" indent="-342900" algn="l" rtl="0">
              <a:spcBef>
                <a:spcPts val="0"/>
              </a:spcBef>
              <a:spcAft>
                <a:spcPts val="0"/>
              </a:spcAft>
              <a:buSzPts val="1800"/>
              <a:buChar char="●"/>
            </a:pPr>
            <a:r>
              <a:rPr lang="en"/>
              <a:t>Do you need assistance with all aspects of putting your shoes on?</a:t>
            </a:r>
            <a:endParaRPr/>
          </a:p>
          <a:p>
            <a:pPr marL="457200" lvl="0" indent="-342900" algn="l" rtl="0">
              <a:spcBef>
                <a:spcPts val="0"/>
              </a:spcBef>
              <a:spcAft>
                <a:spcPts val="0"/>
              </a:spcAft>
              <a:buSzPts val="1800"/>
              <a:buChar char="●"/>
            </a:pPr>
            <a:r>
              <a:rPr lang="en"/>
              <a:t>Is there currently an assistive device you use when putting on your shoes?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1924050" y="0"/>
            <a:ext cx="5143500" cy="5143500"/>
          </a:xfrm>
          <a:prstGeom prst="rect">
            <a:avLst/>
          </a:prstGeom>
          <a:noFill/>
          <a:ln>
            <a:noFill/>
          </a:ln>
        </p:spPr>
      </p:pic>
      <p:pic>
        <p:nvPicPr>
          <p:cNvPr id="85" name="Google Shape;85;p18"/>
          <p:cNvPicPr preferRelativeResize="0"/>
          <p:nvPr/>
        </p:nvPicPr>
        <p:blipFill>
          <a:blip r:embed="rId4">
            <a:alphaModFix/>
          </a:blip>
          <a:stretch>
            <a:fillRect/>
          </a:stretch>
        </p:blipFill>
        <p:spPr>
          <a:xfrm>
            <a:off x="3408775" y="1797686"/>
            <a:ext cx="2326450" cy="1548125"/>
          </a:xfrm>
          <a:prstGeom prst="rect">
            <a:avLst/>
          </a:prstGeom>
          <a:noFill/>
          <a:ln>
            <a:noFill/>
          </a:ln>
        </p:spPr>
      </p:pic>
      <p:sp>
        <p:nvSpPr>
          <p:cNvPr id="86" name="Google Shape;86;p18"/>
          <p:cNvSpPr txBox="1"/>
          <p:nvPr/>
        </p:nvSpPr>
        <p:spPr>
          <a:xfrm>
            <a:off x="3961250" y="2686900"/>
            <a:ext cx="1673400" cy="16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2"/>
                </a:solidFill>
              </a:rPr>
              <a:t>User centered</a:t>
            </a:r>
            <a:endParaRPr b="1">
              <a:solidFill>
                <a:schemeClr val="lt2"/>
              </a:solidFill>
            </a:endParaRPr>
          </a:p>
          <a:p>
            <a:pPr marL="0" lvl="0" indent="0" algn="ctr" rtl="0">
              <a:spcBef>
                <a:spcPts val="0"/>
              </a:spcBef>
              <a:spcAft>
                <a:spcPts val="0"/>
              </a:spcAft>
              <a:buNone/>
            </a:pPr>
            <a:r>
              <a:rPr lang="en" b="1">
                <a:solidFill>
                  <a:schemeClr val="lt2"/>
                </a:solidFill>
              </a:rPr>
              <a:t>design</a:t>
            </a:r>
            <a:endParaRPr b="1">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Jobs to be Done</a:t>
            </a:r>
            <a:endParaRPr/>
          </a:p>
        </p:txBody>
      </p:sp>
      <p:sp>
        <p:nvSpPr>
          <p:cNvPr id="92" name="Google Shape;92;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3" name="Google Shape;93;p19"/>
          <p:cNvPicPr preferRelativeResize="0"/>
          <p:nvPr/>
        </p:nvPicPr>
        <p:blipFill>
          <a:blip r:embed="rId3">
            <a:alphaModFix/>
          </a:blip>
          <a:stretch>
            <a:fillRect/>
          </a:stretch>
        </p:blipFill>
        <p:spPr>
          <a:xfrm>
            <a:off x="1688898" y="1152475"/>
            <a:ext cx="5898127" cy="3667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935831" y="0"/>
            <a:ext cx="7272338"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199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Four Forces Diagram</a:t>
            </a:r>
            <a:endParaRPr/>
          </a:p>
        </p:txBody>
      </p:sp>
      <p:sp>
        <p:nvSpPr>
          <p:cNvPr id="104" name="Google Shape;104;p21"/>
          <p:cNvSpPr txBox="1"/>
          <p:nvPr/>
        </p:nvSpPr>
        <p:spPr>
          <a:xfrm>
            <a:off x="7139475" y="130475"/>
            <a:ext cx="1976100" cy="125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Let’s use your smartphone to understand this paradigm</a:t>
            </a:r>
            <a:endParaRPr/>
          </a:p>
        </p:txBody>
      </p:sp>
      <p:pic>
        <p:nvPicPr>
          <p:cNvPr id="105" name="Google Shape;105;p21"/>
          <p:cNvPicPr preferRelativeResize="0"/>
          <p:nvPr/>
        </p:nvPicPr>
        <p:blipFill>
          <a:blip r:embed="rId3">
            <a:alphaModFix/>
          </a:blip>
          <a:stretch>
            <a:fillRect/>
          </a:stretch>
        </p:blipFill>
        <p:spPr>
          <a:xfrm>
            <a:off x="461775" y="1243650"/>
            <a:ext cx="8370523" cy="379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2156</Words>
  <Application>Microsoft Office PowerPoint</Application>
  <PresentationFormat>On-screen Show (16:9)</PresentationFormat>
  <Paragraphs>240</Paragraphs>
  <Slides>52</Slides>
  <Notes>51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52</vt:i4>
      </vt:variant>
    </vt:vector>
  </HeadingPairs>
  <TitlesOfParts>
    <vt:vector size="54" baseType="lpstr">
      <vt:lpstr>Arial</vt:lpstr>
      <vt:lpstr>Simple Light</vt:lpstr>
      <vt:lpstr>User-Centered Design</vt:lpstr>
      <vt:lpstr>Warm up...</vt:lpstr>
      <vt:lpstr>How it’s made: Wheelchair</vt:lpstr>
      <vt:lpstr>PowerPoint Presentation</vt:lpstr>
      <vt:lpstr>Today’s Class</vt:lpstr>
      <vt:lpstr>PowerPoint Presentation</vt:lpstr>
      <vt:lpstr>Jobs to be Done</vt:lpstr>
      <vt:lpstr>PowerPoint Presentation</vt:lpstr>
      <vt:lpstr>The Four Forces Diagram</vt:lpstr>
      <vt:lpstr>Why are the current solutions to this problem...</vt:lpstr>
      <vt:lpstr>Empathy Map</vt:lpstr>
      <vt:lpstr>Asking the right questions</vt:lpstr>
      <vt:lpstr>Asking the right questions</vt:lpstr>
      <vt:lpstr>Participatory Design Activity</vt:lpstr>
      <vt:lpstr>During Breakout Room Session:</vt:lpstr>
      <vt:lpstr>Remember:</vt:lpstr>
      <vt:lpstr>This is the end of my classroom lecture</vt:lpstr>
      <vt:lpstr>Breakout Room 1: Low-tech device to help elderly in kitchen</vt:lpstr>
      <vt:lpstr>Breakout Room 1: Current Solutions</vt:lpstr>
      <vt:lpstr>Breakout Room 1: Pain Points</vt:lpstr>
      <vt:lpstr>Breakout Room 1: Jobs to be Done</vt:lpstr>
      <vt:lpstr>Breakout Room 1: Interview Questions:</vt:lpstr>
      <vt:lpstr>Breakout Room 2: Transfer device to go from bed to wheelchair independently</vt:lpstr>
      <vt:lpstr>Breakout Room 2: Current Solutions</vt:lpstr>
      <vt:lpstr>Breakout Room 2: Pain Points</vt:lpstr>
      <vt:lpstr>Breakout Room 2: Jobs to be Done</vt:lpstr>
      <vt:lpstr>Breakout Room 2: Interview Questions:</vt:lpstr>
      <vt:lpstr>Breakout Room 3: Zipper/Button tool to get dressed independently with low/no hand strength (elderly)</vt:lpstr>
      <vt:lpstr>Breakout Room 3: Current Solutions</vt:lpstr>
      <vt:lpstr>Breakout Room 3: Pain Points</vt:lpstr>
      <vt:lpstr>Breakout Room 3: Jobs to be Done</vt:lpstr>
      <vt:lpstr>Breakout Room 3: Interview Questions:</vt:lpstr>
      <vt:lpstr>Breakout Room 4: Donning socks and liners on prosthetic leg, with an upper limb difference (wrist disarticulation) </vt:lpstr>
      <vt:lpstr>Breakout Room 4: Current Solutions</vt:lpstr>
      <vt:lpstr>Breakout Room 4: Pain Points</vt:lpstr>
      <vt:lpstr>Breakout Room 4: Jobs to be Done</vt:lpstr>
      <vt:lpstr>Breakout Room 4: Interview Questions:</vt:lpstr>
      <vt:lpstr>Breakout Room 5: Showering independently as a bilateral amputee (recent recovery)</vt:lpstr>
      <vt:lpstr>Breakout Room 5: Current Solutions</vt:lpstr>
      <vt:lpstr>Breakout Room 5: Pain Points</vt:lpstr>
      <vt:lpstr>Breakout Room 5: Jobs to be Done</vt:lpstr>
      <vt:lpstr>Breakout Room 5: Interview Questions:</vt:lpstr>
      <vt:lpstr>Breakout Room 6: Independent feeding with very low hand strength (Quadriplegic)</vt:lpstr>
      <vt:lpstr>Breakout Room 6: Current solutions</vt:lpstr>
      <vt:lpstr>Breakout Room 6: Pain Points</vt:lpstr>
      <vt:lpstr>Breakout Room 6: Jobs to be Done</vt:lpstr>
      <vt:lpstr>Breakout Room 6: Interview Questions:</vt:lpstr>
      <vt:lpstr>Breakout Room 7: Shoe-tying device for bilateral residual limb difference (congenital)</vt:lpstr>
      <vt:lpstr>Breakout Room 7: Current Solutions</vt:lpstr>
      <vt:lpstr>Breakout Room 7: Pain Points</vt:lpstr>
      <vt:lpstr>Breakout Room 7: Jobs to be Done</vt:lpstr>
      <vt:lpstr>Breakout Room 7: Interview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User-Centered Design</dc:title>
  <cp:lastModifiedBy>Andrea T. Kwaczala</cp:lastModifiedBy>
  <cp:revision>1</cp:revision>
  <dcterms:modified xsi:type="dcterms:W3CDTF">2021-05-10T18:03:25Z</dcterms:modified>
</cp:coreProperties>
</file>