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60" r:id="rId3"/>
    <p:sldId id="367" r:id="rId4"/>
    <p:sldId id="375" r:id="rId5"/>
    <p:sldId id="374" r:id="rId6"/>
    <p:sldId id="371" r:id="rId7"/>
    <p:sldId id="372" r:id="rId8"/>
    <p:sldId id="37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373263-903F-41CC-882A-AF313FC30385}">
          <p14:sldIdLst>
            <p14:sldId id="256"/>
          </p14:sldIdLst>
        </p14:section>
        <p14:section name="30 min" id="{8C1705DC-6A74-4EA1-A4F1-A0D42ADFF0B2}">
          <p14:sldIdLst>
            <p14:sldId id="360"/>
          </p14:sldIdLst>
        </p14:section>
        <p14:section name="30 min" id="{CA8BBD7D-8F57-4231-AFEA-10B77B8F38B5}">
          <p14:sldIdLst>
            <p14:sldId id="367"/>
            <p14:sldId id="375"/>
            <p14:sldId id="374"/>
            <p14:sldId id="371"/>
            <p14:sldId id="372"/>
            <p14:sldId id="3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17" autoAdjust="0"/>
  </p:normalViewPr>
  <p:slideViewPr>
    <p:cSldViewPr>
      <p:cViewPr varScale="1">
        <p:scale>
          <a:sx n="100" d="100"/>
          <a:sy n="100" d="100"/>
        </p:scale>
        <p:origin x="125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28472-A9BC-492E-A4A7-DFB575F9694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CA4C6-3181-45F5-869E-D8A72F9C3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3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+/-</a:t>
            </a:r>
            <a:r>
              <a:rPr lang="en-US" baseline="0" dirty="0" smtClean="0"/>
              <a:t>: + for uphill; - for downhill; rule of thumb</a:t>
            </a:r>
          </a:p>
          <a:p>
            <a:endParaRPr lang="en-US" dirty="0" smtClean="0"/>
          </a:p>
          <a:p>
            <a:r>
              <a:rPr lang="en-US" baseline="0" dirty="0" smtClean="0"/>
              <a:t>Show </a:t>
            </a:r>
            <a:r>
              <a:rPr lang="en-US" baseline="0" dirty="0" smtClean="0"/>
              <a:t>equations in the </a:t>
            </a:r>
            <a:r>
              <a:rPr lang="en-US" baseline="0" dirty="0" smtClean="0"/>
              <a:t>Mannering &amp; Washburn textbook </a:t>
            </a:r>
            <a:r>
              <a:rPr lang="en-US" baseline="0" dirty="0" smtClean="0"/>
              <a:t>Ch02 and </a:t>
            </a:r>
            <a:r>
              <a:rPr lang="en-US" baseline="0" dirty="0" smtClean="0"/>
              <a:t>Ch03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7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r>
              <a:rPr lang="en-US" baseline="0" dirty="0" smtClean="0"/>
              <a:t> can </a:t>
            </a:r>
            <a:r>
              <a:rPr lang="en-US" dirty="0" smtClean="0"/>
              <a:t>share personal stories</a:t>
            </a:r>
            <a:r>
              <a:rPr lang="en-US" baseline="0" dirty="0" smtClean="0"/>
              <a:t> of dilemma zone after Animation #1, and ask students to share their personal stories.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0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C2836-199E-491F-843E-3BC4853CB4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36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</a:t>
            </a:r>
            <a:r>
              <a:rPr lang="en-US" baseline="0" dirty="0" smtClean="0"/>
              <a:t> can we set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05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Project materials can be found in the Folder’s section under ”Research Project”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A4C6-3181-45F5-869E-D8A72F9C3C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410143" y="528576"/>
            <a:ext cx="994955" cy="381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6162867" y="3831338"/>
            <a:ext cx="5486403" cy="384048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16100" y="1511300"/>
            <a:ext cx="6172200" cy="1894362"/>
          </a:xfrm>
        </p:spPr>
        <p:txBody>
          <a:bodyPr>
            <a:noAutofit/>
          </a:bodyPr>
          <a:lstStyle>
            <a:lvl1pPr>
              <a:defRPr sz="5000" b="1">
                <a:latin typeface="+mj-lt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87500"/>
            <a:ext cx="7747000" cy="49403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16316" y="6115050"/>
            <a:ext cx="609600" cy="521208"/>
          </a:xfrm>
        </p:spPr>
        <p:txBody>
          <a:bodyPr rtlCol="0"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5758455" y="3309454"/>
            <a:ext cx="6390196" cy="380894"/>
          </a:xfrm>
        </p:spPr>
        <p:txBody>
          <a:bodyPr rtlCol="0"/>
          <a:lstStyle/>
          <a:p>
            <a:r>
              <a:rPr lang="en-US" dirty="0" smtClean="0"/>
              <a:t>Introduction to Transportation Engineering       Arizona State University       Dr. Yingyan Lou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5657153" y="3285679"/>
            <a:ext cx="6498206" cy="384048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400" y="13462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5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40013" y="3801613"/>
            <a:ext cx="5427080" cy="380894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35400" cy="4927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432300" y="1600200"/>
            <a:ext cx="3774948" cy="4927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40013" y="3801613"/>
            <a:ext cx="5427080" cy="380894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16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16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240013" y="3801613"/>
            <a:ext cx="5427080" cy="380894"/>
          </a:xfrm>
        </p:spPr>
        <p:txBody>
          <a:bodyPr rtlCol="0"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240013" y="3801613"/>
            <a:ext cx="5427080" cy="380894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 rot="5400000">
            <a:off x="6240013" y="3801613"/>
            <a:ext cx="5427080" cy="380894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87500"/>
            <a:ext cx="3803650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3250" y="1587500"/>
            <a:ext cx="3803650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 rot="5400000">
            <a:off x="8469537" y="557437"/>
            <a:ext cx="963862" cy="3850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 rot="5400000">
            <a:off x="6240013" y="3801613"/>
            <a:ext cx="5427080" cy="380894"/>
          </a:xfrm>
        </p:spPr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97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87500"/>
            <a:ext cx="7759700" cy="4940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43748" y="61087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16316" y="61023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15273-7D88-4A0D-AF72-DD91AA2BF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5676953" y="3238553"/>
            <a:ext cx="6553200" cy="38089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Introduction to Transportation Engineering       Arizona State University       Dr. Yingyan Lou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Tx/>
        <a:buSzPct val="7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7305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749300" indent="-182563" algn="l" rtl="0" eaLnBrk="1" latinLnBrk="0" hangingPunct="1">
        <a:spcBef>
          <a:spcPct val="20000"/>
        </a:spcBef>
        <a:buClrTx/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82563" algn="l" defTabSz="9779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100000"/>
        <a:buFont typeface="Calibri" pitchFamily="34" charset="0"/>
        <a:buChar char="•"/>
        <a:defRPr kumimoji="0"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208088" indent="-182563" algn="l" rtl="0" eaLnBrk="1" latinLnBrk="0" hangingPunct="1">
        <a:spcBef>
          <a:spcPct val="20000"/>
        </a:spcBef>
        <a:buClrTx/>
        <a:buSzPct val="70000"/>
        <a:buFont typeface="Courier New" pitchFamily="49" charset="0"/>
        <a:buChar char="o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gif"/><Relationship Id="rId4" Type="http://schemas.openxmlformats.org/officeDocument/2006/relationships/hyperlink" Target="https://www.thenewspaper.com/rlc/reports/rlcreport3.as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CEE 372 Transportation Engineering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511300"/>
            <a:ext cx="7162800" cy="2832100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Stopping Sight Distance</a:t>
            </a:r>
            <a:br>
              <a:rPr lang="en-US" sz="4000" dirty="0" smtClean="0"/>
            </a:br>
            <a:r>
              <a:rPr lang="en-US" sz="4000" dirty="0" smtClean="0"/>
              <a:t>and Dilemma Zone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Practical Stopping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Total Stopping Sight Distance</a:t>
                </a:r>
              </a:p>
              <a:p>
                <a:pPr lvl="1"/>
                <a:r>
                  <a:rPr lang="en-US" dirty="0" smtClean="0"/>
                  <a:t>Distance traveled during perception-reaction</a:t>
                </a:r>
              </a:p>
              <a:p>
                <a:pPr lvl="1"/>
                <a:r>
                  <a:rPr lang="en-US" dirty="0" smtClean="0"/>
                  <a:t>Braking distance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Textbook Equations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>
                  <a:buClr>
                    <a:srgbClr val="94B6D2">
                      <a:lumMod val="50000"/>
                    </a:srgbClr>
                  </a:buClr>
                </a:pPr>
                <a:r>
                  <a:rPr lang="en-US" dirty="0" smtClean="0">
                    <a:solidFill>
                      <a:srgbClr val="94B6D2">
                        <a:lumMod val="50000"/>
                      </a:srgbClr>
                    </a:solidFill>
                  </a:rPr>
                  <a:t>Typical values</a:t>
                </a:r>
              </a:p>
              <a:p>
                <a:pPr lvl="2">
                  <a:buClr>
                    <a:srgbClr val="94B6D2">
                      <a:lumMod val="50000"/>
                    </a:srgbClr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=2.5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 smtClean="0">
                    <a:solidFill>
                      <a:srgbClr val="94B6D2">
                        <a:lumMod val="50000"/>
                      </a:srgbClr>
                    </a:solidFill>
                  </a:rPr>
                  <a:t> for geometric design,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1.0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 smtClean="0">
                    <a:solidFill>
                      <a:srgbClr val="94B6D2">
                        <a:lumMod val="50000"/>
                      </a:srgbClr>
                    </a:solidFill>
                  </a:rPr>
                  <a:t> for signal timing</a:t>
                </a:r>
              </a:p>
              <a:p>
                <a:pPr lvl="2">
                  <a:buClr>
                    <a:srgbClr val="94B6D2">
                      <a:lumMod val="50000"/>
                    </a:srgbClr>
                  </a:buClr>
                </a:pPr>
                <a:r>
                  <a:rPr lang="en-US" b="0" dirty="0" smtClean="0">
                    <a:solidFill>
                      <a:srgbClr val="94B6D2">
                        <a:lumMod val="50000"/>
                      </a:srgbClr>
                    </a:solidFill>
                  </a:rPr>
                  <a:t>Deceleration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=11.2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ft</m:t>
                    </m:r>
                    <m: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94B6D2">
                        <a:lumMod val="50000"/>
                      </a:srgbClr>
                    </a:solidFill>
                  </a:rPr>
                  <a:t> for geometric design,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ft</m:t>
                    </m:r>
                    <m:r>
                      <a:rPr lang="en-US" b="0" i="0" smtClean="0">
                        <a:solidFill>
                          <a:srgbClr val="94B6D2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en-US" b="0" i="0" smtClean="0">
                            <a:solidFill>
                              <a:srgbClr val="94B6D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94B6D2">
                        <a:lumMod val="50000"/>
                      </a:srgbClr>
                    </a:solidFill>
                  </a:rPr>
                  <a:t> for signal timing</a:t>
                </a:r>
                <a:endParaRPr lang="en-US" dirty="0">
                  <a:solidFill>
                    <a:srgbClr val="94B6D2">
                      <a:lumMod val="50000"/>
                    </a:srgbClr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29" t="-1110" b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 rot="5400000">
            <a:off x="5743374" y="3294373"/>
            <a:ext cx="6420358" cy="380894"/>
          </a:xfrm>
        </p:spPr>
        <p:txBody>
          <a:bodyPr/>
          <a:lstStyle/>
          <a:p>
            <a:r>
              <a:rPr lang="en-US" dirty="0" smtClean="0"/>
              <a:t>Introduction to Transportation Engineering       Arizona State University       Dr. Yingyan Lou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91554" y="4384431"/>
            <a:ext cx="304800" cy="609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80343" y="3216047"/>
            <a:ext cx="2404962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Sometimes also known as coefficient of friction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Curved Connector 11"/>
          <p:cNvCxnSpPr>
            <a:stCxn id="9" idx="2"/>
            <a:endCxn id="10" idx="2"/>
          </p:cNvCxnSpPr>
          <p:nvPr/>
        </p:nvCxnSpPr>
        <p:spPr>
          <a:xfrm rot="5400000" flipH="1" flipV="1">
            <a:off x="6047562" y="3658770"/>
            <a:ext cx="1131653" cy="1538870"/>
          </a:xfrm>
          <a:prstGeom prst="curvedConnector3">
            <a:avLst>
              <a:gd name="adj1" fmla="val -21237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682191" y="3493046"/>
            <a:ext cx="1828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(consistent units)</a:t>
            </a:r>
          </a:p>
        </p:txBody>
      </p:sp>
    </p:spTree>
    <p:extLst>
      <p:ext uri="{BB962C8B-B14F-4D97-AF65-F5344CB8AC3E}">
        <p14:creationId xmlns:p14="http://schemas.microsoft.com/office/powerpoint/2010/main" val="18427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SSD </a:t>
            </a:r>
            <a:br>
              <a:rPr lang="en-US" dirty="0" smtClean="0"/>
            </a:br>
            <a:r>
              <a:rPr lang="en-US" dirty="0" smtClean="0"/>
              <a:t>in Signal 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Dilemma Zone</a:t>
            </a:r>
          </a:p>
          <a:p>
            <a:pPr lvl="1"/>
            <a:r>
              <a:rPr lang="en-US" dirty="0" smtClean="0"/>
              <a:t>Traffic light turns yellow when approaching intersection </a:t>
            </a:r>
          </a:p>
          <a:p>
            <a:pPr lvl="1"/>
            <a:r>
              <a:rPr lang="en-US" dirty="0" smtClean="0"/>
              <a:t>Faces dilemma whether to apply the brakes to stop or attempt to clear the intersection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6926211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likelihood of the existence of a dilemma zone on an approach decreases as: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56" y="2242877"/>
            <a:ext cx="3530396" cy="1591328"/>
          </a:xfrm>
        </p:spPr>
        <p:txBody>
          <a:bodyPr>
            <a:normAutofit lnSpcReduction="10000"/>
          </a:bodyPr>
          <a:lstStyle/>
          <a:p>
            <a:pPr marL="385763" indent="-385763">
              <a:buAutoNum type="alphaLcParenR"/>
            </a:pPr>
            <a:r>
              <a:rPr lang="en-US" sz="1800" dirty="0"/>
              <a:t>the yellow time decreases</a:t>
            </a:r>
          </a:p>
          <a:p>
            <a:pPr marL="385763" indent="-385763">
              <a:buAutoNum type="alphaLcParenR"/>
            </a:pPr>
            <a:r>
              <a:rPr lang="en-US" sz="1800" dirty="0"/>
              <a:t>the yellow time increases </a:t>
            </a:r>
          </a:p>
          <a:p>
            <a:pPr marL="385763" indent="-385763">
              <a:buAutoNum type="alphaLcParenR"/>
            </a:pPr>
            <a:r>
              <a:rPr lang="en-US" sz="1800" dirty="0"/>
              <a:t>the number of lanes on the approach increases </a:t>
            </a:r>
          </a:p>
          <a:p>
            <a:pPr marL="385763" indent="-385763">
              <a:buAutoNum type="alphaLcParenR"/>
            </a:pPr>
            <a:r>
              <a:rPr lang="en-US" sz="1800" dirty="0"/>
              <a:t>the green time increases</a:t>
            </a:r>
          </a:p>
        </p:txBody>
      </p:sp>
      <p:sp>
        <p:nvSpPr>
          <p:cNvPr id="5" name="CAI1"/>
          <p:cNvSpPr/>
          <p:nvPr>
            <p:custDataLst>
              <p:tags r:id="rId1"/>
            </p:custDataLst>
          </p:nvPr>
        </p:nvSpPr>
        <p:spPr>
          <a:xfrm>
            <a:off x="416525" y="2627250"/>
            <a:ext cx="200025" cy="200025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308514" y="515249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929" y="5161252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034" y="515357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929" y="515249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682" y="5157415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175" y="5162863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225" y="5165293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589" y="5167723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331" y="5153578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4662" y="515249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331" y="5151967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7247" y="5162057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112" y="515141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373" y="5161252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9268" y="516537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8791" y="5156279"/>
            <a:ext cx="628650" cy="62324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5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1000" y="5167723"/>
            <a:ext cx="483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Figure: </a:t>
            </a:r>
            <a:r>
              <a:rPr lang="en-US" sz="900" dirty="0">
                <a:hlinkClick r:id="rId4"/>
              </a:rPr>
              <a:t>https://www.thenewspaper.com/rlc/reports/rlcreport3.asp</a:t>
            </a:r>
            <a:r>
              <a:rPr lang="en-US" sz="9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28800"/>
            <a:ext cx="4290053" cy="3102038"/>
          </a:xfrm>
          <a:prstGeom prst="rect">
            <a:avLst/>
          </a:prstGeom>
        </p:spPr>
      </p:pic>
      <p:sp>
        <p:nvSpPr>
          <p:cNvPr id="24" name="Footer Placeholder 2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Interval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Stopping Scenario</a:t>
                </a:r>
              </a:p>
              <a:p>
                <a:pPr lvl="1"/>
                <a:r>
                  <a:rPr lang="en-US" dirty="0" smtClean="0"/>
                  <a:t>How much distance </a:t>
                </a:r>
                <a:r>
                  <a:rPr lang="en-US" dirty="0" smtClean="0"/>
                  <a:t>would a </a:t>
                </a:r>
                <a:r>
                  <a:rPr lang="en-US" dirty="0" smtClean="0"/>
                  <a:t>typical design </a:t>
                </a:r>
                <a:r>
                  <a:rPr lang="en-US" dirty="0" smtClean="0"/>
                  <a:t>vehicle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need in order to come to a full stop after the light </a:t>
                </a:r>
                <a:br>
                  <a:rPr lang="en-US" dirty="0" smtClean="0"/>
                </a:br>
                <a:r>
                  <a:rPr lang="en-US" dirty="0" smtClean="0"/>
                  <a:t>turns yellow?</a:t>
                </a:r>
              </a:p>
              <a:p>
                <a:pPr marL="303213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𝑠𝑡𝑜𝑝𝑝𝑖𝑛𝑔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±2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𝑔𝐺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Clearing Scenario</a:t>
                </a:r>
              </a:p>
              <a:p>
                <a:pPr lvl="1"/>
                <a:r>
                  <a:rPr lang="en-US" dirty="0" smtClean="0"/>
                  <a:t>How much distance </a:t>
                </a:r>
                <a:r>
                  <a:rPr lang="en-US" dirty="0" smtClean="0"/>
                  <a:t>would a </a:t>
                </a:r>
                <a:r>
                  <a:rPr lang="en-US" dirty="0" smtClean="0"/>
                  <a:t>vehicle approaching the intersection at speed limit </a:t>
                </a:r>
                <a:r>
                  <a:rPr lang="en-US" dirty="0" smtClean="0"/>
                  <a:t>travel </a:t>
                </a:r>
                <a:r>
                  <a:rPr lang="en-US" dirty="0" smtClean="0"/>
                  <a:t>during the yellow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303213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𝑐𝑙𝑒𝑎𝑟𝑖𝑛𝑔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29" t="-1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Interval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Type I Dilemma Zone</a:t>
                </a:r>
              </a:p>
              <a:p>
                <a:pPr lvl="1"/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𝑐𝑙𝑒𝑎𝑟𝑖𝑛𝑔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𝑠𝑡𝑜𝑝𝑝𝑖𝑛𝑔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Drivers trapped in the dilemma zone do not have a valid, legal course of action</a:t>
                </a:r>
              </a:p>
              <a:p>
                <a:r>
                  <a:rPr lang="en-US" dirty="0" smtClean="0"/>
                  <a:t>Eliminating Type I Dilemma Zone</a:t>
                </a:r>
                <a:endParaRPr lang="en-US" dirty="0"/>
              </a:p>
              <a:p>
                <a:pPr lvl="1"/>
                <a:r>
                  <a:rPr lang="en-US" dirty="0" smtClean="0"/>
                  <a:t>Set yellow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such that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𝑐𝑙𝑒𝑎𝑟𝑖𝑛𝑔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𝑠𝑡𝑜𝑝𝑝𝑖𝑛𝑔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What assumptions are employed?</a:t>
                </a:r>
              </a:p>
              <a:p>
                <a:pPr lvl="2"/>
                <a:r>
                  <a:rPr lang="en-US" dirty="0" smtClean="0"/>
                  <a:t>Are the assumptions reasonable?</a:t>
                </a:r>
              </a:p>
              <a:p>
                <a:pPr lvl="1"/>
                <a:r>
                  <a:rPr lang="en-US" dirty="0"/>
                  <a:t>What about setting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𝑐𝑙𝑒𝑎𝑟𝑖𝑛𝑔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𝑠𝑡𝑜𝑝𝑝𝑖𝑛𝑔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smtClean="0"/>
                  <a:t>Type II Dilemma Zone</a:t>
                </a:r>
              </a:p>
              <a:p>
                <a:pPr lvl="1"/>
                <a:r>
                  <a:rPr lang="en-US" dirty="0" smtClean="0"/>
                  <a:t>Human drivers are not always able to judge distance </a:t>
                </a:r>
                <a:br>
                  <a:rPr lang="en-US" dirty="0" smtClean="0"/>
                </a:br>
                <a:r>
                  <a:rPr lang="en-US" dirty="0" smtClean="0"/>
                  <a:t>and time perfectly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29" t="-1973" r="-2046" b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915273-7D88-4A0D-AF72-DD91AA2BF9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Introduction to Transportation Engineering       Arizona State University       Dr. Yingyan Lou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30" y="1752270"/>
            <a:ext cx="3810000" cy="32412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763" b="38887"/>
          <a:stretch/>
        </p:blipFill>
        <p:spPr>
          <a:xfrm>
            <a:off x="3657600" y="2134380"/>
            <a:ext cx="4296029" cy="959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9405" y="3372900"/>
            <a:ext cx="5929313" cy="8617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630" y="5101988"/>
            <a:ext cx="4257675" cy="13074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6043" y="5101988"/>
            <a:ext cx="3616020" cy="10326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42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TPFULLVERSION" val="4.2.3.231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TPSTANDARDS" val=""/>
  <p:tag name="ADVANCEDSETTINGSVIEW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 Not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Notes</Template>
  <TotalTime>2181</TotalTime>
  <Words>566</Words>
  <Application>Microsoft Office PowerPoint</Application>
  <PresentationFormat>On-screen Show (4:3)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Wingdings</vt:lpstr>
      <vt:lpstr>Wingdings 2</vt:lpstr>
      <vt:lpstr>Lecture Notes</vt:lpstr>
      <vt:lpstr> Stopping Sight Distance and Dilemma Zone</vt:lpstr>
      <vt:lpstr>Recap: Practical Stopping Distance</vt:lpstr>
      <vt:lpstr>Application of SSD  in Signal Timing</vt:lpstr>
      <vt:lpstr>Yellow Interval</vt:lpstr>
      <vt:lpstr>The likelihood of the existence of a dilemma zone on an approach decreases as:</vt:lpstr>
      <vt:lpstr>Yellow Interval</vt:lpstr>
      <vt:lpstr>Yellow Interval</vt:lpstr>
      <vt:lpstr>Individual Project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01 Course Introduction</dc:title>
  <dc:creator>ylou</dc:creator>
  <cp:lastModifiedBy>Yingyan Lou</cp:lastModifiedBy>
  <cp:revision>438</cp:revision>
  <dcterms:created xsi:type="dcterms:W3CDTF">2010-12-30T22:19:37Z</dcterms:created>
  <dcterms:modified xsi:type="dcterms:W3CDTF">2020-05-12T17:14:17Z</dcterms:modified>
</cp:coreProperties>
</file>