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sldIdLst>
    <p:sldId id="256" r:id="rId2"/>
    <p:sldId id="360" r:id="rId3"/>
    <p:sldId id="367" r:id="rId4"/>
    <p:sldId id="375" r:id="rId5"/>
    <p:sldId id="374" r:id="rId6"/>
    <p:sldId id="371" r:id="rId7"/>
    <p:sldId id="372" r:id="rId8"/>
    <p:sldId id="373" r:id="rId9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4373263-903F-41CC-882A-AF313FC30385}">
          <p14:sldIdLst>
            <p14:sldId id="256"/>
          </p14:sldIdLst>
        </p14:section>
        <p14:section name="30 min" id="{8C1705DC-6A74-4EA1-A4F1-A0D42ADFF0B2}">
          <p14:sldIdLst>
            <p14:sldId id="360"/>
          </p14:sldIdLst>
        </p14:section>
        <p14:section name="30 min" id="{CA8BBD7D-8F57-4231-AFEA-10B77B8F38B5}">
          <p14:sldIdLst>
            <p14:sldId id="367"/>
            <p14:sldId id="375"/>
            <p14:sldId id="374"/>
            <p14:sldId id="371"/>
            <p14:sldId id="372"/>
            <p14:sldId id="3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017" autoAdjust="0"/>
  </p:normalViewPr>
  <p:slideViewPr>
    <p:cSldViewPr>
      <p:cViewPr varScale="1">
        <p:scale>
          <a:sx n="100" d="100"/>
          <a:sy n="100" d="100"/>
        </p:scale>
        <p:origin x="1250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628472-A9BC-492E-A4A7-DFB575F96949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5CA4C6-3181-45F5-869E-D8A72F9C3C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233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CA4C6-3181-45F5-869E-D8A72F9C3C9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723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+/-</a:t>
            </a:r>
            <a:r>
              <a:rPr lang="en-US" baseline="0" dirty="0" smtClean="0"/>
              <a:t>: + for uphill; - for downhill; rule of thumb</a:t>
            </a:r>
          </a:p>
          <a:p>
            <a:endParaRPr lang="en-US" dirty="0" smtClean="0"/>
          </a:p>
          <a:p>
            <a:r>
              <a:rPr lang="en-US" baseline="0" dirty="0" smtClean="0"/>
              <a:t>Show </a:t>
            </a:r>
            <a:r>
              <a:rPr lang="en-US" baseline="0" dirty="0" smtClean="0"/>
              <a:t>equations in the </a:t>
            </a:r>
            <a:r>
              <a:rPr lang="en-US" baseline="0" dirty="0" smtClean="0"/>
              <a:t>Mannering &amp; Washburn textbook </a:t>
            </a:r>
            <a:r>
              <a:rPr lang="en-US" baseline="0" dirty="0" smtClean="0"/>
              <a:t>Ch02 and </a:t>
            </a:r>
            <a:r>
              <a:rPr lang="en-US" baseline="0" dirty="0" smtClean="0"/>
              <a:t>Ch03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CA4C6-3181-45F5-869E-D8A72F9C3C9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971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Instructor</a:t>
            </a:r>
            <a:r>
              <a:rPr lang="en-US" baseline="0" dirty="0" smtClean="0"/>
              <a:t> can </a:t>
            </a:r>
            <a:r>
              <a:rPr lang="en-US" dirty="0" smtClean="0"/>
              <a:t>share personal stories</a:t>
            </a:r>
            <a:r>
              <a:rPr lang="en-US" baseline="0" dirty="0" smtClean="0"/>
              <a:t> of dilemma zone after Animation #1, and ask students to share their personal stories.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CA4C6-3181-45F5-869E-D8A72F9C3C9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7069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C2836-199E-491F-843E-3BC4853CB48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136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CA4C6-3181-45F5-869E-D8A72F9C3C9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7731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Ask students</a:t>
            </a:r>
            <a:r>
              <a:rPr lang="en-US" baseline="0" dirty="0" smtClean="0"/>
              <a:t> can we set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CA4C6-3181-45F5-869E-D8A72F9C3C9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7057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Individual Project materials can be found in the Folder’s section under ”Research Project”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CA4C6-3181-45F5-869E-D8A72F9C3C9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475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>
            <a:normAutofit/>
          </a:bodyPr>
          <a:lstStyle>
            <a:lvl1pPr marL="0" indent="0" algn="l">
              <a:buNone/>
              <a:defRPr sz="30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410143" y="528576"/>
            <a:ext cx="994955" cy="381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6162867" y="3831338"/>
            <a:ext cx="5486403" cy="384048"/>
          </a:xfrm>
        </p:spPr>
        <p:txBody>
          <a:bodyPr/>
          <a:lstStyle/>
          <a:p>
            <a:r>
              <a:rPr lang="en-US" smtClean="0"/>
              <a:t>Introduction to Transportation Engineering       Arizona State University       Dr. Yingyan Lou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8915273-7D88-4A0D-AF72-DD91AA2BF9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816100" y="1511300"/>
            <a:ext cx="6172200" cy="1894362"/>
          </a:xfrm>
        </p:spPr>
        <p:txBody>
          <a:bodyPr>
            <a:noAutofit/>
          </a:bodyPr>
          <a:lstStyle>
            <a:lvl1pPr>
              <a:defRPr sz="5000" b="1">
                <a:latin typeface="+mj-lt"/>
                <a:cs typeface="Arial" pitchFamily="34" charset="0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587500"/>
            <a:ext cx="7747000" cy="4940300"/>
          </a:xfrm>
        </p:spPr>
        <p:txBody>
          <a:bodyPr/>
          <a:lstStyle>
            <a:lvl1pPr>
              <a:defRPr sz="2800"/>
            </a:lvl1pPr>
            <a:lvl2pPr>
              <a:defRPr sz="2400"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 sz="2000"/>
            </a:lvl3pPr>
            <a:lvl4pPr>
              <a:defRPr>
                <a:solidFill>
                  <a:schemeClr val="accent1">
                    <a:lumMod val="50000"/>
                  </a:schemeClr>
                </a:solidFill>
              </a:defRPr>
            </a:lvl4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>
          <a:xfrm>
            <a:off x="8116316" y="6115050"/>
            <a:ext cx="609600" cy="521208"/>
          </a:xfrm>
        </p:spPr>
        <p:txBody>
          <a:bodyPr rtlCol="0"/>
          <a:lstStyle/>
          <a:p>
            <a:fld id="{18915273-7D88-4A0D-AF72-DD91AA2BF9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>
          <a:xfrm rot="5400000">
            <a:off x="5758455" y="3309454"/>
            <a:ext cx="6390196" cy="380894"/>
          </a:xfrm>
        </p:spPr>
        <p:txBody>
          <a:bodyPr rtlCol="0"/>
          <a:lstStyle/>
          <a:p>
            <a:r>
              <a:rPr lang="en-US" dirty="0" smtClean="0"/>
              <a:t>Introduction to Transportation Engineering       Arizona State University       Dr. Yingyan Lou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>
            <a:normAutofit/>
          </a:bodyPr>
          <a:lstStyle>
            <a:lvl1pPr marL="0" indent="0">
              <a:buNone/>
              <a:defRPr sz="30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5657153" y="3285679"/>
            <a:ext cx="6498206" cy="384048"/>
          </a:xfrm>
        </p:spPr>
        <p:txBody>
          <a:bodyPr/>
          <a:lstStyle/>
          <a:p>
            <a:r>
              <a:rPr lang="en-US" smtClean="0"/>
              <a:t>Introduction to Transportation Engineering       Arizona State University       Dr. Yingyan Lou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8915273-7D88-4A0D-AF72-DD91AA2BF9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3400" y="1346200"/>
            <a:ext cx="6172200" cy="2053590"/>
          </a:xfrm>
        </p:spPr>
        <p:txBody>
          <a:bodyPr>
            <a:normAutofit/>
          </a:bodyPr>
          <a:lstStyle>
            <a:lvl1pPr algn="l">
              <a:buNone/>
              <a:defRPr sz="5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8469537" y="557437"/>
            <a:ext cx="963862" cy="38506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6240013" y="3801613"/>
            <a:ext cx="5427080" cy="380894"/>
          </a:xfrm>
        </p:spPr>
        <p:txBody>
          <a:bodyPr/>
          <a:lstStyle/>
          <a:p>
            <a:r>
              <a:rPr lang="en-US" smtClean="0"/>
              <a:t>Introduction to Transportation Engineering       Arizona State University       Dr. Yingyan Lou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15273-7D88-4A0D-AF72-DD91AA2BF9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835400" cy="4927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432300" y="1600200"/>
            <a:ext cx="3774948" cy="4927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8469537" y="557437"/>
            <a:ext cx="963862" cy="38506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5400000">
            <a:off x="6240013" y="3801613"/>
            <a:ext cx="5427080" cy="380894"/>
          </a:xfrm>
        </p:spPr>
        <p:txBody>
          <a:bodyPr/>
          <a:lstStyle/>
          <a:p>
            <a:r>
              <a:rPr lang="en-US" smtClean="0"/>
              <a:t>Introduction to Transportation Engineering       Arizona State University       Dr. Yingyan Lou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15273-7D88-4A0D-AF72-DD91AA2BF9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4165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4165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 rot="5400000">
            <a:off x="8469537" y="557437"/>
            <a:ext cx="963862" cy="385064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8915273-7D88-4A0D-AF72-DD91AA2BF9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 rot="5400000">
            <a:off x="6240013" y="3801613"/>
            <a:ext cx="5427080" cy="380894"/>
          </a:xfrm>
        </p:spPr>
        <p:txBody>
          <a:bodyPr rtlCol="0"/>
          <a:lstStyle/>
          <a:p>
            <a:r>
              <a:rPr lang="en-US" smtClean="0"/>
              <a:t>Introduction to Transportation Engineering       Arizona State University       Dr. Yingyan Lou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5400000">
            <a:off x="8469537" y="557437"/>
            <a:ext cx="963862" cy="38506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5400000">
            <a:off x="6240013" y="3801613"/>
            <a:ext cx="5427080" cy="380894"/>
          </a:xfrm>
        </p:spPr>
        <p:txBody>
          <a:bodyPr/>
          <a:lstStyle/>
          <a:p>
            <a:r>
              <a:rPr lang="en-US" smtClean="0"/>
              <a:t>Introduction to Transportation Engineering       Arizona State University       Dr. Yingyan Lou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15273-7D88-4A0D-AF72-DD91AA2BF9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15273-7D88-4A0D-AF72-DD91AA2BF9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>
          <a:xfrm rot="5400000">
            <a:off x="8469537" y="557437"/>
            <a:ext cx="963862" cy="38506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 rot="5400000">
            <a:off x="6240013" y="3801613"/>
            <a:ext cx="5427080" cy="380894"/>
          </a:xfrm>
        </p:spPr>
        <p:txBody>
          <a:bodyPr/>
          <a:lstStyle/>
          <a:p>
            <a:r>
              <a:rPr lang="en-US" smtClean="0"/>
              <a:t>Introduction to Transportation Engineering       Arizona State University       Dr. Yingyan Lou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le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587500"/>
            <a:ext cx="3803650" cy="494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13250" y="1587500"/>
            <a:ext cx="3803650" cy="494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15273-7D88-4A0D-AF72-DD91AA2BF9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>
          <a:xfrm rot="5400000">
            <a:off x="8469537" y="557437"/>
            <a:ext cx="963862" cy="38506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 rot="5400000">
            <a:off x="6240013" y="3801613"/>
            <a:ext cx="5427080" cy="380894"/>
          </a:xfrm>
        </p:spPr>
        <p:txBody>
          <a:bodyPr/>
          <a:lstStyle/>
          <a:p>
            <a:r>
              <a:rPr lang="en-US" smtClean="0"/>
              <a:t>Introduction to Transportation Engineering       Arizona State University       Dr. Yingyan Lou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597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587500"/>
            <a:ext cx="7759700" cy="49403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43748" y="61087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16316" y="61023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8915273-7D88-4A0D-AF72-DD91AA2BF9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5676953" y="3238553"/>
            <a:ext cx="6553200" cy="38089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Introduction to Transportation Engineering       Arizona State University       Dr. Yingyan Lou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4000" b="1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Tx/>
        <a:buSzPct val="70000"/>
        <a:buFont typeface="Wingdings"/>
        <a:buChar char="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76263" indent="-273050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0000"/>
        <a:buFont typeface="Wingdings 2"/>
        <a:buChar char=""/>
        <a:defRPr kumimoji="0"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749300" indent="-182563" algn="l" rtl="0" eaLnBrk="1" latinLnBrk="0" hangingPunct="1">
        <a:spcBef>
          <a:spcPct val="20000"/>
        </a:spcBef>
        <a:buClrTx/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971550" indent="-182563" algn="l" defTabSz="97790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100000"/>
        <a:buFont typeface="Calibri" pitchFamily="34" charset="0"/>
        <a:buChar char="•"/>
        <a:defRPr kumimoji="0" sz="1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1208088" indent="-182563" algn="l" rtl="0" eaLnBrk="1" latinLnBrk="0" hangingPunct="1">
        <a:spcBef>
          <a:spcPct val="20000"/>
        </a:spcBef>
        <a:buClrTx/>
        <a:buSzPct val="70000"/>
        <a:buFont typeface="Courier New" pitchFamily="49" charset="0"/>
        <a:buChar char="o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2.gif"/><Relationship Id="rId4" Type="http://schemas.openxmlformats.org/officeDocument/2006/relationships/hyperlink" Target="https://www.thenewspaper.com/rlc/reports/rlcreport3.asp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257800"/>
            <a:ext cx="6172200" cy="1117122"/>
          </a:xfrm>
        </p:spPr>
        <p:txBody>
          <a:bodyPr/>
          <a:lstStyle/>
          <a:p>
            <a:r>
              <a:rPr lang="en-US" dirty="0" smtClean="0"/>
              <a:t>CEE 372 Transportation Engineering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1511300"/>
            <a:ext cx="7162800" cy="2832100"/>
          </a:xfrm>
        </p:spPr>
        <p:txBody>
          <a:bodyPr/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Stopping Sight Distance</a:t>
            </a:r>
            <a:br>
              <a:rPr lang="en-US" sz="4000" dirty="0" smtClean="0"/>
            </a:br>
            <a:r>
              <a:rPr lang="en-US" sz="4000" dirty="0" smtClean="0"/>
              <a:t>and Dilemma Zone</a:t>
            </a:r>
            <a:endParaRPr lang="en-US" sz="40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Practical Stopping Distance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Total Stopping Sight Distance</a:t>
                </a:r>
              </a:p>
              <a:p>
                <a:pPr lvl="1"/>
                <a:r>
                  <a:rPr lang="en-US" dirty="0" smtClean="0"/>
                  <a:t>Distance traveled during perception-reaction</a:t>
                </a:r>
              </a:p>
              <a:p>
                <a:pPr lvl="1"/>
                <a:r>
                  <a:rPr lang="en-US" dirty="0" smtClean="0"/>
                  <a:t>Braking distance</a:t>
                </a:r>
              </a:p>
              <a:p>
                <a:pPr lvl="1"/>
                <a:endParaRPr lang="en-US" dirty="0" smtClean="0"/>
              </a:p>
              <a:p>
                <a:r>
                  <a:rPr lang="en-US" dirty="0" smtClean="0"/>
                  <a:t>Textbook Equations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2400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400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sz="2400" b="0" i="1" smtClean="0">
                                  <a:solidFill>
                                    <a:schemeClr val="accent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400" b="0" i="1" smtClean="0">
                                  <a:solidFill>
                                    <a:schemeClr val="accent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chemeClr val="accent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sz="2400" b="0" i="1" smtClean="0">
                                  <a:solidFill>
                                    <a:schemeClr val="accent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r>
                            <a:rPr lang="en-US" sz="2400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accent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b="0" i="1" smtClean="0">
                                      <a:solidFill>
                                        <a:schemeClr val="accent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solidFill>
                                        <a:schemeClr val="accent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chemeClr val="accent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den>
                              </m:f>
                              <m:r>
                                <a:rPr lang="en-US" sz="2400" b="0" i="1" smtClean="0">
                                  <a:solidFill>
                                    <a:schemeClr val="accent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±</m:t>
                              </m:r>
                              <m:r>
                                <a:rPr lang="en-US" sz="2400" b="0" i="1" smtClean="0">
                                  <a:solidFill>
                                    <a:schemeClr val="accent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400" b="0" dirty="0" smtClean="0">
                  <a:solidFill>
                    <a:schemeClr val="accent1">
                      <a:lumMod val="50000"/>
                    </a:schemeClr>
                  </a:solidFill>
                </a:endParaRPr>
              </a:p>
              <a:p>
                <a:pPr lvl="1">
                  <a:buClr>
                    <a:srgbClr val="94B6D2">
                      <a:lumMod val="50000"/>
                    </a:srgbClr>
                  </a:buClr>
                </a:pPr>
                <a:r>
                  <a:rPr lang="en-US" dirty="0" smtClean="0">
                    <a:solidFill>
                      <a:srgbClr val="94B6D2">
                        <a:lumMod val="50000"/>
                      </a:srgbClr>
                    </a:solidFill>
                  </a:rPr>
                  <a:t>Typical values</a:t>
                </a:r>
              </a:p>
              <a:p>
                <a:pPr lvl="2">
                  <a:buClr>
                    <a:srgbClr val="94B6D2">
                      <a:lumMod val="50000"/>
                    </a:srgbClr>
                  </a:buClr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94B6D2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94B6D2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94B6D2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US" b="0" i="1" smtClean="0">
                        <a:solidFill>
                          <a:srgbClr val="94B6D2">
                            <a:lumMod val="50000"/>
                          </a:srgbClr>
                        </a:solidFill>
                        <a:latin typeface="Cambria Math" panose="02040503050406030204" pitchFamily="18" charset="0"/>
                      </a:rPr>
                      <m:t>=2.5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94B6D2">
                            <a:lumMod val="50000"/>
                          </a:srgbClr>
                        </a:solidFill>
                        <a:latin typeface="Cambria Math" panose="02040503050406030204" pitchFamily="18" charset="0"/>
                      </a:rPr>
                      <m:t>s</m:t>
                    </m:r>
                  </m:oMath>
                </a14:m>
                <a:r>
                  <a:rPr lang="en-US" dirty="0" smtClean="0">
                    <a:solidFill>
                      <a:srgbClr val="94B6D2">
                        <a:lumMod val="50000"/>
                      </a:srgbClr>
                    </a:solidFill>
                  </a:rPr>
                  <a:t> for geometric design,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94B6D2">
                            <a:lumMod val="50000"/>
                          </a:srgbClr>
                        </a:solidFill>
                        <a:latin typeface="Cambria Math" panose="02040503050406030204" pitchFamily="18" charset="0"/>
                      </a:rPr>
                      <m:t>1.0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94B6D2">
                            <a:lumMod val="50000"/>
                          </a:srgbClr>
                        </a:solidFill>
                        <a:latin typeface="Cambria Math" panose="02040503050406030204" pitchFamily="18" charset="0"/>
                      </a:rPr>
                      <m:t>s</m:t>
                    </m:r>
                  </m:oMath>
                </a14:m>
                <a:r>
                  <a:rPr lang="en-US" dirty="0" smtClean="0">
                    <a:solidFill>
                      <a:srgbClr val="94B6D2">
                        <a:lumMod val="50000"/>
                      </a:srgbClr>
                    </a:solidFill>
                  </a:rPr>
                  <a:t> for signal timing</a:t>
                </a:r>
              </a:p>
              <a:p>
                <a:pPr lvl="2">
                  <a:buClr>
                    <a:srgbClr val="94B6D2">
                      <a:lumMod val="50000"/>
                    </a:srgbClr>
                  </a:buClr>
                </a:pPr>
                <a:r>
                  <a:rPr lang="en-US" b="0" dirty="0" smtClean="0">
                    <a:solidFill>
                      <a:srgbClr val="94B6D2">
                        <a:lumMod val="50000"/>
                      </a:srgbClr>
                    </a:solidFill>
                  </a:rPr>
                  <a:t>Deceleration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94B6D2">
                            <a:lumMod val="50000"/>
                          </a:srgbClr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solidFill>
                          <a:srgbClr val="94B6D2">
                            <a:lumMod val="50000"/>
                          </a:srgbClr>
                        </a:solidFill>
                        <a:latin typeface="Cambria Math" panose="02040503050406030204" pitchFamily="18" charset="0"/>
                      </a:rPr>
                      <m:t>=11.2 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94B6D2">
                            <a:lumMod val="50000"/>
                          </a:srgbClr>
                        </a:solidFill>
                        <a:latin typeface="Cambria Math" panose="02040503050406030204" pitchFamily="18" charset="0"/>
                      </a:rPr>
                      <m:t>ft</m:t>
                    </m:r>
                    <m:r>
                      <a:rPr lang="en-US" b="0" i="0" smtClean="0">
                        <a:solidFill>
                          <a:srgbClr val="94B6D2">
                            <a:lumMod val="50000"/>
                          </a:srgbClr>
                        </a:solidFill>
                        <a:latin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94B6D2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94B6D2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94B6D2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rgbClr val="94B6D2">
                        <a:lumMod val="50000"/>
                      </a:srgbClr>
                    </a:solidFill>
                  </a:rPr>
                  <a:t> for geometric design,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94B6D2">
                            <a:lumMod val="50000"/>
                          </a:srgbClr>
                        </a:solidFill>
                        <a:latin typeface="Cambria Math" panose="02040503050406030204" pitchFamily="18" charset="0"/>
                      </a:rPr>
                      <m:t>10 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94B6D2">
                            <a:lumMod val="50000"/>
                          </a:srgbClr>
                        </a:solidFill>
                        <a:latin typeface="Cambria Math" panose="02040503050406030204" pitchFamily="18" charset="0"/>
                      </a:rPr>
                      <m:t>ft</m:t>
                    </m:r>
                    <m:r>
                      <a:rPr lang="en-US" b="0" i="0" smtClean="0">
                        <a:solidFill>
                          <a:srgbClr val="94B6D2">
                            <a:lumMod val="50000"/>
                          </a:srgbClr>
                        </a:solidFill>
                        <a:latin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94B6D2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94B6D2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p>
                        <m:r>
                          <a:rPr lang="en-US" b="0" i="0" smtClean="0">
                            <a:solidFill>
                              <a:srgbClr val="94B6D2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rgbClr val="94B6D2">
                        <a:lumMod val="50000"/>
                      </a:srgbClr>
                    </a:solidFill>
                  </a:rPr>
                  <a:t> for signal timing</a:t>
                </a:r>
                <a:endParaRPr lang="en-US" dirty="0">
                  <a:solidFill>
                    <a:srgbClr val="94B6D2">
                      <a:lumMod val="50000"/>
                    </a:srgbClr>
                  </a:solidFill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3"/>
                <a:stretch>
                  <a:fillRect l="-629" t="-1110" b="-16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8915273-7D88-4A0D-AF72-DD91AA2BF9C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>
          <a:xfrm rot="5400000">
            <a:off x="5743374" y="3294373"/>
            <a:ext cx="6420358" cy="380894"/>
          </a:xfrm>
        </p:spPr>
        <p:txBody>
          <a:bodyPr/>
          <a:lstStyle/>
          <a:p>
            <a:r>
              <a:rPr lang="en-US" dirty="0" smtClean="0"/>
              <a:t>Introduction to Transportation Engineering       Arizona State University       Dr. Yingyan Lou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691554" y="4384431"/>
            <a:ext cx="304800" cy="6096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180343" y="3216047"/>
            <a:ext cx="2404962" cy="64633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Sometimes also known as coefficient of friction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2" name="Curved Connector 11"/>
          <p:cNvCxnSpPr>
            <a:stCxn id="9" idx="2"/>
            <a:endCxn id="10" idx="2"/>
          </p:cNvCxnSpPr>
          <p:nvPr/>
        </p:nvCxnSpPr>
        <p:spPr>
          <a:xfrm rot="5400000" flipH="1" flipV="1">
            <a:off x="6047562" y="3658770"/>
            <a:ext cx="1131653" cy="1538870"/>
          </a:xfrm>
          <a:prstGeom prst="curvedConnector3">
            <a:avLst>
              <a:gd name="adj1" fmla="val -21237"/>
            </a:avLst>
          </a:prstGeom>
          <a:ln w="28575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682191" y="3493046"/>
            <a:ext cx="18287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(consistent units)</a:t>
            </a:r>
          </a:p>
        </p:txBody>
      </p:sp>
    </p:spTree>
    <p:extLst>
      <p:ext uri="{BB962C8B-B14F-4D97-AF65-F5344CB8AC3E}">
        <p14:creationId xmlns:p14="http://schemas.microsoft.com/office/powerpoint/2010/main" val="1842791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Transportation Engineering       Arizona State University       Dr. Yingyan Lou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15273-7D88-4A0D-AF72-DD91AA2BF9C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of SSD </a:t>
            </a:r>
            <a:br>
              <a:rPr lang="en-US" dirty="0" smtClean="0"/>
            </a:br>
            <a:r>
              <a:rPr lang="en-US" dirty="0" smtClean="0"/>
              <a:t>in Signal Timing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99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Yellow Interval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Dilemma Zone</a:t>
            </a:r>
          </a:p>
          <a:p>
            <a:pPr lvl="1"/>
            <a:r>
              <a:rPr lang="en-US" dirty="0" smtClean="0"/>
              <a:t>Traffic light turns yellow when approaching intersection </a:t>
            </a:r>
          </a:p>
          <a:p>
            <a:pPr lvl="1"/>
            <a:r>
              <a:rPr lang="en-US" dirty="0" smtClean="0"/>
              <a:t>Faces dilemma whether to apply the brakes to stop or attempt to clear the intersection 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8915273-7D88-4A0D-AF72-DD91AA2BF9C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Introduction to Transportation Engineering       Arizona State University       Dr. Yingyan Lou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76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6926211" cy="9941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likelihood of the existence of a dilemma zone on an approach decreases as: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656" y="2242877"/>
            <a:ext cx="3530396" cy="1591328"/>
          </a:xfrm>
        </p:spPr>
        <p:txBody>
          <a:bodyPr>
            <a:normAutofit lnSpcReduction="10000"/>
          </a:bodyPr>
          <a:lstStyle/>
          <a:p>
            <a:pPr marL="385763" indent="-385763">
              <a:buAutoNum type="alphaLcParenR"/>
            </a:pPr>
            <a:r>
              <a:rPr lang="en-US" sz="1800" dirty="0"/>
              <a:t>the yellow time decreases</a:t>
            </a:r>
          </a:p>
          <a:p>
            <a:pPr marL="385763" indent="-385763">
              <a:buAutoNum type="alphaLcParenR"/>
            </a:pPr>
            <a:r>
              <a:rPr lang="en-US" sz="1800" dirty="0"/>
              <a:t>the yellow time increases </a:t>
            </a:r>
          </a:p>
          <a:p>
            <a:pPr marL="385763" indent="-385763">
              <a:buAutoNum type="alphaLcParenR"/>
            </a:pPr>
            <a:r>
              <a:rPr lang="en-US" sz="1800" dirty="0"/>
              <a:t>the number of lanes on the approach increases </a:t>
            </a:r>
          </a:p>
          <a:p>
            <a:pPr marL="385763" indent="-385763">
              <a:buAutoNum type="alphaLcParenR"/>
            </a:pPr>
            <a:r>
              <a:rPr lang="en-US" sz="1800" dirty="0"/>
              <a:t>the green time increases</a:t>
            </a:r>
          </a:p>
        </p:txBody>
      </p:sp>
      <p:sp>
        <p:nvSpPr>
          <p:cNvPr id="5" name="CAI1"/>
          <p:cNvSpPr/>
          <p:nvPr>
            <p:custDataLst>
              <p:tags r:id="rId1"/>
            </p:custDataLst>
          </p:nvPr>
        </p:nvSpPr>
        <p:spPr>
          <a:xfrm>
            <a:off x="416525" y="2627250"/>
            <a:ext cx="200025" cy="200025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TextBox 5"/>
          <p:cNvSpPr txBox="1"/>
          <p:nvPr/>
        </p:nvSpPr>
        <p:spPr>
          <a:xfrm>
            <a:off x="308514" y="5152499"/>
            <a:ext cx="628650" cy="623248"/>
          </a:xfrm>
          <a:prstGeom prst="rect">
            <a:avLst/>
          </a:prstGeom>
          <a:solidFill>
            <a:schemeClr val="tx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450" b="1" dirty="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5929" y="5161252"/>
            <a:ext cx="628650" cy="623248"/>
          </a:xfrm>
          <a:prstGeom prst="rect">
            <a:avLst/>
          </a:prstGeom>
          <a:solidFill>
            <a:schemeClr val="tx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45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1034" y="5153579"/>
            <a:ext cx="628650" cy="623248"/>
          </a:xfrm>
          <a:prstGeom prst="rect">
            <a:avLst/>
          </a:prstGeom>
          <a:solidFill>
            <a:schemeClr val="tx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45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5929" y="5152499"/>
            <a:ext cx="628650" cy="623248"/>
          </a:xfrm>
          <a:prstGeom prst="rect">
            <a:avLst/>
          </a:prstGeom>
          <a:solidFill>
            <a:schemeClr val="tx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45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6682" y="5157415"/>
            <a:ext cx="628650" cy="623248"/>
          </a:xfrm>
          <a:prstGeom prst="rect">
            <a:avLst/>
          </a:prstGeom>
          <a:solidFill>
            <a:schemeClr val="tx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45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5175" y="5162863"/>
            <a:ext cx="628650" cy="623248"/>
          </a:xfrm>
          <a:prstGeom prst="rect">
            <a:avLst/>
          </a:prstGeom>
          <a:solidFill>
            <a:schemeClr val="tx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45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2225" y="5165293"/>
            <a:ext cx="628650" cy="623248"/>
          </a:xfrm>
          <a:prstGeom prst="rect">
            <a:avLst/>
          </a:prstGeom>
          <a:solidFill>
            <a:schemeClr val="tx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45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2589" y="5167723"/>
            <a:ext cx="628650" cy="623248"/>
          </a:xfrm>
          <a:prstGeom prst="rect">
            <a:avLst/>
          </a:prstGeom>
          <a:solidFill>
            <a:schemeClr val="tx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450" b="1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12331" y="5153578"/>
            <a:ext cx="628650" cy="623248"/>
          </a:xfrm>
          <a:prstGeom prst="rect">
            <a:avLst/>
          </a:prstGeom>
          <a:solidFill>
            <a:schemeClr val="tx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450" b="1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4662" y="5152499"/>
            <a:ext cx="628650" cy="623248"/>
          </a:xfrm>
          <a:prstGeom prst="rect">
            <a:avLst/>
          </a:prstGeom>
          <a:solidFill>
            <a:schemeClr val="tx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45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7331" y="5151967"/>
            <a:ext cx="628650" cy="623248"/>
          </a:xfrm>
          <a:prstGeom prst="rect">
            <a:avLst/>
          </a:prstGeom>
          <a:solidFill>
            <a:schemeClr val="tx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450" b="1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7247" y="5162057"/>
            <a:ext cx="628650" cy="623248"/>
          </a:xfrm>
          <a:prstGeom prst="rect">
            <a:avLst/>
          </a:prstGeom>
          <a:solidFill>
            <a:schemeClr val="tx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450" b="1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2112" y="5151419"/>
            <a:ext cx="628650" cy="623248"/>
          </a:xfrm>
          <a:prstGeom prst="rect">
            <a:avLst/>
          </a:prstGeom>
          <a:solidFill>
            <a:schemeClr val="tx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450" b="1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4373" y="5161252"/>
            <a:ext cx="628650" cy="623248"/>
          </a:xfrm>
          <a:prstGeom prst="rect">
            <a:avLst/>
          </a:prstGeom>
          <a:solidFill>
            <a:schemeClr val="tx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450" b="1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09268" y="5165379"/>
            <a:ext cx="628650" cy="623248"/>
          </a:xfrm>
          <a:prstGeom prst="rect">
            <a:avLst/>
          </a:prstGeom>
          <a:solidFill>
            <a:schemeClr val="tx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450" b="1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18791" y="5156279"/>
            <a:ext cx="628650" cy="623248"/>
          </a:xfrm>
          <a:prstGeom prst="rect">
            <a:avLst/>
          </a:prstGeom>
          <a:solidFill>
            <a:schemeClr val="tx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450" b="1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311000" y="5167723"/>
            <a:ext cx="4833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Figure: </a:t>
            </a:r>
            <a:r>
              <a:rPr lang="en-US" sz="900" dirty="0">
                <a:hlinkClick r:id="rId4"/>
              </a:rPr>
              <a:t>https://www.thenewspaper.com/rlc/reports/rlcreport3.asp</a:t>
            </a:r>
            <a:r>
              <a:rPr lang="en-US" sz="900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1828800"/>
            <a:ext cx="4290053" cy="3102038"/>
          </a:xfrm>
          <a:prstGeom prst="rect">
            <a:avLst/>
          </a:prstGeom>
        </p:spPr>
      </p:pic>
      <p:sp>
        <p:nvSpPr>
          <p:cNvPr id="24" name="Footer Placeholder 2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Introduction to Transportation Engineering       Arizona State University       Dr. Yingyan Lou</a:t>
            </a:r>
            <a:endParaRPr 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8915273-7D88-4A0D-AF72-DD91AA2BF9C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966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Yellow Interval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Stopping Scenario</a:t>
                </a:r>
              </a:p>
              <a:p>
                <a:pPr lvl="1"/>
                <a:r>
                  <a:rPr lang="en-US" dirty="0" smtClean="0"/>
                  <a:t>How much distance </a:t>
                </a:r>
                <a:r>
                  <a:rPr lang="en-US" dirty="0" smtClean="0"/>
                  <a:t>would a </a:t>
                </a:r>
                <a:r>
                  <a:rPr lang="en-US" dirty="0" smtClean="0"/>
                  <a:t>typical design </a:t>
                </a:r>
                <a:r>
                  <a:rPr lang="en-US" dirty="0" smtClean="0"/>
                  <a:t>vehicle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need in order to come to a full stop after the light </a:t>
                </a:r>
                <a:br>
                  <a:rPr lang="en-US" dirty="0" smtClean="0"/>
                </a:br>
                <a:r>
                  <a:rPr lang="en-US" dirty="0" smtClean="0"/>
                  <a:t>turns yellow?</a:t>
                </a:r>
              </a:p>
              <a:p>
                <a:pPr marL="303213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𝑠𝑡𝑜𝑝𝑝𝑖𝑛𝑔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±2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𝑔𝐺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r>
                  <a:rPr lang="en-US" dirty="0" smtClean="0"/>
                  <a:t>Clearing Scenario</a:t>
                </a:r>
              </a:p>
              <a:p>
                <a:pPr lvl="1"/>
                <a:r>
                  <a:rPr lang="en-US" dirty="0" smtClean="0"/>
                  <a:t>How much distance </a:t>
                </a:r>
                <a:r>
                  <a:rPr lang="en-US" dirty="0" smtClean="0"/>
                  <a:t>would a </a:t>
                </a:r>
                <a:r>
                  <a:rPr lang="en-US" dirty="0" smtClean="0"/>
                  <a:t>vehicle approaching the intersection at speed limit </a:t>
                </a:r>
                <a:r>
                  <a:rPr lang="en-US" dirty="0" smtClean="0"/>
                  <a:t>travel </a:t>
                </a:r>
                <a:r>
                  <a:rPr lang="en-US" dirty="0" smtClean="0"/>
                  <a:t>during the yellow interval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 smtClean="0"/>
                  <a:t>?</a:t>
                </a:r>
              </a:p>
              <a:p>
                <a:pPr marL="303213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𝑐𝑙𝑒𝑎𝑟𝑖𝑛𝑔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3"/>
                <a:stretch>
                  <a:fillRect l="-629" t="-11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8915273-7D88-4A0D-AF72-DD91AA2BF9C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Introduction to Transportation Engineering       Arizona State University       Dr. Yingyan Lou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169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Yellow Interval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Type I Dilemma Zone</a:t>
                </a:r>
              </a:p>
              <a:p>
                <a:pPr lvl="1"/>
                <a:r>
                  <a:rPr lang="en-US" dirty="0" smtClean="0"/>
                  <a:t>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𝑐𝑙𝑒𝑎𝑟𝑖𝑛𝑔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𝑠𝑡𝑜𝑝𝑝𝑖𝑛𝑔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Drivers trapped in the dilemma zone do not have a valid, legal course of action</a:t>
                </a:r>
              </a:p>
              <a:p>
                <a:r>
                  <a:rPr lang="en-US" dirty="0" smtClean="0"/>
                  <a:t>Eliminating Type I Dilemma Zone</a:t>
                </a:r>
                <a:endParaRPr lang="en-US" dirty="0"/>
              </a:p>
              <a:p>
                <a:pPr lvl="1"/>
                <a:r>
                  <a:rPr lang="en-US" dirty="0" smtClean="0"/>
                  <a:t>Set yellow interval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 smtClean="0"/>
                  <a:t> such that 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𝑐𝑙𝑒𝑎𝑟𝑖𝑛𝑔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𝑠𝑡𝑜𝑝𝑝𝑖𝑛𝑔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2"/>
                <a:r>
                  <a:rPr lang="en-US" dirty="0" smtClean="0"/>
                  <a:t>What assumptions are employed?</a:t>
                </a:r>
              </a:p>
              <a:p>
                <a:pPr lvl="2"/>
                <a:r>
                  <a:rPr lang="en-US" dirty="0" smtClean="0"/>
                  <a:t>Are the assumptions reasonable?</a:t>
                </a:r>
              </a:p>
              <a:p>
                <a:pPr lvl="1"/>
                <a:r>
                  <a:rPr lang="en-US" dirty="0"/>
                  <a:t>What about setting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/>
                  <a:t> such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𝑐𝑙𝑒𝑎𝑟𝑖𝑛𝑔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𝑠𝑡𝑜𝑝𝑝𝑖𝑛𝑔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 smtClean="0"/>
                  <a:t>Type II Dilemma Zone</a:t>
                </a:r>
              </a:p>
              <a:p>
                <a:pPr lvl="1"/>
                <a:r>
                  <a:rPr lang="en-US" dirty="0" smtClean="0"/>
                  <a:t>Human drivers are not always able to judge distance </a:t>
                </a:r>
                <a:br>
                  <a:rPr lang="en-US" dirty="0" smtClean="0"/>
                </a:br>
                <a:r>
                  <a:rPr lang="en-US" dirty="0" smtClean="0"/>
                  <a:t>and time perfectly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3"/>
                <a:stretch>
                  <a:fillRect l="-629" t="-1973" r="-2046" b="-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8915273-7D88-4A0D-AF72-DD91AA2BF9C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Introduction to Transportation Engineering       Arizona State University       Dr. Yingyan Lou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621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Project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8915273-7D88-4A0D-AF72-DD91AA2BF9C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Introduction to Transportation Engineering       Arizona State University       Dr. Yingyan Lou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630" y="1752270"/>
            <a:ext cx="3810000" cy="32412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l="2763" b="38887"/>
          <a:stretch/>
        </p:blipFill>
        <p:spPr>
          <a:xfrm>
            <a:off x="3657600" y="2134380"/>
            <a:ext cx="4296029" cy="95935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49405" y="3372900"/>
            <a:ext cx="5929313" cy="86178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5630" y="5101988"/>
            <a:ext cx="4257675" cy="130740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46043" y="5101988"/>
            <a:ext cx="3616020" cy="103262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14204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VERSION" val="12.0"/>
  <p:tag name="TPVERSION" val="2008"/>
  <p:tag name="PPVERSION" val="12.0"/>
  <p:tag name="TPFULLVERSION" val="4.2.3.231"/>
  <p:tag name="DELIMITERS" val="3.1"/>
  <p:tag name="SHOWBARVISIBLE" val="True"/>
  <p:tag name="EXPANDSHOWBAR" val="True"/>
  <p:tag name="USESECONDARYMONITOR" val="True"/>
  <p:tag name="SAVECSVWITHSESSION" val="True"/>
  <p:tag name="CSVFORMAT" val="0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RACEENDPOINTS" val="100"/>
  <p:tag name="RACERSMAXDISPLAYED" val="5"/>
  <p:tag name="RACEANIMATIONSPEED" val="3"/>
  <p:tag name="SKIPREMAININGRACESLIDES" val="True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2830136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POLLINGCYCLE" val="2"/>
  <p:tag name="CHARTCOLORS" val="0"/>
  <p:tag name="CHARTLABELS" val="1"/>
  <p:tag name="RESETCHARTS" val="True"/>
  <p:tag name="INCLUDENONRESPONDERS" val="False"/>
  <p:tag name="MULTIRESPDIVISOR" val="1"/>
  <p:tag name="PARTLISTDEFAULT" val="1"/>
  <p:tag name="INCLUDEPPT" val="True"/>
  <p:tag name="ALLOWUSERFEEDBACK" val="True"/>
  <p:tag name="CORRECTPOINTVALUE" val="1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FIBDISPLAYRESULTS" val="True"/>
  <p:tag name="FIBNUMRESULTS" val="5"/>
  <p:tag name="FIBINCLUDEOTHER" val="True"/>
  <p:tag name="FIBDISPLAYKEYWORDS" val="True"/>
  <p:tag name="PRRESPONSE1" val="10"/>
  <p:tag name="PRRESPONSE2" val="9"/>
  <p:tag name="PRRESPONSE3" val="8"/>
  <p:tag name="PRRESPONSE4" val="7"/>
  <p:tag name="PRRESPONSE5" val="6"/>
  <p:tag name="PRRESPONSE6" val="5"/>
  <p:tag name="PRRESPONSE7" val="4"/>
  <p:tag name="PRRESPONSE8" val="3"/>
  <p:tag name="PRRESPONSE9" val="2"/>
  <p:tag name="PRRESPONSE10" val="1"/>
  <p:tag name="SHOWFLASHWARNING" val="True"/>
  <p:tag name="ALWAYSOPENPOLL" val="False"/>
  <p:tag name="LUIDIAENABLED" val="False"/>
  <p:tag name="TPSTANDARDS" val=""/>
  <p:tag name="ADVANCEDSETTINGSVIEW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cture Notes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Notes</Template>
  <TotalTime>2181</TotalTime>
  <Words>566</Words>
  <Application>Microsoft Office PowerPoint</Application>
  <PresentationFormat>On-screen Show (4:3)</PresentationFormat>
  <Paragraphs>87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Cambria Math</vt:lpstr>
      <vt:lpstr>Courier New</vt:lpstr>
      <vt:lpstr>Wingdings</vt:lpstr>
      <vt:lpstr>Wingdings 2</vt:lpstr>
      <vt:lpstr>Lecture Notes</vt:lpstr>
      <vt:lpstr> Stopping Sight Distance and Dilemma Zone</vt:lpstr>
      <vt:lpstr>Recap: Practical Stopping Distance</vt:lpstr>
      <vt:lpstr>Application of SSD  in Signal Timing</vt:lpstr>
      <vt:lpstr>Yellow Interval</vt:lpstr>
      <vt:lpstr>The likelihood of the existence of a dilemma zone on an approach decreases as:</vt:lpstr>
      <vt:lpstr>Yellow Interval</vt:lpstr>
      <vt:lpstr>Yellow Interval</vt:lpstr>
      <vt:lpstr>Individual Project Overview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01 Course Introduction</dc:title>
  <dc:creator>ylou</dc:creator>
  <cp:lastModifiedBy>Yingyan Lou</cp:lastModifiedBy>
  <cp:revision>438</cp:revision>
  <dcterms:created xsi:type="dcterms:W3CDTF">2010-12-30T22:19:37Z</dcterms:created>
  <dcterms:modified xsi:type="dcterms:W3CDTF">2020-05-12T17:14:17Z</dcterms:modified>
</cp:coreProperties>
</file>