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7010400" cy="92964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veat" panose="00000500000000000000" pitchFamily="2" charset="0"/>
      <p:regular r:id="rId24"/>
      <p:bold r:id="rId25"/>
    </p:embeddedFont>
    <p:embeddedFont>
      <p:font typeface="Microsoft Yahei" panose="020B0503020204020204" pitchFamily="34" charset="-122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TNXqPRbaX93UvrFnj4dvCgoy8T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ping Li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Allow 10 minutes for coming in, getting food, and sitting down. Start after 10 mins.</a:t>
            </a: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9d2fc2339c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Facilitator: Divide your audience into groups of four.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How EM can help you more meaningfully engage students.</a:t>
            </a:r>
            <a:endParaRPr sz="11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67C5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all had success stories of EM in teaching.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67C5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Think of one good example you did in class. Share your ideas.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67C5"/>
              </a:buClr>
              <a:buSzPts val="1100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Can you develop similar practices in research mentoring?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9d2fc233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8b498fc52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18b498fc52a_0_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18b498fc52a_0_3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b498fc52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18b498fc52a_0_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g18b498fc52a_0_4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b498fc52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18b498fc52a_0_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 you have a checklist of items to use when first meeting with a new student?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 you have </a:t>
            </a:r>
            <a:endParaRPr/>
          </a:p>
        </p:txBody>
      </p:sp>
      <p:sp>
        <p:nvSpPr>
          <p:cNvPr id="88" name="Google Shape;88;g18b498fc52a_0_2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a8e6ba761_3_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18a8e6ba761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8a8e6ba761_3_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8a8e6ba761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Black"/>
              <a:buNone/>
              <a:defRPr sz="7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7C5"/>
              </a:buClr>
              <a:buSzPts val="2000"/>
              <a:buNone/>
              <a:defRPr b="0" cap="none">
                <a:solidFill>
                  <a:srgbClr val="0067C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rgbClr val="0067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0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-1" y="0"/>
            <a:ext cx="12001169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609600" y="57150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1"/>
          </p:nvPr>
        </p:nvSpPr>
        <p:spPr>
          <a:xfrm rot="5400000">
            <a:off x="3502820" y="-1140618"/>
            <a:ext cx="4373563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10058401" y="6492876"/>
            <a:ext cx="17542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10058401" y="6492876"/>
            <a:ext cx="17542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313268" y="846694"/>
            <a:ext cx="11586633" cy="258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2"/>
          </p:nvPr>
        </p:nvSpPr>
        <p:spPr>
          <a:xfrm>
            <a:off x="313266" y="3539904"/>
            <a:ext cx="11586633" cy="299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9295207" y="6650078"/>
            <a:ext cx="2749684" cy="19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10972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609600" y="914399"/>
            <a:ext cx="5181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6400800" y="914400"/>
            <a:ext cx="5181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7C5"/>
              </a:buClr>
              <a:buSzPts val="2000"/>
              <a:buNone/>
              <a:defRPr sz="2000" b="0" cap="none">
                <a:solidFill>
                  <a:srgbClr val="0067C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sertion / Evidence">
  <p:cSld name="Assertion / Evidenc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609600" y="5029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Header">
  <p:cSld name="Two Content with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609600" y="2057400"/>
            <a:ext cx="5181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6400800" y="2057400"/>
            <a:ext cx="5181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3"/>
          </p:nvPr>
        </p:nvSpPr>
        <p:spPr>
          <a:xfrm>
            <a:off x="609600" y="9144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4766733" y="1600200"/>
            <a:ext cx="6815667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609601" y="1600200"/>
            <a:ext cx="4011084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0067C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C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7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7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67C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rgbClr val="0067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9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9"/>
          <p:cNvSpPr txBox="1"/>
          <p:nvPr/>
        </p:nvSpPr>
        <p:spPr>
          <a:xfrm>
            <a:off x="9753600" y="6583680"/>
            <a:ext cx="2438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2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EMResearchWorksho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ZHvRpuemg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1981200" y="228601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dirty="0"/>
              <a:t>WELCOME TO THE COE FACULTY MENTORING WORKSHOP</a:t>
            </a:r>
            <a:endParaRPr dirty="0"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1981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NOVEMBER 30, 2022</a:t>
            </a:r>
            <a:endParaRPr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3251" y="4964926"/>
            <a:ext cx="2194925" cy="146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Student Research Training Workshops</a:t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903514" y="1074573"/>
            <a:ext cx="4615543" cy="1393372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Framing Research Questions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903514" y="2899484"/>
            <a:ext cx="4615543" cy="1393372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Thriving in a Research Environment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903514" y="4724394"/>
            <a:ext cx="4615543" cy="1393372"/>
          </a:xfrm>
          <a:prstGeom prst="ellipse">
            <a:avLst/>
          </a:prstGeom>
          <a:solidFill>
            <a:srgbClr val="96A7CF"/>
          </a:solidFill>
          <a:ln w="25400" cap="flat" cmpd="sng">
            <a:solidFill>
              <a:srgbClr val="96A7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Resilience in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6672943" y="4724394"/>
            <a:ext cx="4615543" cy="1393372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Maximizing the Impact of Your Research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6672943" y="2899484"/>
            <a:ext cx="4615543" cy="1393372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Effective Data </a:t>
            </a:r>
            <a:b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6672943" y="1074573"/>
            <a:ext cx="4615543" cy="1393372"/>
          </a:xfrm>
          <a:prstGeom prst="ellipse">
            <a:avLst/>
          </a:prstGeom>
          <a:solidFill>
            <a:srgbClr val="A5A5A5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Developing Your Research Pitch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3594462" y="6150892"/>
            <a:ext cx="4937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Coming soon in 2023!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encourage your students to attend!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4"/>
          <p:cNvGrpSpPr/>
          <p:nvPr/>
        </p:nvGrpSpPr>
        <p:grpSpPr>
          <a:xfrm>
            <a:off x="3166851" y="1066800"/>
            <a:ext cx="5687477" cy="5486400"/>
            <a:chOff x="2459890" y="1825116"/>
            <a:chExt cx="3582196" cy="3455548"/>
          </a:xfrm>
        </p:grpSpPr>
        <p:sp>
          <p:nvSpPr>
            <p:cNvPr id="237" name="Google Shape;237;p14"/>
            <p:cNvSpPr/>
            <p:nvPr/>
          </p:nvSpPr>
          <p:spPr>
            <a:xfrm>
              <a:off x="2768278" y="1825116"/>
              <a:ext cx="2020508" cy="1301962"/>
            </a:xfrm>
            <a:custGeom>
              <a:avLst/>
              <a:gdLst/>
              <a:ahLst/>
              <a:cxnLst/>
              <a:rect l="l" t="t" r="r" b="b"/>
              <a:pathLst>
                <a:path w="21600" h="21599" extrusionOk="0">
                  <a:moveTo>
                    <a:pt x="18407" y="145"/>
                  </a:moveTo>
                  <a:lnTo>
                    <a:pt x="21600" y="7949"/>
                  </a:lnTo>
                  <a:lnTo>
                    <a:pt x="17136" y="13257"/>
                  </a:lnTo>
                  <a:cubicBezTo>
                    <a:pt x="17080" y="13251"/>
                    <a:pt x="17023" y="13247"/>
                    <a:pt x="16967" y="13244"/>
                  </a:cubicBezTo>
                  <a:cubicBezTo>
                    <a:pt x="16910" y="13239"/>
                    <a:pt x="16853" y="13235"/>
                    <a:pt x="16796" y="13234"/>
                  </a:cubicBezTo>
                  <a:cubicBezTo>
                    <a:pt x="16740" y="13231"/>
                    <a:pt x="16682" y="13229"/>
                    <a:pt x="16626" y="13229"/>
                  </a:cubicBezTo>
                  <a:cubicBezTo>
                    <a:pt x="16568" y="13227"/>
                    <a:pt x="16511" y="13227"/>
                    <a:pt x="16454" y="13228"/>
                  </a:cubicBezTo>
                  <a:cubicBezTo>
                    <a:pt x="15499" y="13238"/>
                    <a:pt x="14576" y="13459"/>
                    <a:pt x="13703" y="13860"/>
                  </a:cubicBezTo>
                  <a:cubicBezTo>
                    <a:pt x="12830" y="14262"/>
                    <a:pt x="12007" y="14845"/>
                    <a:pt x="11252" y="15581"/>
                  </a:cubicBezTo>
                  <a:cubicBezTo>
                    <a:pt x="10498" y="16316"/>
                    <a:pt x="9812" y="17204"/>
                    <a:pt x="9211" y="18217"/>
                  </a:cubicBezTo>
                  <a:cubicBezTo>
                    <a:pt x="8611" y="19229"/>
                    <a:pt x="8098" y="20366"/>
                    <a:pt x="7689" y="21599"/>
                  </a:cubicBezTo>
                  <a:lnTo>
                    <a:pt x="5837" y="13505"/>
                  </a:lnTo>
                  <a:lnTo>
                    <a:pt x="0" y="15821"/>
                  </a:lnTo>
                  <a:cubicBezTo>
                    <a:pt x="216" y="15149"/>
                    <a:pt x="450" y="14493"/>
                    <a:pt x="699" y="13852"/>
                  </a:cubicBezTo>
                  <a:cubicBezTo>
                    <a:pt x="948" y="13211"/>
                    <a:pt x="1214" y="12585"/>
                    <a:pt x="1495" y="11977"/>
                  </a:cubicBezTo>
                  <a:cubicBezTo>
                    <a:pt x="1776" y="11368"/>
                    <a:pt x="2073" y="10777"/>
                    <a:pt x="2385" y="10201"/>
                  </a:cubicBezTo>
                  <a:cubicBezTo>
                    <a:pt x="2698" y="9625"/>
                    <a:pt x="3027" y="9069"/>
                    <a:pt x="3370" y="8528"/>
                  </a:cubicBezTo>
                  <a:cubicBezTo>
                    <a:pt x="3791" y="7867"/>
                    <a:pt x="4229" y="7241"/>
                    <a:pt x="4684" y="6651"/>
                  </a:cubicBezTo>
                  <a:cubicBezTo>
                    <a:pt x="5139" y="6060"/>
                    <a:pt x="5611" y="5507"/>
                    <a:pt x="6099" y="4989"/>
                  </a:cubicBezTo>
                  <a:cubicBezTo>
                    <a:pt x="6587" y="4471"/>
                    <a:pt x="7091" y="3991"/>
                    <a:pt x="7610" y="3548"/>
                  </a:cubicBezTo>
                  <a:cubicBezTo>
                    <a:pt x="8129" y="3105"/>
                    <a:pt x="8663" y="2700"/>
                    <a:pt x="9211" y="2334"/>
                  </a:cubicBezTo>
                  <a:cubicBezTo>
                    <a:pt x="9779" y="1953"/>
                    <a:pt x="10357" y="1620"/>
                    <a:pt x="10942" y="1332"/>
                  </a:cubicBezTo>
                  <a:cubicBezTo>
                    <a:pt x="11527" y="1044"/>
                    <a:pt x="12120" y="802"/>
                    <a:pt x="12719" y="608"/>
                  </a:cubicBezTo>
                  <a:cubicBezTo>
                    <a:pt x="13319" y="413"/>
                    <a:pt x="13926" y="265"/>
                    <a:pt x="14538" y="163"/>
                  </a:cubicBezTo>
                  <a:cubicBezTo>
                    <a:pt x="15150" y="63"/>
                    <a:pt x="15769" y="8"/>
                    <a:pt x="16391" y="1"/>
                  </a:cubicBezTo>
                  <a:cubicBezTo>
                    <a:pt x="16561" y="-1"/>
                    <a:pt x="16730" y="1"/>
                    <a:pt x="16899" y="6"/>
                  </a:cubicBezTo>
                  <a:cubicBezTo>
                    <a:pt x="17068" y="11"/>
                    <a:pt x="17236" y="20"/>
                    <a:pt x="17404" y="32"/>
                  </a:cubicBezTo>
                  <a:cubicBezTo>
                    <a:pt x="17572" y="43"/>
                    <a:pt x="17740" y="59"/>
                    <a:pt x="17906" y="78"/>
                  </a:cubicBezTo>
                  <a:cubicBezTo>
                    <a:pt x="18074" y="96"/>
                    <a:pt x="18241" y="120"/>
                    <a:pt x="18407" y="145"/>
                  </a:cubicBezTo>
                  <a:close/>
                </a:path>
              </a:pathLst>
            </a:custGeom>
            <a:gradFill>
              <a:gsLst>
                <a:gs pos="0">
                  <a:srgbClr val="86CCC1"/>
                </a:gs>
                <a:gs pos="53900">
                  <a:srgbClr val="3EB2A2"/>
                </a:gs>
                <a:gs pos="100000">
                  <a:srgbClr val="009C87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90800" y="2720380"/>
              <a:ext cx="1067594" cy="2066238"/>
            </a:xfrm>
            <a:custGeom>
              <a:avLst/>
              <a:gdLst/>
              <a:ahLst/>
              <a:cxnLst/>
              <a:rect l="l" t="t" r="r" b="b"/>
              <a:pathLst>
                <a:path w="21592" h="21600" extrusionOk="0">
                  <a:moveTo>
                    <a:pt x="13880" y="0"/>
                  </a:moveTo>
                  <a:lnTo>
                    <a:pt x="17428" y="5182"/>
                  </a:lnTo>
                  <a:cubicBezTo>
                    <a:pt x="17212" y="5463"/>
                    <a:pt x="17022" y="5751"/>
                    <a:pt x="16858" y="6043"/>
                  </a:cubicBezTo>
                  <a:cubicBezTo>
                    <a:pt x="16694" y="6336"/>
                    <a:pt x="16555" y="6635"/>
                    <a:pt x="16444" y="6938"/>
                  </a:cubicBezTo>
                  <a:cubicBezTo>
                    <a:pt x="16334" y="7242"/>
                    <a:pt x="16251" y="7550"/>
                    <a:pt x="16196" y="7863"/>
                  </a:cubicBezTo>
                  <a:cubicBezTo>
                    <a:pt x="16141" y="8175"/>
                    <a:pt x="16115" y="8492"/>
                    <a:pt x="16120" y="8812"/>
                  </a:cubicBezTo>
                  <a:cubicBezTo>
                    <a:pt x="16130" y="9473"/>
                    <a:pt x="16267" y="10118"/>
                    <a:pt x="16520" y="10741"/>
                  </a:cubicBezTo>
                  <a:cubicBezTo>
                    <a:pt x="16773" y="11365"/>
                    <a:pt x="17142" y="11965"/>
                    <a:pt x="17614" y="12539"/>
                  </a:cubicBezTo>
                  <a:cubicBezTo>
                    <a:pt x="18087" y="13111"/>
                    <a:pt x="18664" y="13656"/>
                    <a:pt x="19330" y="14166"/>
                  </a:cubicBezTo>
                  <a:cubicBezTo>
                    <a:pt x="19997" y="14676"/>
                    <a:pt x="20755" y="15151"/>
                    <a:pt x="21592" y="15586"/>
                  </a:cubicBezTo>
                  <a:lnTo>
                    <a:pt x="11123" y="15729"/>
                  </a:lnTo>
                  <a:lnTo>
                    <a:pt x="10402" y="21600"/>
                  </a:lnTo>
                  <a:cubicBezTo>
                    <a:pt x="9594" y="21188"/>
                    <a:pt x="8829" y="20759"/>
                    <a:pt x="8109" y="20314"/>
                  </a:cubicBezTo>
                  <a:cubicBezTo>
                    <a:pt x="7389" y="19868"/>
                    <a:pt x="6712" y="19407"/>
                    <a:pt x="6081" y="18929"/>
                  </a:cubicBezTo>
                  <a:cubicBezTo>
                    <a:pt x="5449" y="18453"/>
                    <a:pt x="4864" y="17960"/>
                    <a:pt x="4324" y="17453"/>
                  </a:cubicBezTo>
                  <a:cubicBezTo>
                    <a:pt x="3784" y="16946"/>
                    <a:pt x="3290" y="16424"/>
                    <a:pt x="2844" y="15889"/>
                  </a:cubicBezTo>
                  <a:cubicBezTo>
                    <a:pt x="2381" y="15333"/>
                    <a:pt x="1973" y="14770"/>
                    <a:pt x="1622" y="14198"/>
                  </a:cubicBezTo>
                  <a:cubicBezTo>
                    <a:pt x="1272" y="13626"/>
                    <a:pt x="978" y="13047"/>
                    <a:pt x="741" y="12461"/>
                  </a:cubicBezTo>
                  <a:cubicBezTo>
                    <a:pt x="503" y="11875"/>
                    <a:pt x="323" y="11282"/>
                    <a:pt x="199" y="10684"/>
                  </a:cubicBezTo>
                  <a:cubicBezTo>
                    <a:pt x="76" y="10086"/>
                    <a:pt x="10" y="9481"/>
                    <a:pt x="1" y="8873"/>
                  </a:cubicBezTo>
                  <a:cubicBezTo>
                    <a:pt x="-8" y="8264"/>
                    <a:pt x="42" y="7660"/>
                    <a:pt x="148" y="7061"/>
                  </a:cubicBezTo>
                  <a:cubicBezTo>
                    <a:pt x="254" y="6462"/>
                    <a:pt x="419" y="5868"/>
                    <a:pt x="639" y="5280"/>
                  </a:cubicBezTo>
                  <a:cubicBezTo>
                    <a:pt x="859" y="4693"/>
                    <a:pt x="1138" y="4111"/>
                    <a:pt x="1473" y="3537"/>
                  </a:cubicBezTo>
                  <a:cubicBezTo>
                    <a:pt x="1808" y="2962"/>
                    <a:pt x="2198" y="2395"/>
                    <a:pt x="2645" y="1837"/>
                  </a:cubicBezTo>
                  <a:cubicBezTo>
                    <a:pt x="2671" y="1804"/>
                    <a:pt x="2698" y="1771"/>
                    <a:pt x="2725" y="1738"/>
                  </a:cubicBezTo>
                  <a:cubicBezTo>
                    <a:pt x="2752" y="1706"/>
                    <a:pt x="2779" y="1674"/>
                    <a:pt x="2806" y="1641"/>
                  </a:cubicBezTo>
                  <a:cubicBezTo>
                    <a:pt x="2832" y="1607"/>
                    <a:pt x="2860" y="1575"/>
                    <a:pt x="2887" y="1542"/>
                  </a:cubicBezTo>
                  <a:cubicBezTo>
                    <a:pt x="2914" y="1510"/>
                    <a:pt x="2942" y="1478"/>
                    <a:pt x="2969" y="1445"/>
                  </a:cubicBezTo>
                  <a:lnTo>
                    <a:pt x="13880" y="0"/>
                  </a:lnTo>
                  <a:close/>
                </a:path>
              </a:pathLst>
            </a:custGeom>
            <a:gradFill>
              <a:gsLst>
                <a:gs pos="0">
                  <a:srgbClr val="6759B1"/>
                </a:gs>
                <a:gs pos="47400">
                  <a:srgbClr val="534597"/>
                </a:gs>
                <a:gs pos="100000">
                  <a:srgbClr val="3A2E7A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4469327" y="1846937"/>
              <a:ext cx="1539955" cy="17714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01" y="22"/>
                  </a:moveTo>
                  <a:cubicBezTo>
                    <a:pt x="2171" y="86"/>
                    <a:pt x="2638" y="162"/>
                    <a:pt x="3103" y="250"/>
                  </a:cubicBezTo>
                  <a:cubicBezTo>
                    <a:pt x="3568" y="338"/>
                    <a:pt x="4029" y="438"/>
                    <a:pt x="4487" y="550"/>
                  </a:cubicBezTo>
                  <a:cubicBezTo>
                    <a:pt x="4945" y="662"/>
                    <a:pt x="5400" y="786"/>
                    <a:pt x="5851" y="921"/>
                  </a:cubicBezTo>
                  <a:cubicBezTo>
                    <a:pt x="6302" y="1058"/>
                    <a:pt x="6750" y="1205"/>
                    <a:pt x="7193" y="1365"/>
                  </a:cubicBezTo>
                  <a:cubicBezTo>
                    <a:pt x="7917" y="1625"/>
                    <a:pt x="8621" y="1914"/>
                    <a:pt x="9307" y="2231"/>
                  </a:cubicBezTo>
                  <a:cubicBezTo>
                    <a:pt x="9992" y="2548"/>
                    <a:pt x="10658" y="2892"/>
                    <a:pt x="11304" y="3265"/>
                  </a:cubicBezTo>
                  <a:cubicBezTo>
                    <a:pt x="11949" y="3637"/>
                    <a:pt x="12574" y="4036"/>
                    <a:pt x="13178" y="4463"/>
                  </a:cubicBezTo>
                  <a:cubicBezTo>
                    <a:pt x="13782" y="4889"/>
                    <a:pt x="14364" y="5342"/>
                    <a:pt x="14923" y="5821"/>
                  </a:cubicBezTo>
                  <a:cubicBezTo>
                    <a:pt x="15482" y="6299"/>
                    <a:pt x="16012" y="6799"/>
                    <a:pt x="16511" y="7317"/>
                  </a:cubicBezTo>
                  <a:cubicBezTo>
                    <a:pt x="17011" y="7835"/>
                    <a:pt x="17480" y="8373"/>
                    <a:pt x="17918" y="8928"/>
                  </a:cubicBezTo>
                  <a:cubicBezTo>
                    <a:pt x="18356" y="9483"/>
                    <a:pt x="18762" y="10057"/>
                    <a:pt x="19137" y="10648"/>
                  </a:cubicBezTo>
                  <a:cubicBezTo>
                    <a:pt x="19512" y="11239"/>
                    <a:pt x="19854" y="11847"/>
                    <a:pt x="20165" y="12471"/>
                  </a:cubicBezTo>
                  <a:cubicBezTo>
                    <a:pt x="20321" y="12787"/>
                    <a:pt x="20469" y="13105"/>
                    <a:pt x="20607" y="13425"/>
                  </a:cubicBezTo>
                  <a:cubicBezTo>
                    <a:pt x="20746" y="13746"/>
                    <a:pt x="20874" y="14069"/>
                    <a:pt x="20994" y="14394"/>
                  </a:cubicBezTo>
                  <a:cubicBezTo>
                    <a:pt x="21114" y="14719"/>
                    <a:pt x="21225" y="15046"/>
                    <a:pt x="21325" y="15375"/>
                  </a:cubicBezTo>
                  <a:cubicBezTo>
                    <a:pt x="21426" y="15704"/>
                    <a:pt x="21518" y="16035"/>
                    <a:pt x="21600" y="16368"/>
                  </a:cubicBezTo>
                  <a:lnTo>
                    <a:pt x="16612" y="21600"/>
                  </a:lnTo>
                  <a:lnTo>
                    <a:pt x="10536" y="17973"/>
                  </a:lnTo>
                  <a:cubicBezTo>
                    <a:pt x="10216" y="16895"/>
                    <a:pt x="9717" y="15880"/>
                    <a:pt x="9069" y="14952"/>
                  </a:cubicBezTo>
                  <a:cubicBezTo>
                    <a:pt x="8421" y="14024"/>
                    <a:pt x="7623" y="13183"/>
                    <a:pt x="6706" y="12455"/>
                  </a:cubicBezTo>
                  <a:cubicBezTo>
                    <a:pt x="5789" y="11726"/>
                    <a:pt x="4752" y="11111"/>
                    <a:pt x="3625" y="10632"/>
                  </a:cubicBezTo>
                  <a:cubicBezTo>
                    <a:pt x="2497" y="10154"/>
                    <a:pt x="1279" y="9813"/>
                    <a:pt x="0" y="9635"/>
                  </a:cubicBezTo>
                  <a:lnTo>
                    <a:pt x="5760" y="5794"/>
                  </a:lnTo>
                  <a:lnTo>
                    <a:pt x="1533" y="0"/>
                  </a:lnTo>
                  <a:cubicBezTo>
                    <a:pt x="1547" y="2"/>
                    <a:pt x="1561" y="3"/>
                    <a:pt x="1575" y="5"/>
                  </a:cubicBezTo>
                  <a:cubicBezTo>
                    <a:pt x="1589" y="7"/>
                    <a:pt x="1603" y="9"/>
                    <a:pt x="1617" y="11"/>
                  </a:cubicBezTo>
                  <a:cubicBezTo>
                    <a:pt x="1631" y="13"/>
                    <a:pt x="1645" y="15"/>
                    <a:pt x="1659" y="16"/>
                  </a:cubicBezTo>
                  <a:cubicBezTo>
                    <a:pt x="1673" y="18"/>
                    <a:pt x="1687" y="20"/>
                    <a:pt x="1701" y="22"/>
                  </a:cubicBezTo>
                  <a:close/>
                </a:path>
              </a:pathLst>
            </a:custGeom>
            <a:gradFill>
              <a:gsLst>
                <a:gs pos="0">
                  <a:srgbClr val="D7E2A3"/>
                </a:gs>
                <a:gs pos="54500">
                  <a:srgbClr val="B0CE69"/>
                </a:gs>
                <a:gs pos="100000">
                  <a:srgbClr val="90BD39"/>
                </a:gs>
              </a:gsLst>
              <a:lin ang="21593999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3158728" y="4268010"/>
              <a:ext cx="1946786" cy="1012654"/>
            </a:xfrm>
            <a:custGeom>
              <a:avLst/>
              <a:gdLst/>
              <a:ahLst/>
              <a:cxnLst/>
              <a:rect l="l" t="t" r="r" b="b"/>
              <a:pathLst>
                <a:path w="21600" h="21597" extrusionOk="0">
                  <a:moveTo>
                    <a:pt x="17426" y="2392"/>
                  </a:moveTo>
                  <a:lnTo>
                    <a:pt x="15795" y="13011"/>
                  </a:lnTo>
                  <a:lnTo>
                    <a:pt x="21600" y="17450"/>
                  </a:lnTo>
                  <a:cubicBezTo>
                    <a:pt x="21499" y="17551"/>
                    <a:pt x="21396" y="17651"/>
                    <a:pt x="21293" y="17750"/>
                  </a:cubicBezTo>
                  <a:cubicBezTo>
                    <a:pt x="21191" y="17847"/>
                    <a:pt x="21087" y="17944"/>
                    <a:pt x="20984" y="18039"/>
                  </a:cubicBezTo>
                  <a:cubicBezTo>
                    <a:pt x="20880" y="18134"/>
                    <a:pt x="20776" y="18227"/>
                    <a:pt x="20671" y="18319"/>
                  </a:cubicBezTo>
                  <a:cubicBezTo>
                    <a:pt x="20567" y="18410"/>
                    <a:pt x="20461" y="18501"/>
                    <a:pt x="20355" y="18587"/>
                  </a:cubicBezTo>
                  <a:cubicBezTo>
                    <a:pt x="19767" y="19079"/>
                    <a:pt x="19168" y="19509"/>
                    <a:pt x="18562" y="19880"/>
                  </a:cubicBezTo>
                  <a:cubicBezTo>
                    <a:pt x="17955" y="20252"/>
                    <a:pt x="17341" y="20563"/>
                    <a:pt x="16719" y="20814"/>
                  </a:cubicBezTo>
                  <a:cubicBezTo>
                    <a:pt x="16098" y="21065"/>
                    <a:pt x="15468" y="21256"/>
                    <a:pt x="14834" y="21387"/>
                  </a:cubicBezTo>
                  <a:cubicBezTo>
                    <a:pt x="14199" y="21518"/>
                    <a:pt x="13559" y="21588"/>
                    <a:pt x="12913" y="21596"/>
                  </a:cubicBezTo>
                  <a:cubicBezTo>
                    <a:pt x="12649" y="21600"/>
                    <a:pt x="12386" y="21593"/>
                    <a:pt x="12124" y="21577"/>
                  </a:cubicBezTo>
                  <a:cubicBezTo>
                    <a:pt x="11862" y="21560"/>
                    <a:pt x="11600" y="21533"/>
                    <a:pt x="11340" y="21496"/>
                  </a:cubicBezTo>
                  <a:cubicBezTo>
                    <a:pt x="11079" y="21460"/>
                    <a:pt x="10820" y="21412"/>
                    <a:pt x="10561" y="21356"/>
                  </a:cubicBezTo>
                  <a:cubicBezTo>
                    <a:pt x="10303" y="21297"/>
                    <a:pt x="10046" y="21230"/>
                    <a:pt x="9789" y="21153"/>
                  </a:cubicBezTo>
                  <a:cubicBezTo>
                    <a:pt x="9418" y="21041"/>
                    <a:pt x="9048" y="20908"/>
                    <a:pt x="8681" y="20752"/>
                  </a:cubicBezTo>
                  <a:cubicBezTo>
                    <a:pt x="8314" y="20598"/>
                    <a:pt x="7949" y="20423"/>
                    <a:pt x="7587" y="20226"/>
                  </a:cubicBezTo>
                  <a:cubicBezTo>
                    <a:pt x="7225" y="20030"/>
                    <a:pt x="6866" y="19813"/>
                    <a:pt x="6510" y="19574"/>
                  </a:cubicBezTo>
                  <a:cubicBezTo>
                    <a:pt x="6153" y="19336"/>
                    <a:pt x="5799" y="19077"/>
                    <a:pt x="5449" y="18797"/>
                  </a:cubicBezTo>
                  <a:cubicBezTo>
                    <a:pt x="4947" y="18397"/>
                    <a:pt x="4457" y="17956"/>
                    <a:pt x="3978" y="17480"/>
                  </a:cubicBezTo>
                  <a:cubicBezTo>
                    <a:pt x="3499" y="17003"/>
                    <a:pt x="3032" y="16488"/>
                    <a:pt x="2577" y="15935"/>
                  </a:cubicBezTo>
                  <a:cubicBezTo>
                    <a:pt x="2122" y="15383"/>
                    <a:pt x="1680" y="14794"/>
                    <a:pt x="1250" y="14168"/>
                  </a:cubicBezTo>
                  <a:cubicBezTo>
                    <a:pt x="821" y="13543"/>
                    <a:pt x="404" y="12882"/>
                    <a:pt x="0" y="12183"/>
                  </a:cubicBezTo>
                  <a:lnTo>
                    <a:pt x="393" y="297"/>
                  </a:lnTo>
                  <a:lnTo>
                    <a:pt x="6230" y="0"/>
                  </a:lnTo>
                  <a:cubicBezTo>
                    <a:pt x="6578" y="552"/>
                    <a:pt x="6945" y="1063"/>
                    <a:pt x="7329" y="1526"/>
                  </a:cubicBezTo>
                  <a:cubicBezTo>
                    <a:pt x="7712" y="1990"/>
                    <a:pt x="8113" y="2404"/>
                    <a:pt x="8528" y="2768"/>
                  </a:cubicBezTo>
                  <a:cubicBezTo>
                    <a:pt x="8943" y="3132"/>
                    <a:pt x="9373" y="3445"/>
                    <a:pt x="9815" y="3701"/>
                  </a:cubicBezTo>
                  <a:cubicBezTo>
                    <a:pt x="10257" y="3957"/>
                    <a:pt x="10712" y="4158"/>
                    <a:pt x="11176" y="4298"/>
                  </a:cubicBezTo>
                  <a:cubicBezTo>
                    <a:pt x="11312" y="4339"/>
                    <a:pt x="11450" y="4375"/>
                    <a:pt x="11587" y="4405"/>
                  </a:cubicBezTo>
                  <a:cubicBezTo>
                    <a:pt x="11725" y="4436"/>
                    <a:pt x="11864" y="4461"/>
                    <a:pt x="12003" y="4481"/>
                  </a:cubicBezTo>
                  <a:cubicBezTo>
                    <a:pt x="12143" y="4501"/>
                    <a:pt x="12283" y="4515"/>
                    <a:pt x="12424" y="4525"/>
                  </a:cubicBezTo>
                  <a:cubicBezTo>
                    <a:pt x="12565" y="4534"/>
                    <a:pt x="12706" y="4537"/>
                    <a:pt x="12849" y="4536"/>
                  </a:cubicBezTo>
                  <a:cubicBezTo>
                    <a:pt x="13260" y="4529"/>
                    <a:pt x="13667" y="4477"/>
                    <a:pt x="14065" y="4380"/>
                  </a:cubicBezTo>
                  <a:cubicBezTo>
                    <a:pt x="14464" y="4284"/>
                    <a:pt x="14856" y="4143"/>
                    <a:pt x="15238" y="3961"/>
                  </a:cubicBezTo>
                  <a:cubicBezTo>
                    <a:pt x="15622" y="3777"/>
                    <a:pt x="15996" y="3554"/>
                    <a:pt x="16362" y="3293"/>
                  </a:cubicBezTo>
                  <a:cubicBezTo>
                    <a:pt x="16726" y="3031"/>
                    <a:pt x="17081" y="2730"/>
                    <a:pt x="17426" y="2392"/>
                  </a:cubicBezTo>
                  <a:close/>
                </a:path>
              </a:pathLst>
            </a:custGeom>
            <a:gradFill>
              <a:gsLst>
                <a:gs pos="0">
                  <a:srgbClr val="B370AE"/>
                </a:gs>
                <a:gs pos="100000">
                  <a:srgbClr val="822985"/>
                </a:gs>
              </a:gsLst>
              <a:lin ang="102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4665916" y="3266281"/>
              <a:ext cx="1376170" cy="1776911"/>
            </a:xfrm>
            <a:custGeom>
              <a:avLst/>
              <a:gdLst/>
              <a:ahLst/>
              <a:cxnLst/>
              <a:rect l="l" t="t" r="r" b="b"/>
              <a:pathLst>
                <a:path w="21595" h="21600" extrusionOk="0">
                  <a:moveTo>
                    <a:pt x="21232" y="0"/>
                  </a:moveTo>
                  <a:cubicBezTo>
                    <a:pt x="21289" y="270"/>
                    <a:pt x="21339" y="542"/>
                    <a:pt x="21384" y="814"/>
                  </a:cubicBezTo>
                  <a:cubicBezTo>
                    <a:pt x="21428" y="1087"/>
                    <a:pt x="21464" y="1361"/>
                    <a:pt x="21495" y="1635"/>
                  </a:cubicBezTo>
                  <a:cubicBezTo>
                    <a:pt x="21525" y="1909"/>
                    <a:pt x="21548" y="2185"/>
                    <a:pt x="21564" y="2461"/>
                  </a:cubicBezTo>
                  <a:cubicBezTo>
                    <a:pt x="21582" y="2738"/>
                    <a:pt x="21591" y="3015"/>
                    <a:pt x="21594" y="3294"/>
                  </a:cubicBezTo>
                  <a:cubicBezTo>
                    <a:pt x="21600" y="4001"/>
                    <a:pt x="21562" y="4704"/>
                    <a:pt x="21479" y="5402"/>
                  </a:cubicBezTo>
                  <a:cubicBezTo>
                    <a:pt x="21396" y="6098"/>
                    <a:pt x="21269" y="6789"/>
                    <a:pt x="21097" y="7472"/>
                  </a:cubicBezTo>
                  <a:cubicBezTo>
                    <a:pt x="20926" y="8156"/>
                    <a:pt x="20710" y="8832"/>
                    <a:pt x="20450" y="9501"/>
                  </a:cubicBezTo>
                  <a:cubicBezTo>
                    <a:pt x="20191" y="10169"/>
                    <a:pt x="19887" y="10828"/>
                    <a:pt x="19540" y="11478"/>
                  </a:cubicBezTo>
                  <a:cubicBezTo>
                    <a:pt x="19205" y="12105"/>
                    <a:pt x="18833" y="12716"/>
                    <a:pt x="18426" y="13310"/>
                  </a:cubicBezTo>
                  <a:cubicBezTo>
                    <a:pt x="18017" y="13905"/>
                    <a:pt x="17574" y="14482"/>
                    <a:pt x="17095" y="15042"/>
                  </a:cubicBezTo>
                  <a:cubicBezTo>
                    <a:pt x="16616" y="15603"/>
                    <a:pt x="16102" y="16145"/>
                    <a:pt x="15553" y="16668"/>
                  </a:cubicBezTo>
                  <a:cubicBezTo>
                    <a:pt x="15004" y="17192"/>
                    <a:pt x="14421" y="17697"/>
                    <a:pt x="13805" y="18181"/>
                  </a:cubicBezTo>
                  <a:cubicBezTo>
                    <a:pt x="13379" y="18517"/>
                    <a:pt x="12940" y="18840"/>
                    <a:pt x="12490" y="19150"/>
                  </a:cubicBezTo>
                  <a:cubicBezTo>
                    <a:pt x="12040" y="19460"/>
                    <a:pt x="11577" y="19758"/>
                    <a:pt x="11104" y="20043"/>
                  </a:cubicBezTo>
                  <a:cubicBezTo>
                    <a:pt x="10631" y="20329"/>
                    <a:pt x="10145" y="20601"/>
                    <a:pt x="9649" y="20860"/>
                  </a:cubicBezTo>
                  <a:cubicBezTo>
                    <a:pt x="9152" y="21120"/>
                    <a:pt x="8645" y="21367"/>
                    <a:pt x="8127" y="21600"/>
                  </a:cubicBezTo>
                  <a:lnTo>
                    <a:pt x="0" y="19100"/>
                  </a:lnTo>
                  <a:lnTo>
                    <a:pt x="2342" y="12963"/>
                  </a:lnTo>
                  <a:cubicBezTo>
                    <a:pt x="3362" y="12458"/>
                    <a:pt x="4296" y="11856"/>
                    <a:pt x="5121" y="11176"/>
                  </a:cubicBezTo>
                  <a:cubicBezTo>
                    <a:pt x="5947" y="10495"/>
                    <a:pt x="6666" y="9736"/>
                    <a:pt x="7255" y="8914"/>
                  </a:cubicBezTo>
                  <a:cubicBezTo>
                    <a:pt x="7844" y="8092"/>
                    <a:pt x="8305" y="7207"/>
                    <a:pt x="8616" y="6276"/>
                  </a:cubicBezTo>
                  <a:cubicBezTo>
                    <a:pt x="8928" y="5346"/>
                    <a:pt x="9090" y="4370"/>
                    <a:pt x="9080" y="3364"/>
                  </a:cubicBezTo>
                  <a:cubicBezTo>
                    <a:pt x="9078" y="3223"/>
                    <a:pt x="9074" y="3083"/>
                    <a:pt x="9066" y="2943"/>
                  </a:cubicBezTo>
                  <a:cubicBezTo>
                    <a:pt x="9059" y="2804"/>
                    <a:pt x="9047" y="2665"/>
                    <a:pt x="9032" y="2527"/>
                  </a:cubicBezTo>
                  <a:cubicBezTo>
                    <a:pt x="9018" y="2389"/>
                    <a:pt x="9000" y="2251"/>
                    <a:pt x="8979" y="2115"/>
                  </a:cubicBezTo>
                  <a:cubicBezTo>
                    <a:pt x="8958" y="1979"/>
                    <a:pt x="8934" y="1843"/>
                    <a:pt x="8907" y="1707"/>
                  </a:cubicBezTo>
                  <a:lnTo>
                    <a:pt x="15598" y="5273"/>
                  </a:lnTo>
                  <a:lnTo>
                    <a:pt x="21232" y="0"/>
                  </a:lnTo>
                  <a:close/>
                </a:path>
              </a:pathLst>
            </a:custGeom>
            <a:gradFill>
              <a:gsLst>
                <a:gs pos="0">
                  <a:srgbClr val="FDE68D"/>
                </a:gs>
                <a:gs pos="53900">
                  <a:srgbClr val="FCC900"/>
                </a:gs>
                <a:gs pos="100000">
                  <a:srgbClr val="FBBB01"/>
                </a:gs>
              </a:gsLst>
              <a:lin ang="96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610796" y="2861127"/>
              <a:ext cx="1374579" cy="1374578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3" name="Google Shape;243;p14"/>
            <p:cNvSpPr txBox="1"/>
            <p:nvPr/>
          </p:nvSpPr>
          <p:spPr>
            <a:xfrm>
              <a:off x="3248920" y="2183856"/>
              <a:ext cx="1303280" cy="368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Early Exposure &amp; Awareness</a:t>
              </a:r>
              <a:endParaRPr sz="1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4886249" y="2593016"/>
              <a:ext cx="1098316" cy="523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Understand Student Motivation</a:t>
              </a:r>
              <a:endParaRPr sz="1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5" name="Google Shape;245;p14"/>
            <p:cNvSpPr txBox="1"/>
            <p:nvPr/>
          </p:nvSpPr>
          <p:spPr>
            <a:xfrm>
              <a:off x="4985375" y="4069093"/>
              <a:ext cx="763835" cy="523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Efficient Team Training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4"/>
            <p:cNvSpPr txBox="1"/>
            <p:nvPr/>
          </p:nvSpPr>
          <p:spPr>
            <a:xfrm>
              <a:off x="3369219" y="4541539"/>
              <a:ext cx="1177027" cy="523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Faculty &amp; Mentor Development</a:t>
              </a:r>
              <a:endParaRPr sz="1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2459890" y="3508944"/>
              <a:ext cx="1104769" cy="368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Partner &amp; Collaborate</a:t>
              </a:r>
              <a:endParaRPr sz="1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8" name="Google Shape;248;p14"/>
            <p:cNvSpPr txBox="1"/>
            <p:nvPr/>
          </p:nvSpPr>
          <p:spPr>
            <a:xfrm>
              <a:off x="3688861" y="3157613"/>
              <a:ext cx="1271506" cy="756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Boost the Productivity of UG Research with EM</a:t>
              </a:r>
              <a:endParaRPr sz="18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49" name="Google Shape;249;p14"/>
          <p:cNvSpPr txBox="1"/>
          <p:nvPr/>
        </p:nvSpPr>
        <p:spPr>
          <a:xfrm>
            <a:off x="598714" y="305118"/>
            <a:ext cx="9764486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7C5"/>
                </a:solidFill>
                <a:latin typeface="Arial Black"/>
                <a:ea typeface="Arial Black"/>
                <a:cs typeface="Arial Black"/>
                <a:sym typeface="Arial Black"/>
              </a:rPr>
              <a:t>Project Plan</a:t>
            </a:r>
            <a:endParaRPr sz="2800" b="0" i="0" u="none" strike="noStrike" cap="none">
              <a:solidFill>
                <a:srgbClr val="0067C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4071257" y="4629579"/>
            <a:ext cx="3418114" cy="2067135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9d2fc2339c_1_0"/>
          <p:cNvSpPr txBox="1">
            <a:spLocks noGrp="1"/>
          </p:cNvSpPr>
          <p:nvPr>
            <p:ph type="title"/>
          </p:nvPr>
        </p:nvSpPr>
        <p:spPr>
          <a:xfrm>
            <a:off x="1981200" y="152718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Making the First Connection </a:t>
            </a:r>
            <a:endParaRPr/>
          </a:p>
        </p:txBody>
      </p:sp>
      <p:sp>
        <p:nvSpPr>
          <p:cNvPr id="256" name="Google Shape;256;g19d2fc2339c_1_0"/>
          <p:cNvSpPr txBox="1">
            <a:spLocks noGrp="1"/>
          </p:cNvSpPr>
          <p:nvPr>
            <p:ph type="body" idx="1"/>
          </p:nvPr>
        </p:nvSpPr>
        <p:spPr>
          <a:xfrm>
            <a:off x="1981200" y="9144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8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/>
              <a:t>Role 1: You are a faculty</a:t>
            </a:r>
            <a:endParaRPr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US" b="0"/>
              <a:t>Imagine today you are having your first meeting with a new research assistant, what is on your checklist of things to discuss with them?</a:t>
            </a:r>
            <a:endParaRPr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b="0"/>
          </a:p>
          <a:p>
            <a:pPr marL="457200" lvl="0" indent="-3428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/>
              <a:t>Role 2: You are a student</a:t>
            </a:r>
            <a:endParaRPr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US" b="0"/>
              <a:t>Today you are having your first meeting with your research advisor. What kind of questions do you have about this research project or research in general?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946"/>
              <a:buNone/>
            </a:pPr>
            <a:endParaRPr b="0"/>
          </a:p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946"/>
              <a:buNone/>
            </a:pPr>
            <a:endParaRPr b="0"/>
          </a:p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946"/>
              <a:buNone/>
            </a:pPr>
            <a:r>
              <a:rPr lang="en-US" b="0"/>
              <a:t>Please add your answers here: </a:t>
            </a:r>
            <a:r>
              <a:rPr lang="en-US" b="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tinyurl.com/EMResearchWorkshop</a:t>
            </a:r>
            <a:endParaRPr b="0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1946"/>
              <a:buNone/>
            </a:pPr>
            <a:r>
              <a:rPr lang="en-US" b="0"/>
              <a:t>You have 10 minutes to put in answers.</a:t>
            </a:r>
            <a:endParaRPr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Examples: Making Connections in Research</a:t>
            </a:r>
            <a:endParaRPr/>
          </a:p>
        </p:txBody>
      </p:sp>
      <p:sp>
        <p:nvSpPr>
          <p:cNvPr id="262" name="Google Shape;262;p4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10972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0"/>
              <a:t>Integrate information from many sources to gain insight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0"/>
              <a:t>Assess and manage risk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0"/>
              <a:t>Examine societal and individual needs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0"/>
              <a:t>Form and work in teams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0"/>
              <a:t>Understand the motivations and perspective of others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0"/>
              <a:t>Convey engineering solutions in economic terms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0"/>
              <a:t>Substantiate claims with data and facts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QUESTION: What would be your first step to help students see connections during a research experience?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ct val="100000"/>
              <a:buFont typeface="Arial Black"/>
              <a:buNone/>
            </a:pPr>
            <a:r>
              <a:rPr lang="en-US"/>
              <a:t>Activity: What would be your first step to help students see connections during a research experience?</a:t>
            </a: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1359000" y="1541813"/>
            <a:ext cx="5095200" cy="229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 txBox="1"/>
          <p:nvPr/>
        </p:nvSpPr>
        <p:spPr>
          <a:xfrm>
            <a:off x="2029649" y="1902713"/>
            <a:ext cx="3753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Compare the approaches of three different research teams</a:t>
            </a:r>
            <a:endParaRPr sz="3000" b="1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70" name="Google Shape;270;p5"/>
          <p:cNvSpPr txBox="1"/>
          <p:nvPr/>
        </p:nvSpPr>
        <p:spPr>
          <a:xfrm>
            <a:off x="2830500" y="1141625"/>
            <a:ext cx="215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FRONT: ANSWER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5"/>
          <p:cNvGrpSpPr/>
          <p:nvPr/>
        </p:nvGrpSpPr>
        <p:grpSpPr>
          <a:xfrm>
            <a:off x="5503025" y="3761625"/>
            <a:ext cx="5162975" cy="2708400"/>
            <a:chOff x="5503025" y="3761625"/>
            <a:chExt cx="5162975" cy="2708400"/>
          </a:xfrm>
        </p:grpSpPr>
        <p:sp>
          <p:nvSpPr>
            <p:cNvPr id="272" name="Google Shape;272;p5"/>
            <p:cNvSpPr/>
            <p:nvPr/>
          </p:nvSpPr>
          <p:spPr>
            <a:xfrm>
              <a:off x="5503025" y="4161825"/>
              <a:ext cx="5095200" cy="2291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3" name="Google Shape;273;p5"/>
            <p:cNvCxnSpPr/>
            <p:nvPr/>
          </p:nvCxnSpPr>
          <p:spPr>
            <a:xfrm>
              <a:off x="7036561" y="4161825"/>
              <a:ext cx="9900" cy="230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4" name="Google Shape;274;p5"/>
            <p:cNvCxnSpPr/>
            <p:nvPr/>
          </p:nvCxnSpPr>
          <p:spPr>
            <a:xfrm>
              <a:off x="8926274" y="4170069"/>
              <a:ext cx="31500" cy="22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5" name="Google Shape;275;p5"/>
            <p:cNvSpPr txBox="1"/>
            <p:nvPr/>
          </p:nvSpPr>
          <p:spPr>
            <a:xfrm>
              <a:off x="5681759" y="4978523"/>
              <a:ext cx="12660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00"/>
                  </a:solidFill>
                  <a:latin typeface="Caveat"/>
                  <a:ea typeface="Caveat"/>
                  <a:cs typeface="Caveat"/>
                  <a:sym typeface="Caveat"/>
                </a:rPr>
                <a:t>2</a:t>
              </a:r>
              <a:endParaRPr sz="4000" b="1" i="0" u="none" strike="noStrike" cap="non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276" name="Google Shape;276;p5"/>
            <p:cNvSpPr txBox="1"/>
            <p:nvPr/>
          </p:nvSpPr>
          <p:spPr>
            <a:xfrm>
              <a:off x="7417644" y="4978523"/>
              <a:ext cx="12660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00"/>
                  </a:solidFill>
                  <a:latin typeface="Caveat"/>
                  <a:ea typeface="Caveat"/>
                  <a:cs typeface="Caveat"/>
                  <a:sym typeface="Caveat"/>
                </a:rPr>
                <a:t>4</a:t>
              </a:r>
              <a:endParaRPr sz="4000" b="1" i="0" u="none" strike="noStrike" cap="non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277" name="Google Shape;277;p5"/>
            <p:cNvSpPr txBox="1"/>
            <p:nvPr/>
          </p:nvSpPr>
          <p:spPr>
            <a:xfrm>
              <a:off x="9153528" y="4978523"/>
              <a:ext cx="12660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000000"/>
                  </a:solidFill>
                  <a:latin typeface="Caveat"/>
                  <a:ea typeface="Caveat"/>
                  <a:cs typeface="Caveat"/>
                  <a:sym typeface="Caveat"/>
                </a:rPr>
                <a:t>1</a:t>
              </a:r>
              <a:endParaRPr sz="4000" b="1" i="0" u="none" strike="noStrike" cap="non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278" name="Google Shape;278;p5"/>
            <p:cNvSpPr txBox="1"/>
            <p:nvPr/>
          </p:nvSpPr>
          <p:spPr>
            <a:xfrm>
              <a:off x="6898500" y="3761625"/>
              <a:ext cx="2304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BACK: RANKING</a:t>
              </a:r>
              <a:endParaRPr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 txBox="1"/>
            <p:nvPr/>
          </p:nvSpPr>
          <p:spPr>
            <a:xfrm>
              <a:off x="9325000" y="6069825"/>
              <a:ext cx="134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SUM: 7</a:t>
              </a:r>
              <a:endParaRPr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Now, Let’s Make A Plan…</a:t>
            </a:r>
            <a:endParaRPr/>
          </a:p>
        </p:txBody>
      </p:sp>
      <p:sp>
        <p:nvSpPr>
          <p:cNvPr id="285" name="Google Shape;285;p12"/>
          <p:cNvSpPr txBox="1">
            <a:spLocks noGrp="1"/>
          </p:cNvSpPr>
          <p:nvPr>
            <p:ph type="body" idx="1"/>
          </p:nvPr>
        </p:nvSpPr>
        <p:spPr>
          <a:xfrm>
            <a:off x="609600" y="914400"/>
            <a:ext cx="10972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Current Practices - </a:t>
            </a:r>
            <a:r>
              <a:rPr lang="en-US" sz="2200" b="0"/>
              <a:t>You probably already use EM! How you can you expand it?</a:t>
            </a:r>
            <a:endParaRPr sz="2200" b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New Ideas - </a:t>
            </a:r>
            <a:r>
              <a:rPr lang="en-US" sz="2200" b="0"/>
              <a:t>What did you hear today that you liked? </a:t>
            </a:r>
            <a:endParaRPr sz="2200" b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Planning - </a:t>
            </a:r>
            <a:r>
              <a:rPr lang="en-US" sz="2200" b="0"/>
              <a:t>What are some concrete examples of changes you can make?</a:t>
            </a:r>
            <a:endParaRPr sz="2200" b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Timeline - </a:t>
            </a:r>
            <a:r>
              <a:rPr lang="en-US" sz="2200" b="0"/>
              <a:t>How will you implement your plan? When are your target dates?</a:t>
            </a:r>
            <a:endParaRPr sz="2200" b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Follow-up - </a:t>
            </a:r>
            <a:r>
              <a:rPr lang="en-US" sz="2200" b="0"/>
              <a:t>Meet with us to discuss your research mentoring process.</a:t>
            </a:r>
            <a:endParaRPr sz="2200" b="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200"/>
              <a:t>Report and Stipend - </a:t>
            </a:r>
            <a:r>
              <a:rPr lang="en-US" sz="2200" b="0"/>
              <a:t>Fill out the follow-up report one year from now to receive a </a:t>
            </a:r>
            <a:r>
              <a:rPr lang="en-US" sz="2200" i="1" u="sng"/>
              <a:t>$500 stipend</a:t>
            </a:r>
            <a:r>
              <a:rPr lang="en-US" sz="2200" b="0"/>
              <a:t> for implementing your plan. Your plan should involve long-lasting changes incorporating EM in your research mentoring of all your students.</a:t>
            </a:r>
            <a:endParaRPr sz="22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18b498fc52a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925" y="923925"/>
            <a:ext cx="10344150" cy="5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8b498fc52a_0_45"/>
          <p:cNvSpPr txBox="1">
            <a:spLocks noGrp="1"/>
          </p:cNvSpPr>
          <p:nvPr>
            <p:ph type="title"/>
          </p:nvPr>
        </p:nvSpPr>
        <p:spPr>
          <a:xfrm>
            <a:off x="609600" y="152731"/>
            <a:ext cx="109728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What Are the Three Words Coming to Your Mind When You Think of Research Mentoring?</a:t>
            </a:r>
            <a:endParaRPr/>
          </a:p>
        </p:txBody>
      </p:sp>
      <p:pic>
        <p:nvPicPr>
          <p:cNvPr id="83" name="Google Shape;83;g18b498fc52a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1925" y="2392075"/>
            <a:ext cx="5811548" cy="32689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8b498fc52a_0_45"/>
          <p:cNvSpPr txBox="1"/>
          <p:nvPr/>
        </p:nvSpPr>
        <p:spPr>
          <a:xfrm>
            <a:off x="4811486" y="6193971"/>
            <a:ext cx="31459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 Cloud 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b498fc52a_0_28"/>
          <p:cNvSpPr txBox="1">
            <a:spLocks noGrp="1"/>
          </p:cNvSpPr>
          <p:nvPr>
            <p:ph type="title"/>
          </p:nvPr>
        </p:nvSpPr>
        <p:spPr>
          <a:xfrm>
            <a:off x="609600" y="152734"/>
            <a:ext cx="109728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Do You Have a Framework for Mentoring Student Researchers?</a:t>
            </a:r>
            <a:endParaRPr/>
          </a:p>
        </p:txBody>
      </p:sp>
      <p:pic>
        <p:nvPicPr>
          <p:cNvPr id="91" name="Google Shape;91;g18b498fc52a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738" y="1395413"/>
            <a:ext cx="10296525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609600" y="152718"/>
            <a:ext cx="10972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Student Research Training</a:t>
            </a:r>
            <a:endParaRPr/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798" y="1143000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6"/>
          <p:cNvSpPr/>
          <p:nvPr/>
        </p:nvSpPr>
        <p:spPr>
          <a:xfrm>
            <a:off x="444526" y="2967335"/>
            <a:ext cx="265970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Skillset</a:t>
            </a: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711776" y="2967335"/>
            <a:ext cx="28456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Mindset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8a8e6ba761_3_39"/>
          <p:cNvSpPr txBox="1">
            <a:spLocks noGrp="1"/>
          </p:cNvSpPr>
          <p:nvPr>
            <p:ph type="title"/>
          </p:nvPr>
        </p:nvSpPr>
        <p:spPr>
          <a:xfrm>
            <a:off x="1981200" y="152718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Why Entrepreneurial Mindset Matters </a:t>
            </a:r>
            <a:endParaRPr/>
          </a:p>
        </p:txBody>
      </p:sp>
      <p:pic>
        <p:nvPicPr>
          <p:cNvPr id="105" name="Google Shape;105;g18a8e6ba761_3_39" descr="Douglas E. Melton, Ph.D, shares why the entrepreneurial mindset is the key to success for engineering undergraduate students.&#10;&#10;Learn more about the mindset that's transforming engineering education at https://engineeringunleashed.com/mindset" title="Why Entrepreneurial Mindset Matter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9775" y="808900"/>
            <a:ext cx="7652950" cy="57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8a8e6ba761_3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750" y="290937"/>
            <a:ext cx="9659125" cy="627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609600" y="152717"/>
            <a:ext cx="10972800" cy="114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Pts val="2800"/>
              <a:buFont typeface="Arial Black"/>
              <a:buNone/>
            </a:pPr>
            <a:r>
              <a:rPr lang="en-US"/>
              <a:t>A Collaborative Project Funded by the Kern Family Foundation</a:t>
            </a:r>
            <a:endParaRPr/>
          </a:p>
        </p:txBody>
      </p:sp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240" y="1109104"/>
            <a:ext cx="2103120" cy="104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9469" y="4830756"/>
            <a:ext cx="1645920" cy="128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1615" y="2078963"/>
            <a:ext cx="2377440" cy="7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5960" y="5475516"/>
            <a:ext cx="4114800" cy="92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1505" y="2673144"/>
            <a:ext cx="2468880" cy="106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12920" y="2871443"/>
            <a:ext cx="2926080" cy="179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1"/>
          <p:cNvGrpSpPr/>
          <p:nvPr/>
        </p:nvGrpSpPr>
        <p:grpSpPr>
          <a:xfrm>
            <a:off x="3166851" y="1066800"/>
            <a:ext cx="5687477" cy="5486400"/>
            <a:chOff x="2459890" y="1825116"/>
            <a:chExt cx="3582196" cy="3455548"/>
          </a:xfrm>
        </p:grpSpPr>
        <p:sp>
          <p:nvSpPr>
            <p:cNvPr id="207" name="Google Shape;207;p11"/>
            <p:cNvSpPr/>
            <p:nvPr/>
          </p:nvSpPr>
          <p:spPr>
            <a:xfrm>
              <a:off x="2768278" y="1825116"/>
              <a:ext cx="2020508" cy="1301962"/>
            </a:xfrm>
            <a:custGeom>
              <a:avLst/>
              <a:gdLst/>
              <a:ahLst/>
              <a:cxnLst/>
              <a:rect l="l" t="t" r="r" b="b"/>
              <a:pathLst>
                <a:path w="21600" h="21599" extrusionOk="0">
                  <a:moveTo>
                    <a:pt x="18407" y="145"/>
                  </a:moveTo>
                  <a:lnTo>
                    <a:pt x="21600" y="7949"/>
                  </a:lnTo>
                  <a:lnTo>
                    <a:pt x="17136" y="13257"/>
                  </a:lnTo>
                  <a:cubicBezTo>
                    <a:pt x="17080" y="13251"/>
                    <a:pt x="17023" y="13247"/>
                    <a:pt x="16967" y="13244"/>
                  </a:cubicBezTo>
                  <a:cubicBezTo>
                    <a:pt x="16910" y="13239"/>
                    <a:pt x="16853" y="13235"/>
                    <a:pt x="16796" y="13234"/>
                  </a:cubicBezTo>
                  <a:cubicBezTo>
                    <a:pt x="16740" y="13231"/>
                    <a:pt x="16682" y="13229"/>
                    <a:pt x="16626" y="13229"/>
                  </a:cubicBezTo>
                  <a:cubicBezTo>
                    <a:pt x="16568" y="13227"/>
                    <a:pt x="16511" y="13227"/>
                    <a:pt x="16454" y="13228"/>
                  </a:cubicBezTo>
                  <a:cubicBezTo>
                    <a:pt x="15499" y="13238"/>
                    <a:pt x="14576" y="13459"/>
                    <a:pt x="13703" y="13860"/>
                  </a:cubicBezTo>
                  <a:cubicBezTo>
                    <a:pt x="12830" y="14262"/>
                    <a:pt x="12007" y="14845"/>
                    <a:pt x="11252" y="15581"/>
                  </a:cubicBezTo>
                  <a:cubicBezTo>
                    <a:pt x="10498" y="16316"/>
                    <a:pt x="9812" y="17204"/>
                    <a:pt x="9211" y="18217"/>
                  </a:cubicBezTo>
                  <a:cubicBezTo>
                    <a:pt x="8611" y="19229"/>
                    <a:pt x="8098" y="20366"/>
                    <a:pt x="7689" y="21599"/>
                  </a:cubicBezTo>
                  <a:lnTo>
                    <a:pt x="5837" y="13505"/>
                  </a:lnTo>
                  <a:lnTo>
                    <a:pt x="0" y="15821"/>
                  </a:lnTo>
                  <a:cubicBezTo>
                    <a:pt x="216" y="15149"/>
                    <a:pt x="450" y="14493"/>
                    <a:pt x="699" y="13852"/>
                  </a:cubicBezTo>
                  <a:cubicBezTo>
                    <a:pt x="948" y="13211"/>
                    <a:pt x="1214" y="12585"/>
                    <a:pt x="1495" y="11977"/>
                  </a:cubicBezTo>
                  <a:cubicBezTo>
                    <a:pt x="1776" y="11368"/>
                    <a:pt x="2073" y="10777"/>
                    <a:pt x="2385" y="10201"/>
                  </a:cubicBezTo>
                  <a:cubicBezTo>
                    <a:pt x="2698" y="9625"/>
                    <a:pt x="3027" y="9069"/>
                    <a:pt x="3370" y="8528"/>
                  </a:cubicBezTo>
                  <a:cubicBezTo>
                    <a:pt x="3791" y="7867"/>
                    <a:pt x="4229" y="7241"/>
                    <a:pt x="4684" y="6651"/>
                  </a:cubicBezTo>
                  <a:cubicBezTo>
                    <a:pt x="5139" y="6060"/>
                    <a:pt x="5611" y="5507"/>
                    <a:pt x="6099" y="4989"/>
                  </a:cubicBezTo>
                  <a:cubicBezTo>
                    <a:pt x="6587" y="4471"/>
                    <a:pt x="7091" y="3991"/>
                    <a:pt x="7610" y="3548"/>
                  </a:cubicBezTo>
                  <a:cubicBezTo>
                    <a:pt x="8129" y="3105"/>
                    <a:pt x="8663" y="2700"/>
                    <a:pt x="9211" y="2334"/>
                  </a:cubicBezTo>
                  <a:cubicBezTo>
                    <a:pt x="9779" y="1953"/>
                    <a:pt x="10357" y="1620"/>
                    <a:pt x="10942" y="1332"/>
                  </a:cubicBezTo>
                  <a:cubicBezTo>
                    <a:pt x="11527" y="1044"/>
                    <a:pt x="12120" y="802"/>
                    <a:pt x="12719" y="608"/>
                  </a:cubicBezTo>
                  <a:cubicBezTo>
                    <a:pt x="13319" y="413"/>
                    <a:pt x="13926" y="265"/>
                    <a:pt x="14538" y="163"/>
                  </a:cubicBezTo>
                  <a:cubicBezTo>
                    <a:pt x="15150" y="63"/>
                    <a:pt x="15769" y="8"/>
                    <a:pt x="16391" y="1"/>
                  </a:cubicBezTo>
                  <a:cubicBezTo>
                    <a:pt x="16561" y="-1"/>
                    <a:pt x="16730" y="1"/>
                    <a:pt x="16899" y="6"/>
                  </a:cubicBezTo>
                  <a:cubicBezTo>
                    <a:pt x="17068" y="11"/>
                    <a:pt x="17236" y="20"/>
                    <a:pt x="17404" y="32"/>
                  </a:cubicBezTo>
                  <a:cubicBezTo>
                    <a:pt x="17572" y="43"/>
                    <a:pt x="17740" y="59"/>
                    <a:pt x="17906" y="78"/>
                  </a:cubicBezTo>
                  <a:cubicBezTo>
                    <a:pt x="18074" y="96"/>
                    <a:pt x="18241" y="120"/>
                    <a:pt x="18407" y="145"/>
                  </a:cubicBezTo>
                  <a:close/>
                </a:path>
              </a:pathLst>
            </a:custGeom>
            <a:gradFill>
              <a:gsLst>
                <a:gs pos="0">
                  <a:srgbClr val="86CCC1"/>
                </a:gs>
                <a:gs pos="53900">
                  <a:srgbClr val="3EB2A2"/>
                </a:gs>
                <a:gs pos="100000">
                  <a:srgbClr val="009C87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2590800" y="2720380"/>
              <a:ext cx="1067594" cy="2066238"/>
            </a:xfrm>
            <a:custGeom>
              <a:avLst/>
              <a:gdLst/>
              <a:ahLst/>
              <a:cxnLst/>
              <a:rect l="l" t="t" r="r" b="b"/>
              <a:pathLst>
                <a:path w="21592" h="21600" extrusionOk="0">
                  <a:moveTo>
                    <a:pt x="13880" y="0"/>
                  </a:moveTo>
                  <a:lnTo>
                    <a:pt x="17428" y="5182"/>
                  </a:lnTo>
                  <a:cubicBezTo>
                    <a:pt x="17212" y="5463"/>
                    <a:pt x="17022" y="5751"/>
                    <a:pt x="16858" y="6043"/>
                  </a:cubicBezTo>
                  <a:cubicBezTo>
                    <a:pt x="16694" y="6336"/>
                    <a:pt x="16555" y="6635"/>
                    <a:pt x="16444" y="6938"/>
                  </a:cubicBezTo>
                  <a:cubicBezTo>
                    <a:pt x="16334" y="7242"/>
                    <a:pt x="16251" y="7550"/>
                    <a:pt x="16196" y="7863"/>
                  </a:cubicBezTo>
                  <a:cubicBezTo>
                    <a:pt x="16141" y="8175"/>
                    <a:pt x="16115" y="8492"/>
                    <a:pt x="16120" y="8812"/>
                  </a:cubicBezTo>
                  <a:cubicBezTo>
                    <a:pt x="16130" y="9473"/>
                    <a:pt x="16267" y="10118"/>
                    <a:pt x="16520" y="10741"/>
                  </a:cubicBezTo>
                  <a:cubicBezTo>
                    <a:pt x="16773" y="11365"/>
                    <a:pt x="17142" y="11965"/>
                    <a:pt x="17614" y="12539"/>
                  </a:cubicBezTo>
                  <a:cubicBezTo>
                    <a:pt x="18087" y="13111"/>
                    <a:pt x="18664" y="13656"/>
                    <a:pt x="19330" y="14166"/>
                  </a:cubicBezTo>
                  <a:cubicBezTo>
                    <a:pt x="19997" y="14676"/>
                    <a:pt x="20755" y="15151"/>
                    <a:pt x="21592" y="15586"/>
                  </a:cubicBezTo>
                  <a:lnTo>
                    <a:pt x="11123" y="15729"/>
                  </a:lnTo>
                  <a:lnTo>
                    <a:pt x="10402" y="21600"/>
                  </a:lnTo>
                  <a:cubicBezTo>
                    <a:pt x="9594" y="21188"/>
                    <a:pt x="8829" y="20759"/>
                    <a:pt x="8109" y="20314"/>
                  </a:cubicBezTo>
                  <a:cubicBezTo>
                    <a:pt x="7389" y="19868"/>
                    <a:pt x="6712" y="19407"/>
                    <a:pt x="6081" y="18929"/>
                  </a:cubicBezTo>
                  <a:cubicBezTo>
                    <a:pt x="5449" y="18453"/>
                    <a:pt x="4864" y="17960"/>
                    <a:pt x="4324" y="17453"/>
                  </a:cubicBezTo>
                  <a:cubicBezTo>
                    <a:pt x="3784" y="16946"/>
                    <a:pt x="3290" y="16424"/>
                    <a:pt x="2844" y="15889"/>
                  </a:cubicBezTo>
                  <a:cubicBezTo>
                    <a:pt x="2381" y="15333"/>
                    <a:pt x="1973" y="14770"/>
                    <a:pt x="1622" y="14198"/>
                  </a:cubicBezTo>
                  <a:cubicBezTo>
                    <a:pt x="1272" y="13626"/>
                    <a:pt x="978" y="13047"/>
                    <a:pt x="741" y="12461"/>
                  </a:cubicBezTo>
                  <a:cubicBezTo>
                    <a:pt x="503" y="11875"/>
                    <a:pt x="323" y="11282"/>
                    <a:pt x="199" y="10684"/>
                  </a:cubicBezTo>
                  <a:cubicBezTo>
                    <a:pt x="76" y="10086"/>
                    <a:pt x="10" y="9481"/>
                    <a:pt x="1" y="8873"/>
                  </a:cubicBezTo>
                  <a:cubicBezTo>
                    <a:pt x="-8" y="8264"/>
                    <a:pt x="42" y="7660"/>
                    <a:pt x="148" y="7061"/>
                  </a:cubicBezTo>
                  <a:cubicBezTo>
                    <a:pt x="254" y="6462"/>
                    <a:pt x="419" y="5868"/>
                    <a:pt x="639" y="5280"/>
                  </a:cubicBezTo>
                  <a:cubicBezTo>
                    <a:pt x="859" y="4693"/>
                    <a:pt x="1138" y="4111"/>
                    <a:pt x="1473" y="3537"/>
                  </a:cubicBezTo>
                  <a:cubicBezTo>
                    <a:pt x="1808" y="2962"/>
                    <a:pt x="2198" y="2395"/>
                    <a:pt x="2645" y="1837"/>
                  </a:cubicBezTo>
                  <a:cubicBezTo>
                    <a:pt x="2671" y="1804"/>
                    <a:pt x="2698" y="1771"/>
                    <a:pt x="2725" y="1738"/>
                  </a:cubicBezTo>
                  <a:cubicBezTo>
                    <a:pt x="2752" y="1706"/>
                    <a:pt x="2779" y="1674"/>
                    <a:pt x="2806" y="1641"/>
                  </a:cubicBezTo>
                  <a:cubicBezTo>
                    <a:pt x="2832" y="1607"/>
                    <a:pt x="2860" y="1575"/>
                    <a:pt x="2887" y="1542"/>
                  </a:cubicBezTo>
                  <a:cubicBezTo>
                    <a:pt x="2914" y="1510"/>
                    <a:pt x="2942" y="1478"/>
                    <a:pt x="2969" y="1445"/>
                  </a:cubicBezTo>
                  <a:lnTo>
                    <a:pt x="13880" y="0"/>
                  </a:lnTo>
                  <a:close/>
                </a:path>
              </a:pathLst>
            </a:custGeom>
            <a:gradFill>
              <a:gsLst>
                <a:gs pos="0">
                  <a:srgbClr val="6759B1"/>
                </a:gs>
                <a:gs pos="47400">
                  <a:srgbClr val="534597"/>
                </a:gs>
                <a:gs pos="100000">
                  <a:srgbClr val="3A2E7A"/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4469327" y="1846937"/>
              <a:ext cx="1539955" cy="17714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01" y="22"/>
                  </a:moveTo>
                  <a:cubicBezTo>
                    <a:pt x="2171" y="86"/>
                    <a:pt x="2638" y="162"/>
                    <a:pt x="3103" y="250"/>
                  </a:cubicBezTo>
                  <a:cubicBezTo>
                    <a:pt x="3568" y="338"/>
                    <a:pt x="4029" y="438"/>
                    <a:pt x="4487" y="550"/>
                  </a:cubicBezTo>
                  <a:cubicBezTo>
                    <a:pt x="4945" y="662"/>
                    <a:pt x="5400" y="786"/>
                    <a:pt x="5851" y="921"/>
                  </a:cubicBezTo>
                  <a:cubicBezTo>
                    <a:pt x="6302" y="1058"/>
                    <a:pt x="6750" y="1205"/>
                    <a:pt x="7193" y="1365"/>
                  </a:cubicBezTo>
                  <a:cubicBezTo>
                    <a:pt x="7917" y="1625"/>
                    <a:pt x="8621" y="1914"/>
                    <a:pt x="9307" y="2231"/>
                  </a:cubicBezTo>
                  <a:cubicBezTo>
                    <a:pt x="9992" y="2548"/>
                    <a:pt x="10658" y="2892"/>
                    <a:pt x="11304" y="3265"/>
                  </a:cubicBezTo>
                  <a:cubicBezTo>
                    <a:pt x="11949" y="3637"/>
                    <a:pt x="12574" y="4036"/>
                    <a:pt x="13178" y="4463"/>
                  </a:cubicBezTo>
                  <a:cubicBezTo>
                    <a:pt x="13782" y="4889"/>
                    <a:pt x="14364" y="5342"/>
                    <a:pt x="14923" y="5821"/>
                  </a:cubicBezTo>
                  <a:cubicBezTo>
                    <a:pt x="15482" y="6299"/>
                    <a:pt x="16012" y="6799"/>
                    <a:pt x="16511" y="7317"/>
                  </a:cubicBezTo>
                  <a:cubicBezTo>
                    <a:pt x="17011" y="7835"/>
                    <a:pt x="17480" y="8373"/>
                    <a:pt x="17918" y="8928"/>
                  </a:cubicBezTo>
                  <a:cubicBezTo>
                    <a:pt x="18356" y="9483"/>
                    <a:pt x="18762" y="10057"/>
                    <a:pt x="19137" y="10648"/>
                  </a:cubicBezTo>
                  <a:cubicBezTo>
                    <a:pt x="19512" y="11239"/>
                    <a:pt x="19854" y="11847"/>
                    <a:pt x="20165" y="12471"/>
                  </a:cubicBezTo>
                  <a:cubicBezTo>
                    <a:pt x="20321" y="12787"/>
                    <a:pt x="20469" y="13105"/>
                    <a:pt x="20607" y="13425"/>
                  </a:cubicBezTo>
                  <a:cubicBezTo>
                    <a:pt x="20746" y="13746"/>
                    <a:pt x="20874" y="14069"/>
                    <a:pt x="20994" y="14394"/>
                  </a:cubicBezTo>
                  <a:cubicBezTo>
                    <a:pt x="21114" y="14719"/>
                    <a:pt x="21225" y="15046"/>
                    <a:pt x="21325" y="15375"/>
                  </a:cubicBezTo>
                  <a:cubicBezTo>
                    <a:pt x="21426" y="15704"/>
                    <a:pt x="21518" y="16035"/>
                    <a:pt x="21600" y="16368"/>
                  </a:cubicBezTo>
                  <a:lnTo>
                    <a:pt x="16612" y="21600"/>
                  </a:lnTo>
                  <a:lnTo>
                    <a:pt x="10536" y="17973"/>
                  </a:lnTo>
                  <a:cubicBezTo>
                    <a:pt x="10216" y="16895"/>
                    <a:pt x="9717" y="15880"/>
                    <a:pt x="9069" y="14952"/>
                  </a:cubicBezTo>
                  <a:cubicBezTo>
                    <a:pt x="8421" y="14024"/>
                    <a:pt x="7623" y="13183"/>
                    <a:pt x="6706" y="12455"/>
                  </a:cubicBezTo>
                  <a:cubicBezTo>
                    <a:pt x="5789" y="11726"/>
                    <a:pt x="4752" y="11111"/>
                    <a:pt x="3625" y="10632"/>
                  </a:cubicBezTo>
                  <a:cubicBezTo>
                    <a:pt x="2497" y="10154"/>
                    <a:pt x="1279" y="9813"/>
                    <a:pt x="0" y="9635"/>
                  </a:cubicBezTo>
                  <a:lnTo>
                    <a:pt x="5760" y="5794"/>
                  </a:lnTo>
                  <a:lnTo>
                    <a:pt x="1533" y="0"/>
                  </a:lnTo>
                  <a:cubicBezTo>
                    <a:pt x="1547" y="2"/>
                    <a:pt x="1561" y="3"/>
                    <a:pt x="1575" y="5"/>
                  </a:cubicBezTo>
                  <a:cubicBezTo>
                    <a:pt x="1589" y="7"/>
                    <a:pt x="1603" y="9"/>
                    <a:pt x="1617" y="11"/>
                  </a:cubicBezTo>
                  <a:cubicBezTo>
                    <a:pt x="1631" y="13"/>
                    <a:pt x="1645" y="15"/>
                    <a:pt x="1659" y="16"/>
                  </a:cubicBezTo>
                  <a:cubicBezTo>
                    <a:pt x="1673" y="18"/>
                    <a:pt x="1687" y="20"/>
                    <a:pt x="1701" y="22"/>
                  </a:cubicBezTo>
                  <a:close/>
                </a:path>
              </a:pathLst>
            </a:custGeom>
            <a:gradFill>
              <a:gsLst>
                <a:gs pos="0">
                  <a:srgbClr val="D7E2A3"/>
                </a:gs>
                <a:gs pos="54500">
                  <a:srgbClr val="B0CE69"/>
                </a:gs>
                <a:gs pos="100000">
                  <a:srgbClr val="90BD39"/>
                </a:gs>
              </a:gsLst>
              <a:lin ang="21593999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3158728" y="4268010"/>
              <a:ext cx="1946786" cy="1012654"/>
            </a:xfrm>
            <a:custGeom>
              <a:avLst/>
              <a:gdLst/>
              <a:ahLst/>
              <a:cxnLst/>
              <a:rect l="l" t="t" r="r" b="b"/>
              <a:pathLst>
                <a:path w="21600" h="21597" extrusionOk="0">
                  <a:moveTo>
                    <a:pt x="17426" y="2392"/>
                  </a:moveTo>
                  <a:lnTo>
                    <a:pt x="15795" y="13011"/>
                  </a:lnTo>
                  <a:lnTo>
                    <a:pt x="21600" y="17450"/>
                  </a:lnTo>
                  <a:cubicBezTo>
                    <a:pt x="21499" y="17551"/>
                    <a:pt x="21396" y="17651"/>
                    <a:pt x="21293" y="17750"/>
                  </a:cubicBezTo>
                  <a:cubicBezTo>
                    <a:pt x="21191" y="17847"/>
                    <a:pt x="21087" y="17944"/>
                    <a:pt x="20984" y="18039"/>
                  </a:cubicBezTo>
                  <a:cubicBezTo>
                    <a:pt x="20880" y="18134"/>
                    <a:pt x="20776" y="18227"/>
                    <a:pt x="20671" y="18319"/>
                  </a:cubicBezTo>
                  <a:cubicBezTo>
                    <a:pt x="20567" y="18410"/>
                    <a:pt x="20461" y="18501"/>
                    <a:pt x="20355" y="18587"/>
                  </a:cubicBezTo>
                  <a:cubicBezTo>
                    <a:pt x="19767" y="19079"/>
                    <a:pt x="19168" y="19509"/>
                    <a:pt x="18562" y="19880"/>
                  </a:cubicBezTo>
                  <a:cubicBezTo>
                    <a:pt x="17955" y="20252"/>
                    <a:pt x="17341" y="20563"/>
                    <a:pt x="16719" y="20814"/>
                  </a:cubicBezTo>
                  <a:cubicBezTo>
                    <a:pt x="16098" y="21065"/>
                    <a:pt x="15468" y="21256"/>
                    <a:pt x="14834" y="21387"/>
                  </a:cubicBezTo>
                  <a:cubicBezTo>
                    <a:pt x="14199" y="21518"/>
                    <a:pt x="13559" y="21588"/>
                    <a:pt x="12913" y="21596"/>
                  </a:cubicBezTo>
                  <a:cubicBezTo>
                    <a:pt x="12649" y="21600"/>
                    <a:pt x="12386" y="21593"/>
                    <a:pt x="12124" y="21577"/>
                  </a:cubicBezTo>
                  <a:cubicBezTo>
                    <a:pt x="11862" y="21560"/>
                    <a:pt x="11600" y="21533"/>
                    <a:pt x="11340" y="21496"/>
                  </a:cubicBezTo>
                  <a:cubicBezTo>
                    <a:pt x="11079" y="21460"/>
                    <a:pt x="10820" y="21412"/>
                    <a:pt x="10561" y="21356"/>
                  </a:cubicBezTo>
                  <a:cubicBezTo>
                    <a:pt x="10303" y="21297"/>
                    <a:pt x="10046" y="21230"/>
                    <a:pt x="9789" y="21153"/>
                  </a:cubicBezTo>
                  <a:cubicBezTo>
                    <a:pt x="9418" y="21041"/>
                    <a:pt x="9048" y="20908"/>
                    <a:pt x="8681" y="20752"/>
                  </a:cubicBezTo>
                  <a:cubicBezTo>
                    <a:pt x="8314" y="20598"/>
                    <a:pt x="7949" y="20423"/>
                    <a:pt x="7587" y="20226"/>
                  </a:cubicBezTo>
                  <a:cubicBezTo>
                    <a:pt x="7225" y="20030"/>
                    <a:pt x="6866" y="19813"/>
                    <a:pt x="6510" y="19574"/>
                  </a:cubicBezTo>
                  <a:cubicBezTo>
                    <a:pt x="6153" y="19336"/>
                    <a:pt x="5799" y="19077"/>
                    <a:pt x="5449" y="18797"/>
                  </a:cubicBezTo>
                  <a:cubicBezTo>
                    <a:pt x="4947" y="18397"/>
                    <a:pt x="4457" y="17956"/>
                    <a:pt x="3978" y="17480"/>
                  </a:cubicBezTo>
                  <a:cubicBezTo>
                    <a:pt x="3499" y="17003"/>
                    <a:pt x="3032" y="16488"/>
                    <a:pt x="2577" y="15935"/>
                  </a:cubicBezTo>
                  <a:cubicBezTo>
                    <a:pt x="2122" y="15383"/>
                    <a:pt x="1680" y="14794"/>
                    <a:pt x="1250" y="14168"/>
                  </a:cubicBezTo>
                  <a:cubicBezTo>
                    <a:pt x="821" y="13543"/>
                    <a:pt x="404" y="12882"/>
                    <a:pt x="0" y="12183"/>
                  </a:cubicBezTo>
                  <a:lnTo>
                    <a:pt x="393" y="297"/>
                  </a:lnTo>
                  <a:lnTo>
                    <a:pt x="6230" y="0"/>
                  </a:lnTo>
                  <a:cubicBezTo>
                    <a:pt x="6578" y="552"/>
                    <a:pt x="6945" y="1063"/>
                    <a:pt x="7329" y="1526"/>
                  </a:cubicBezTo>
                  <a:cubicBezTo>
                    <a:pt x="7712" y="1990"/>
                    <a:pt x="8113" y="2404"/>
                    <a:pt x="8528" y="2768"/>
                  </a:cubicBezTo>
                  <a:cubicBezTo>
                    <a:pt x="8943" y="3132"/>
                    <a:pt x="9373" y="3445"/>
                    <a:pt x="9815" y="3701"/>
                  </a:cubicBezTo>
                  <a:cubicBezTo>
                    <a:pt x="10257" y="3957"/>
                    <a:pt x="10712" y="4158"/>
                    <a:pt x="11176" y="4298"/>
                  </a:cubicBezTo>
                  <a:cubicBezTo>
                    <a:pt x="11312" y="4339"/>
                    <a:pt x="11450" y="4375"/>
                    <a:pt x="11587" y="4405"/>
                  </a:cubicBezTo>
                  <a:cubicBezTo>
                    <a:pt x="11725" y="4436"/>
                    <a:pt x="11864" y="4461"/>
                    <a:pt x="12003" y="4481"/>
                  </a:cubicBezTo>
                  <a:cubicBezTo>
                    <a:pt x="12143" y="4501"/>
                    <a:pt x="12283" y="4515"/>
                    <a:pt x="12424" y="4525"/>
                  </a:cubicBezTo>
                  <a:cubicBezTo>
                    <a:pt x="12565" y="4534"/>
                    <a:pt x="12706" y="4537"/>
                    <a:pt x="12849" y="4536"/>
                  </a:cubicBezTo>
                  <a:cubicBezTo>
                    <a:pt x="13260" y="4529"/>
                    <a:pt x="13667" y="4477"/>
                    <a:pt x="14065" y="4380"/>
                  </a:cubicBezTo>
                  <a:cubicBezTo>
                    <a:pt x="14464" y="4284"/>
                    <a:pt x="14856" y="4143"/>
                    <a:pt x="15238" y="3961"/>
                  </a:cubicBezTo>
                  <a:cubicBezTo>
                    <a:pt x="15622" y="3777"/>
                    <a:pt x="15996" y="3554"/>
                    <a:pt x="16362" y="3293"/>
                  </a:cubicBezTo>
                  <a:cubicBezTo>
                    <a:pt x="16726" y="3031"/>
                    <a:pt x="17081" y="2730"/>
                    <a:pt x="17426" y="2392"/>
                  </a:cubicBezTo>
                  <a:close/>
                </a:path>
              </a:pathLst>
            </a:custGeom>
            <a:gradFill>
              <a:gsLst>
                <a:gs pos="0">
                  <a:srgbClr val="B370AE"/>
                </a:gs>
                <a:gs pos="100000">
                  <a:srgbClr val="822985"/>
                </a:gs>
              </a:gsLst>
              <a:lin ang="102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4665916" y="3266281"/>
              <a:ext cx="1376170" cy="1776911"/>
            </a:xfrm>
            <a:custGeom>
              <a:avLst/>
              <a:gdLst/>
              <a:ahLst/>
              <a:cxnLst/>
              <a:rect l="l" t="t" r="r" b="b"/>
              <a:pathLst>
                <a:path w="21595" h="21600" extrusionOk="0">
                  <a:moveTo>
                    <a:pt x="21232" y="0"/>
                  </a:moveTo>
                  <a:cubicBezTo>
                    <a:pt x="21289" y="270"/>
                    <a:pt x="21339" y="542"/>
                    <a:pt x="21384" y="814"/>
                  </a:cubicBezTo>
                  <a:cubicBezTo>
                    <a:pt x="21428" y="1087"/>
                    <a:pt x="21464" y="1361"/>
                    <a:pt x="21495" y="1635"/>
                  </a:cubicBezTo>
                  <a:cubicBezTo>
                    <a:pt x="21525" y="1909"/>
                    <a:pt x="21548" y="2185"/>
                    <a:pt x="21564" y="2461"/>
                  </a:cubicBezTo>
                  <a:cubicBezTo>
                    <a:pt x="21582" y="2738"/>
                    <a:pt x="21591" y="3015"/>
                    <a:pt x="21594" y="3294"/>
                  </a:cubicBezTo>
                  <a:cubicBezTo>
                    <a:pt x="21600" y="4001"/>
                    <a:pt x="21562" y="4704"/>
                    <a:pt x="21479" y="5402"/>
                  </a:cubicBezTo>
                  <a:cubicBezTo>
                    <a:pt x="21396" y="6098"/>
                    <a:pt x="21269" y="6789"/>
                    <a:pt x="21097" y="7472"/>
                  </a:cubicBezTo>
                  <a:cubicBezTo>
                    <a:pt x="20926" y="8156"/>
                    <a:pt x="20710" y="8832"/>
                    <a:pt x="20450" y="9501"/>
                  </a:cubicBezTo>
                  <a:cubicBezTo>
                    <a:pt x="20191" y="10169"/>
                    <a:pt x="19887" y="10828"/>
                    <a:pt x="19540" y="11478"/>
                  </a:cubicBezTo>
                  <a:cubicBezTo>
                    <a:pt x="19205" y="12105"/>
                    <a:pt x="18833" y="12716"/>
                    <a:pt x="18426" y="13310"/>
                  </a:cubicBezTo>
                  <a:cubicBezTo>
                    <a:pt x="18017" y="13905"/>
                    <a:pt x="17574" y="14482"/>
                    <a:pt x="17095" y="15042"/>
                  </a:cubicBezTo>
                  <a:cubicBezTo>
                    <a:pt x="16616" y="15603"/>
                    <a:pt x="16102" y="16145"/>
                    <a:pt x="15553" y="16668"/>
                  </a:cubicBezTo>
                  <a:cubicBezTo>
                    <a:pt x="15004" y="17192"/>
                    <a:pt x="14421" y="17697"/>
                    <a:pt x="13805" y="18181"/>
                  </a:cubicBezTo>
                  <a:cubicBezTo>
                    <a:pt x="13379" y="18517"/>
                    <a:pt x="12940" y="18840"/>
                    <a:pt x="12490" y="19150"/>
                  </a:cubicBezTo>
                  <a:cubicBezTo>
                    <a:pt x="12040" y="19460"/>
                    <a:pt x="11577" y="19758"/>
                    <a:pt x="11104" y="20043"/>
                  </a:cubicBezTo>
                  <a:cubicBezTo>
                    <a:pt x="10631" y="20329"/>
                    <a:pt x="10145" y="20601"/>
                    <a:pt x="9649" y="20860"/>
                  </a:cubicBezTo>
                  <a:cubicBezTo>
                    <a:pt x="9152" y="21120"/>
                    <a:pt x="8645" y="21367"/>
                    <a:pt x="8127" y="21600"/>
                  </a:cubicBezTo>
                  <a:lnTo>
                    <a:pt x="0" y="19100"/>
                  </a:lnTo>
                  <a:lnTo>
                    <a:pt x="2342" y="12963"/>
                  </a:lnTo>
                  <a:cubicBezTo>
                    <a:pt x="3362" y="12458"/>
                    <a:pt x="4296" y="11856"/>
                    <a:pt x="5121" y="11176"/>
                  </a:cubicBezTo>
                  <a:cubicBezTo>
                    <a:pt x="5947" y="10495"/>
                    <a:pt x="6666" y="9736"/>
                    <a:pt x="7255" y="8914"/>
                  </a:cubicBezTo>
                  <a:cubicBezTo>
                    <a:pt x="7844" y="8092"/>
                    <a:pt x="8305" y="7207"/>
                    <a:pt x="8616" y="6276"/>
                  </a:cubicBezTo>
                  <a:cubicBezTo>
                    <a:pt x="8928" y="5346"/>
                    <a:pt x="9090" y="4370"/>
                    <a:pt x="9080" y="3364"/>
                  </a:cubicBezTo>
                  <a:cubicBezTo>
                    <a:pt x="9078" y="3223"/>
                    <a:pt x="9074" y="3083"/>
                    <a:pt x="9066" y="2943"/>
                  </a:cubicBezTo>
                  <a:cubicBezTo>
                    <a:pt x="9059" y="2804"/>
                    <a:pt x="9047" y="2665"/>
                    <a:pt x="9032" y="2527"/>
                  </a:cubicBezTo>
                  <a:cubicBezTo>
                    <a:pt x="9018" y="2389"/>
                    <a:pt x="9000" y="2251"/>
                    <a:pt x="8979" y="2115"/>
                  </a:cubicBezTo>
                  <a:cubicBezTo>
                    <a:pt x="8958" y="1979"/>
                    <a:pt x="8934" y="1843"/>
                    <a:pt x="8907" y="1707"/>
                  </a:cubicBezTo>
                  <a:lnTo>
                    <a:pt x="15598" y="5273"/>
                  </a:lnTo>
                  <a:lnTo>
                    <a:pt x="21232" y="0"/>
                  </a:lnTo>
                  <a:close/>
                </a:path>
              </a:pathLst>
            </a:custGeom>
            <a:gradFill>
              <a:gsLst>
                <a:gs pos="0">
                  <a:srgbClr val="FDE68D"/>
                </a:gs>
                <a:gs pos="53900">
                  <a:srgbClr val="FCC900"/>
                </a:gs>
                <a:gs pos="100000">
                  <a:srgbClr val="FBBB01"/>
                </a:gs>
              </a:gsLst>
              <a:lin ang="9600000" scaled="0"/>
            </a:gra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3610796" y="2861127"/>
              <a:ext cx="1374579" cy="1374578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3248920" y="2183856"/>
              <a:ext cx="1303280" cy="368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Early Exposure &amp; Awareness</a:t>
              </a:r>
              <a:endParaRPr sz="1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4886249" y="2593016"/>
              <a:ext cx="1098316" cy="523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Understand Student Motivation</a:t>
              </a:r>
              <a:endParaRPr sz="1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5" name="Google Shape;215;p11"/>
            <p:cNvSpPr txBox="1"/>
            <p:nvPr/>
          </p:nvSpPr>
          <p:spPr>
            <a:xfrm>
              <a:off x="4985375" y="4069093"/>
              <a:ext cx="763835" cy="523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Efficient Team Training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"/>
            <p:cNvSpPr txBox="1"/>
            <p:nvPr/>
          </p:nvSpPr>
          <p:spPr>
            <a:xfrm>
              <a:off x="3369219" y="4541539"/>
              <a:ext cx="1177027" cy="523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Faculty &amp; Mentor Development</a:t>
              </a:r>
              <a:endParaRPr sz="1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2459890" y="3508944"/>
              <a:ext cx="1104769" cy="368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Partner &amp; Collaborate</a:t>
              </a:r>
              <a:endParaRPr sz="1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18" name="Google Shape;218;p11"/>
            <p:cNvSpPr txBox="1"/>
            <p:nvPr/>
          </p:nvSpPr>
          <p:spPr>
            <a:xfrm>
              <a:off x="3688861" y="3157613"/>
              <a:ext cx="1271506" cy="756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Boost the Productivity of UG Research with EM</a:t>
              </a:r>
              <a:endParaRPr sz="18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19" name="Google Shape;219;p11"/>
          <p:cNvSpPr txBox="1"/>
          <p:nvPr/>
        </p:nvSpPr>
        <p:spPr>
          <a:xfrm>
            <a:off x="598714" y="305118"/>
            <a:ext cx="9764486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7C5"/>
                </a:solidFill>
                <a:latin typeface="Arial Black"/>
                <a:ea typeface="Arial Black"/>
                <a:cs typeface="Arial Black"/>
                <a:sym typeface="Arial Black"/>
              </a:rPr>
              <a:t>Project Plan</a:t>
            </a:r>
            <a:endParaRPr sz="2800" b="0" i="0" u="none" strike="noStrike" cap="none">
              <a:solidFill>
                <a:srgbClr val="0067C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Widescreen</PresentationFormat>
  <Paragraphs>80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Black</vt:lpstr>
      <vt:lpstr>Arial</vt:lpstr>
      <vt:lpstr>Calibri</vt:lpstr>
      <vt:lpstr>Microsoft Yahei</vt:lpstr>
      <vt:lpstr>Caveat</vt:lpstr>
      <vt:lpstr>Essential</vt:lpstr>
      <vt:lpstr>WELCOME TO THE COE FACULTY MENTORING WORKSHOP</vt:lpstr>
      <vt:lpstr>PowerPoint Presentation</vt:lpstr>
      <vt:lpstr>What Are the Three Words Coming to Your Mind When You Think of Research Mentoring?</vt:lpstr>
      <vt:lpstr>Do You Have a Framework for Mentoring Student Researchers?</vt:lpstr>
      <vt:lpstr>Student Research Training</vt:lpstr>
      <vt:lpstr>Why Entrepreneurial Mindset Matters </vt:lpstr>
      <vt:lpstr>PowerPoint Presentation</vt:lpstr>
      <vt:lpstr>A Collaborative Project Funded by the Kern Family Foundation</vt:lpstr>
      <vt:lpstr>PowerPoint Presentation</vt:lpstr>
      <vt:lpstr>Student Research Training Workshops</vt:lpstr>
      <vt:lpstr>PowerPoint Presentation</vt:lpstr>
      <vt:lpstr>Making the First Connection </vt:lpstr>
      <vt:lpstr>Examples: Making Connections in Research</vt:lpstr>
      <vt:lpstr>Activity: What would be your first step to help students see connections during a research experience?</vt:lpstr>
      <vt:lpstr>Now, Let’s Make A Plan…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COE FACULTY MENTORING WORKSHOP</dc:title>
  <dc:creator>James Mynderse</dc:creator>
  <cp:lastModifiedBy>Liping Liu</cp:lastModifiedBy>
  <cp:revision>2</cp:revision>
  <dcterms:created xsi:type="dcterms:W3CDTF">2012-01-05T17:41:55Z</dcterms:created>
  <dcterms:modified xsi:type="dcterms:W3CDTF">2023-11-27T19:43:42Z</dcterms:modified>
</cp:coreProperties>
</file>