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3BFF"/>
    <a:srgbClr val="FFDD01"/>
    <a:srgbClr val="FF37CD"/>
    <a:srgbClr val="0BFA8B"/>
    <a:srgbClr val="A6AEFF"/>
    <a:srgbClr val="E0F263"/>
    <a:srgbClr val="F5EB5B"/>
    <a:srgbClr val="EDE0BC"/>
    <a:srgbClr val="FF8BA5"/>
    <a:srgbClr val="FF55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432"/>
    <p:restoredTop sz="94697"/>
  </p:normalViewPr>
  <p:slideViewPr>
    <p:cSldViewPr snapToGrid="0" snapToObjects="1">
      <p:cViewPr varScale="1">
        <p:scale>
          <a:sx n="75" d="100"/>
          <a:sy n="75" d="100"/>
        </p:scale>
        <p:origin x="184" y="9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8C9CCF-7F30-F545-808B-E23FA750EA40}" type="datetimeFigureOut">
              <a:rPr lang="en-US" smtClean="0"/>
              <a:t>6/22/17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08E30B-D02D-8C4D-9F9A-F181E8487BC0}" type="slidenum">
              <a:rPr lang="en-US" smtClean="0"/>
              <a:t>‹#›</a:t>
            </a:fld>
            <a:endParaRPr lang="en-US"/>
          </a:p>
        </p:txBody>
      </p:sp>
    </p:spTree>
    <p:extLst>
      <p:ext uri="{BB962C8B-B14F-4D97-AF65-F5344CB8AC3E}">
        <p14:creationId xmlns:p14="http://schemas.microsoft.com/office/powerpoint/2010/main" val="1930450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5BC78F-6F46-DA4E-9182-81A9E6550FF6}" type="datetimeFigureOut">
              <a:rPr lang="en-US" smtClean="0"/>
              <a:t>6/22/17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5BC78F-6F46-DA4E-9182-81A9E6550FF6}" type="datetimeFigureOut">
              <a:rPr lang="en-US" smtClean="0"/>
              <a:t>6/22/17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5BC78F-6F46-DA4E-9182-81A9E6550FF6}" type="datetimeFigureOut">
              <a:rPr lang="en-US" smtClean="0"/>
              <a:t>6/22/17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5BC78F-6F46-DA4E-9182-81A9E6550FF6}" type="datetimeFigureOut">
              <a:rPr lang="en-US" smtClean="0"/>
              <a:t>6/22/17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BC78F-6F46-DA4E-9182-81A9E6550FF6}" type="datetimeFigureOut">
              <a:rPr lang="en-US" smtClean="0"/>
              <a:t>6/22/17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5BC78F-6F46-DA4E-9182-81A9E6550FF6}" type="datetimeFigureOut">
              <a:rPr lang="en-US" smtClean="0"/>
              <a:t>6/22/17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5BC78F-6F46-DA4E-9182-81A9E6550FF6}" type="datetimeFigureOut">
              <a:rPr lang="en-US" smtClean="0"/>
              <a:t>6/22/17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55BC78F-6F46-DA4E-9182-81A9E6550FF6}" type="datetimeFigureOut">
              <a:rPr lang="en-US" smtClean="0"/>
              <a:t>6/22/17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BC78F-6F46-DA4E-9182-81A9E6550FF6}" type="datetimeFigureOut">
              <a:rPr lang="en-US" smtClean="0"/>
              <a:t>6/22/17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BC78F-6F46-DA4E-9182-81A9E6550FF6}" type="datetimeFigureOut">
              <a:rPr lang="en-US" smtClean="0"/>
              <a:t>6/22/17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BC78F-6F46-DA4E-9182-81A9E6550FF6}" type="datetimeFigureOut">
              <a:rPr lang="en-US" smtClean="0"/>
              <a:t>6/22/17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E578B-9421-9240-857F-09306C2A2D3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BC78F-6F46-DA4E-9182-81A9E6550FF6}" type="datetimeFigureOut">
              <a:rPr lang="en-US" smtClean="0"/>
              <a:t>6/22/17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E578B-9421-9240-857F-09306C2A2D3B}" type="slidenum">
              <a:rPr lang="en-US" smtClean="0"/>
              <a:t>‹#›</a:t>
            </a:fld>
            <a:endParaRPr lang="en-US"/>
          </a:p>
        </p:txBody>
      </p:sp>
    </p:spTree>
    <p:extLst>
      <p:ext uri="{BB962C8B-B14F-4D97-AF65-F5344CB8AC3E}">
        <p14:creationId xmlns:p14="http://schemas.microsoft.com/office/powerpoint/2010/main" val="20471023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26699" y="-400732"/>
            <a:ext cx="4165078" cy="3739485"/>
            <a:chOff x="141447" y="-253252"/>
            <a:chExt cx="4165078" cy="3739485"/>
          </a:xfrm>
        </p:grpSpPr>
        <p:sp>
          <p:nvSpPr>
            <p:cNvPr id="8" name="Rectangle 7"/>
            <p:cNvSpPr/>
            <p:nvPr/>
          </p:nvSpPr>
          <p:spPr>
            <a:xfrm>
              <a:off x="1017626" y="250723"/>
              <a:ext cx="2344996" cy="516186"/>
            </a:xfrm>
            <a:prstGeom prst="rect">
              <a:avLst/>
            </a:prstGeom>
            <a:solidFill>
              <a:srgbClr val="92D05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41447" y="-253252"/>
              <a:ext cx="4165078" cy="3739485"/>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Orlando</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MS Mincho" charset="-128"/>
                  <a:cs typeface="Times New Roman" charset="0"/>
                </a:rPr>
                <a:t>Oil </a:t>
              </a:r>
              <a:r>
                <a:rPr lang="en-US" sz="2000" b="1" u="sng" dirty="0">
                  <a:latin typeface="Cambria" charset="0"/>
                  <a:ea typeface="MS Mincho" charset="-128"/>
                  <a:cs typeface="Times New Roman" charset="0"/>
                </a:rPr>
                <a:t>and Gas Driller</a:t>
              </a:r>
            </a:p>
            <a:p>
              <a:pPr>
                <a:lnSpc>
                  <a:spcPct val="110000"/>
                </a:lnSpc>
              </a:pPr>
              <a:r>
                <a:rPr lang="en-US" sz="2000" dirty="0">
                  <a:latin typeface="Cambria" charset="0"/>
                  <a:ea typeface="MS Mincho" charset="-128"/>
                  <a:cs typeface="Times New Roman" charset="0"/>
                </a:rPr>
                <a:t>There are potential pockets of oil and gas beneath the land that has been designated for wind power stations.  </a:t>
              </a:r>
              <a:r>
                <a:rPr lang="en-US" sz="2000" dirty="0">
                  <a:latin typeface="Cambria" charset="0"/>
                  <a:ea typeface="MS Mincho" charset="-128"/>
                  <a:cs typeface="Times New Roman" charset="0"/>
                </a:rPr>
                <a:t>The oil and gas driller believes that oil and gas extraction is the best and highest use of the </a:t>
              </a:r>
              <a:r>
                <a:rPr lang="en-US" sz="2000" dirty="0" smtClean="0">
                  <a:latin typeface="Cambria" charset="0"/>
                  <a:ea typeface="MS Mincho" charset="-128"/>
                  <a:cs typeface="Times New Roman" charset="0"/>
                </a:rPr>
                <a:t>land.</a:t>
              </a:r>
              <a:r>
                <a:rPr lang="en-US" sz="2000" dirty="0" smtClean="0"/>
                <a:t> </a:t>
              </a:r>
              <a:endParaRPr lang="en-US" sz="2000" dirty="0"/>
            </a:p>
          </p:txBody>
        </p:sp>
      </p:grpSp>
      <p:grpSp>
        <p:nvGrpSpPr>
          <p:cNvPr id="14" name="Group 13"/>
          <p:cNvGrpSpPr/>
          <p:nvPr/>
        </p:nvGrpSpPr>
        <p:grpSpPr>
          <a:xfrm>
            <a:off x="126699" y="3144990"/>
            <a:ext cx="4165078" cy="3739485"/>
            <a:chOff x="141447" y="-253252"/>
            <a:chExt cx="4165078" cy="3739485"/>
          </a:xfrm>
        </p:grpSpPr>
        <p:sp>
          <p:nvSpPr>
            <p:cNvPr id="15" name="Rectangle 14"/>
            <p:cNvSpPr/>
            <p:nvPr/>
          </p:nvSpPr>
          <p:spPr>
            <a:xfrm>
              <a:off x="1017626" y="250723"/>
              <a:ext cx="2344996" cy="516186"/>
            </a:xfrm>
            <a:prstGeom prst="rect">
              <a:avLst/>
            </a:prstGeom>
            <a:solidFill>
              <a:srgbClr val="92D05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41447" y="-253252"/>
              <a:ext cx="4165078" cy="3739485"/>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Orlando</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MS Mincho" charset="-128"/>
                  <a:cs typeface="Times New Roman" charset="0"/>
                </a:rPr>
                <a:t>Oil </a:t>
              </a:r>
              <a:r>
                <a:rPr lang="en-US" sz="2000" b="1" u="sng" dirty="0">
                  <a:latin typeface="Cambria" charset="0"/>
                  <a:ea typeface="MS Mincho" charset="-128"/>
                  <a:cs typeface="Times New Roman" charset="0"/>
                </a:rPr>
                <a:t>and Gas Driller</a:t>
              </a:r>
            </a:p>
            <a:p>
              <a:pPr>
                <a:lnSpc>
                  <a:spcPct val="110000"/>
                </a:lnSpc>
              </a:pPr>
              <a:r>
                <a:rPr lang="en-US" sz="2000" dirty="0">
                  <a:latin typeface="Cambria" charset="0"/>
                  <a:ea typeface="MS Mincho" charset="-128"/>
                  <a:cs typeface="Times New Roman" charset="0"/>
                </a:rPr>
                <a:t>There are potential pockets of oil and gas beneath the land that has been designated for wind power stations.  </a:t>
              </a:r>
              <a:r>
                <a:rPr lang="en-US" sz="2000" dirty="0">
                  <a:latin typeface="Cambria" charset="0"/>
                  <a:ea typeface="MS Mincho" charset="-128"/>
                  <a:cs typeface="Times New Roman" charset="0"/>
                </a:rPr>
                <a:t>The oil and gas driller believes that oil and gas extraction is the best and highest use of the </a:t>
              </a:r>
              <a:r>
                <a:rPr lang="en-US" sz="2000" dirty="0" smtClean="0">
                  <a:latin typeface="Cambria" charset="0"/>
                  <a:ea typeface="MS Mincho" charset="-128"/>
                  <a:cs typeface="Times New Roman" charset="0"/>
                </a:rPr>
                <a:t>land.</a:t>
              </a:r>
              <a:r>
                <a:rPr lang="en-US" sz="2000" dirty="0" smtClean="0"/>
                <a:t> </a:t>
              </a:r>
              <a:endParaRPr lang="en-US" sz="2000" dirty="0"/>
            </a:p>
          </p:txBody>
        </p:sp>
      </p:grpSp>
      <p:grpSp>
        <p:nvGrpSpPr>
          <p:cNvPr id="17" name="Group 16"/>
          <p:cNvGrpSpPr/>
          <p:nvPr/>
        </p:nvGrpSpPr>
        <p:grpSpPr>
          <a:xfrm>
            <a:off x="4851098" y="-395812"/>
            <a:ext cx="4165078" cy="3739485"/>
            <a:chOff x="141447" y="-253252"/>
            <a:chExt cx="4165078" cy="3739485"/>
          </a:xfrm>
        </p:grpSpPr>
        <p:sp>
          <p:nvSpPr>
            <p:cNvPr id="18" name="Rectangle 17"/>
            <p:cNvSpPr/>
            <p:nvPr/>
          </p:nvSpPr>
          <p:spPr>
            <a:xfrm>
              <a:off x="1017626" y="250723"/>
              <a:ext cx="2344996" cy="516186"/>
            </a:xfrm>
            <a:prstGeom prst="rect">
              <a:avLst/>
            </a:prstGeom>
            <a:solidFill>
              <a:srgbClr val="92D05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41447" y="-253252"/>
              <a:ext cx="4165078" cy="3739485"/>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Orlando</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MS Mincho" charset="-128"/>
                  <a:cs typeface="Times New Roman" charset="0"/>
                </a:rPr>
                <a:t>Oil </a:t>
              </a:r>
              <a:r>
                <a:rPr lang="en-US" sz="2000" b="1" u="sng" dirty="0">
                  <a:latin typeface="Cambria" charset="0"/>
                  <a:ea typeface="MS Mincho" charset="-128"/>
                  <a:cs typeface="Times New Roman" charset="0"/>
                </a:rPr>
                <a:t>and Gas Driller</a:t>
              </a:r>
            </a:p>
            <a:p>
              <a:pPr>
                <a:lnSpc>
                  <a:spcPct val="110000"/>
                </a:lnSpc>
              </a:pPr>
              <a:r>
                <a:rPr lang="en-US" sz="2000" dirty="0">
                  <a:latin typeface="Cambria" charset="0"/>
                  <a:ea typeface="MS Mincho" charset="-128"/>
                  <a:cs typeface="Times New Roman" charset="0"/>
                </a:rPr>
                <a:t>There are potential pockets of oil and gas beneath the land that has been designated for wind power stations.  </a:t>
              </a:r>
              <a:r>
                <a:rPr lang="en-US" sz="2000" dirty="0">
                  <a:latin typeface="Cambria" charset="0"/>
                  <a:ea typeface="MS Mincho" charset="-128"/>
                  <a:cs typeface="Times New Roman" charset="0"/>
                </a:rPr>
                <a:t>The oil and gas driller believes that oil and gas extraction is the best and highest use of the </a:t>
              </a:r>
              <a:r>
                <a:rPr lang="en-US" sz="2000" dirty="0" smtClean="0">
                  <a:latin typeface="Cambria" charset="0"/>
                  <a:ea typeface="MS Mincho" charset="-128"/>
                  <a:cs typeface="Times New Roman" charset="0"/>
                </a:rPr>
                <a:t>land.</a:t>
              </a:r>
              <a:r>
                <a:rPr lang="en-US" sz="2000" dirty="0" smtClean="0"/>
                <a:t> </a:t>
              </a:r>
              <a:endParaRPr lang="en-US" sz="2000" dirty="0"/>
            </a:p>
          </p:txBody>
        </p:sp>
      </p:grpSp>
      <p:grpSp>
        <p:nvGrpSpPr>
          <p:cNvPr id="20" name="Group 19"/>
          <p:cNvGrpSpPr/>
          <p:nvPr/>
        </p:nvGrpSpPr>
        <p:grpSpPr>
          <a:xfrm>
            <a:off x="4851098" y="3149910"/>
            <a:ext cx="4165078" cy="3739485"/>
            <a:chOff x="141447" y="-253252"/>
            <a:chExt cx="4165078" cy="3739485"/>
          </a:xfrm>
        </p:grpSpPr>
        <p:sp>
          <p:nvSpPr>
            <p:cNvPr id="21" name="Rectangle 20"/>
            <p:cNvSpPr/>
            <p:nvPr/>
          </p:nvSpPr>
          <p:spPr>
            <a:xfrm>
              <a:off x="1017626" y="250723"/>
              <a:ext cx="2344996" cy="516186"/>
            </a:xfrm>
            <a:prstGeom prst="rect">
              <a:avLst/>
            </a:prstGeom>
            <a:solidFill>
              <a:srgbClr val="92D05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41447" y="-253252"/>
              <a:ext cx="4165078" cy="3739485"/>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Orlando</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MS Mincho" charset="-128"/>
                  <a:cs typeface="Times New Roman" charset="0"/>
                </a:rPr>
                <a:t>Oil </a:t>
              </a:r>
              <a:r>
                <a:rPr lang="en-US" sz="2000" b="1" u="sng" dirty="0">
                  <a:latin typeface="Cambria" charset="0"/>
                  <a:ea typeface="MS Mincho" charset="-128"/>
                  <a:cs typeface="Times New Roman" charset="0"/>
                </a:rPr>
                <a:t>and Gas Driller</a:t>
              </a:r>
            </a:p>
            <a:p>
              <a:pPr>
                <a:lnSpc>
                  <a:spcPct val="110000"/>
                </a:lnSpc>
              </a:pPr>
              <a:r>
                <a:rPr lang="en-US" sz="2000" dirty="0">
                  <a:latin typeface="Cambria" charset="0"/>
                  <a:ea typeface="MS Mincho" charset="-128"/>
                  <a:cs typeface="Times New Roman" charset="0"/>
                </a:rPr>
                <a:t>There are potential pockets of oil and gas beneath the land that has been designated for wind power stations.  </a:t>
              </a:r>
              <a:r>
                <a:rPr lang="en-US" sz="2000" dirty="0">
                  <a:latin typeface="Cambria" charset="0"/>
                  <a:ea typeface="MS Mincho" charset="-128"/>
                  <a:cs typeface="Times New Roman" charset="0"/>
                </a:rPr>
                <a:t>The oil and gas driller believes that oil and gas extraction is the best and highest use of the </a:t>
              </a:r>
              <a:r>
                <a:rPr lang="en-US" sz="2000" dirty="0" smtClean="0">
                  <a:latin typeface="Cambria" charset="0"/>
                  <a:ea typeface="MS Mincho" charset="-128"/>
                  <a:cs typeface="Times New Roman" charset="0"/>
                </a:rPr>
                <a:t>land.</a:t>
              </a:r>
              <a:r>
                <a:rPr lang="en-US" sz="2000" dirty="0" smtClean="0"/>
                <a:t> </a:t>
              </a:r>
              <a:endParaRPr lang="en-US" sz="2000" dirty="0"/>
            </a:p>
          </p:txBody>
        </p:sp>
      </p:grpSp>
    </p:spTree>
    <p:extLst>
      <p:ext uri="{BB962C8B-B14F-4D97-AF65-F5344CB8AC3E}">
        <p14:creationId xmlns:p14="http://schemas.microsoft.com/office/powerpoint/2010/main" val="1988919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69B3F5"/>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78565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are </a:t>
            </a:r>
            <a:r>
              <a:rPr lang="en-US" b="1" dirty="0" smtClean="0">
                <a:latin typeface="Cambria" charset="0"/>
                <a:ea typeface="MS Mincho" charset="-128"/>
                <a:cs typeface="Times New Roman" charset="0"/>
              </a:rPr>
              <a:t>Samantha</a:t>
            </a:r>
            <a:endParaRPr lang="en-US" b="1" dirty="0">
              <a:latin typeface="Cambria" charset="0"/>
              <a:ea typeface="MS Mincho" charset="-128"/>
              <a:cs typeface="Times New Roman" charset="0"/>
            </a:endParaRPr>
          </a:p>
          <a:p>
            <a:pPr algn="ctr">
              <a:spcBef>
                <a:spcPts val="600"/>
              </a:spcBef>
            </a:pPr>
            <a:r>
              <a:rPr lang="en-US" b="1" u="sng" dirty="0">
                <a:latin typeface="Cambria" charset="0"/>
                <a:ea typeface="Cambria" charset="0"/>
                <a:cs typeface="Cambria" charset="0"/>
              </a:rPr>
              <a:t>Climate S</a:t>
            </a:r>
            <a:r>
              <a:rPr lang="en-US" b="1" u="sng" dirty="0" smtClean="0">
                <a:latin typeface="Cambria" charset="0"/>
                <a:ea typeface="Cambria" charset="0"/>
                <a:cs typeface="Cambria" charset="0"/>
              </a:rPr>
              <a:t>cientist:</a:t>
            </a:r>
            <a:r>
              <a:rPr lang="en-US" dirty="0" smtClean="0">
                <a:latin typeface="Cambria" charset="0"/>
                <a:ea typeface="Cambria" charset="0"/>
                <a:cs typeface="Cambria" charset="0"/>
              </a:rPr>
              <a:t> </a:t>
            </a:r>
          </a:p>
          <a:p>
            <a:pPr>
              <a:spcBef>
                <a:spcPts val="600"/>
              </a:spcBef>
            </a:pPr>
            <a:r>
              <a:rPr lang="en-US" dirty="0">
                <a:latin typeface="Cambria" charset="0"/>
                <a:ea typeface="Cambria" charset="0"/>
                <a:cs typeface="Cambria" charset="0"/>
              </a:rPr>
              <a:t>T</a:t>
            </a:r>
            <a:r>
              <a:rPr lang="en-US" dirty="0" smtClean="0">
                <a:latin typeface="Cambria" charset="0"/>
                <a:ea typeface="Cambria" charset="0"/>
                <a:cs typeface="Cambria" charset="0"/>
              </a:rPr>
              <a:t>he </a:t>
            </a:r>
            <a:r>
              <a:rPr lang="en-US" dirty="0">
                <a:latin typeface="Cambria" charset="0"/>
                <a:ea typeface="Cambria" charset="0"/>
                <a:cs typeface="Cambria" charset="0"/>
              </a:rPr>
              <a:t>swampland where the wind project site is located, </a:t>
            </a:r>
            <a:r>
              <a:rPr lang="en-US" dirty="0" smtClean="0">
                <a:latin typeface="Cambria" charset="0"/>
                <a:ea typeface="Cambria" charset="0"/>
                <a:cs typeface="Cambria" charset="0"/>
              </a:rPr>
              <a:t>and the </a:t>
            </a:r>
            <a:r>
              <a:rPr lang="en-US" dirty="0">
                <a:latin typeface="Cambria" charset="0"/>
                <a:ea typeface="Cambria" charset="0"/>
                <a:cs typeface="Cambria" charset="0"/>
              </a:rPr>
              <a:t>surrounding area is an important climate-control zone.  Developing the land for the </a:t>
            </a:r>
            <a:r>
              <a:rPr lang="en-US" dirty="0" smtClean="0">
                <a:latin typeface="Cambria" charset="0"/>
                <a:ea typeface="Cambria" charset="0"/>
                <a:cs typeface="Cambria" charset="0"/>
              </a:rPr>
              <a:t>wind </a:t>
            </a:r>
            <a:r>
              <a:rPr lang="en-US" dirty="0">
                <a:latin typeface="Cambria" charset="0"/>
                <a:ea typeface="Cambria" charset="0"/>
                <a:cs typeface="Cambria" charset="0"/>
              </a:rPr>
              <a:t>energy project (i.e. paving it for the wind power facility) would </a:t>
            </a:r>
            <a:r>
              <a:rPr lang="en-US" dirty="0" smtClean="0">
                <a:latin typeface="Cambria" charset="0"/>
                <a:ea typeface="Cambria" charset="0"/>
                <a:cs typeface="Cambria" charset="0"/>
              </a:rPr>
              <a:t>eliminate the </a:t>
            </a:r>
            <a:r>
              <a:rPr lang="en-US" dirty="0">
                <a:latin typeface="Cambria" charset="0"/>
                <a:ea typeface="Cambria" charset="0"/>
                <a:cs typeface="Cambria" charset="0"/>
              </a:rPr>
              <a:t>swamp and all </a:t>
            </a:r>
            <a:r>
              <a:rPr lang="en-US" dirty="0" smtClean="0">
                <a:latin typeface="Cambria" charset="0"/>
                <a:ea typeface="Cambria" charset="0"/>
                <a:cs typeface="Cambria" charset="0"/>
              </a:rPr>
              <a:t>trees/vegetation </a:t>
            </a:r>
            <a:r>
              <a:rPr lang="en-US" dirty="0">
                <a:latin typeface="Cambria" charset="0"/>
                <a:ea typeface="Cambria" charset="0"/>
                <a:cs typeface="Cambria" charset="0"/>
              </a:rPr>
              <a:t>that currently absorb 20 </a:t>
            </a:r>
            <a:r>
              <a:rPr lang="en-US" dirty="0" err="1">
                <a:latin typeface="Cambria" charset="0"/>
                <a:ea typeface="Cambria" charset="0"/>
                <a:cs typeface="Cambria" charset="0"/>
              </a:rPr>
              <a:t>kTonnes</a:t>
            </a:r>
            <a:r>
              <a:rPr lang="en-US" dirty="0">
                <a:latin typeface="Cambria" charset="0"/>
                <a:ea typeface="Cambria" charset="0"/>
                <a:cs typeface="Cambria" charset="0"/>
              </a:rPr>
              <a:t> of CO2/year.</a:t>
            </a:r>
          </a:p>
        </p:txBody>
      </p:sp>
      <p:sp>
        <p:nvSpPr>
          <p:cNvPr id="15" name="Rectangle 14"/>
          <p:cNvSpPr/>
          <p:nvPr/>
        </p:nvSpPr>
        <p:spPr>
          <a:xfrm>
            <a:off x="1002878" y="3604721"/>
            <a:ext cx="2344996" cy="516186"/>
          </a:xfrm>
          <a:prstGeom prst="rect">
            <a:avLst/>
          </a:prstGeom>
          <a:solidFill>
            <a:srgbClr val="69B3F5"/>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100746"/>
            <a:ext cx="4165078" cy="4139595"/>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Samantha</a:t>
            </a:r>
          </a:p>
          <a:p>
            <a:pPr algn="ctr">
              <a:spcBef>
                <a:spcPts val="600"/>
              </a:spcBef>
            </a:pPr>
            <a:r>
              <a:rPr lang="en-US" b="1" u="sng" dirty="0" smtClean="0">
                <a:latin typeface="Cambria" charset="0"/>
                <a:ea typeface="Cambria" charset="0"/>
                <a:cs typeface="Cambria" charset="0"/>
              </a:rPr>
              <a:t>Climate Scientist:</a:t>
            </a:r>
            <a:r>
              <a:rPr lang="en-US" dirty="0" smtClean="0">
                <a:latin typeface="Cambria" charset="0"/>
                <a:ea typeface="Cambria" charset="0"/>
                <a:cs typeface="Cambria" charset="0"/>
              </a:rPr>
              <a:t> </a:t>
            </a:r>
          </a:p>
          <a:p>
            <a:pPr>
              <a:spcBef>
                <a:spcPts val="600"/>
              </a:spcBef>
            </a:pPr>
            <a:r>
              <a:rPr lang="en-US" dirty="0" smtClean="0">
                <a:latin typeface="Cambria" charset="0"/>
                <a:ea typeface="Cambria" charset="0"/>
                <a:cs typeface="Cambria" charset="0"/>
              </a:rPr>
              <a:t>The swampland where the wind project site is located, and the surrounding area is an important climate-control zone.  Developing the land for the wind energy project (i.e. paving it for the wind power facility) would eliminate the swamp and all trees/vegetation that currently absorb 20 </a:t>
            </a:r>
            <a:r>
              <a:rPr lang="en-US" dirty="0" err="1" smtClean="0">
                <a:latin typeface="Cambria" charset="0"/>
                <a:ea typeface="Cambria" charset="0"/>
                <a:cs typeface="Cambria" charset="0"/>
              </a:rPr>
              <a:t>kTonnes</a:t>
            </a:r>
            <a:r>
              <a:rPr lang="en-US" dirty="0" smtClean="0">
                <a:latin typeface="Cambria" charset="0"/>
                <a:ea typeface="Cambria" charset="0"/>
                <a:cs typeface="Cambria" charset="0"/>
              </a:rPr>
              <a:t> of CO2/year.</a:t>
            </a:r>
          </a:p>
          <a:p>
            <a:pPr algn="ctr">
              <a:spcBef>
                <a:spcPts val="600"/>
              </a:spcBef>
            </a:pPr>
            <a:endParaRPr lang="en-US" dirty="0" smtClean="0">
              <a:latin typeface="Cambria" charset="0"/>
              <a:ea typeface="Cambria" charset="0"/>
              <a:cs typeface="Cambria" charset="0"/>
            </a:endParaRPr>
          </a:p>
        </p:txBody>
      </p:sp>
      <p:sp>
        <p:nvSpPr>
          <p:cNvPr id="18" name="Rectangle 17"/>
          <p:cNvSpPr/>
          <p:nvPr/>
        </p:nvSpPr>
        <p:spPr>
          <a:xfrm>
            <a:off x="5727277" y="108163"/>
            <a:ext cx="2344996" cy="516186"/>
          </a:xfrm>
          <a:prstGeom prst="rect">
            <a:avLst/>
          </a:prstGeom>
          <a:solidFill>
            <a:srgbClr val="69B3F5"/>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4139595"/>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Samantha</a:t>
            </a:r>
            <a:endParaRPr lang="en-US" b="1" dirty="0">
              <a:latin typeface="Cambria" charset="0"/>
              <a:ea typeface="MS Mincho" charset="-128"/>
              <a:cs typeface="Times New Roman" charset="0"/>
            </a:endParaRPr>
          </a:p>
          <a:p>
            <a:pPr algn="ctr">
              <a:spcBef>
                <a:spcPts val="600"/>
              </a:spcBef>
            </a:pPr>
            <a:r>
              <a:rPr lang="en-US" b="1" u="sng" dirty="0" smtClean="0">
                <a:latin typeface="Cambria" charset="0"/>
                <a:ea typeface="Cambria" charset="0"/>
                <a:cs typeface="Cambria" charset="0"/>
              </a:rPr>
              <a:t>Climate Scientist:</a:t>
            </a:r>
            <a:r>
              <a:rPr lang="en-US" dirty="0" smtClean="0">
                <a:latin typeface="Cambria" charset="0"/>
                <a:ea typeface="Cambria" charset="0"/>
                <a:cs typeface="Cambria" charset="0"/>
              </a:rPr>
              <a:t> </a:t>
            </a:r>
          </a:p>
          <a:p>
            <a:pPr>
              <a:spcBef>
                <a:spcPts val="600"/>
              </a:spcBef>
            </a:pPr>
            <a:r>
              <a:rPr lang="en-US" dirty="0" smtClean="0">
                <a:latin typeface="Cambria" charset="0"/>
                <a:ea typeface="Cambria" charset="0"/>
                <a:cs typeface="Cambria" charset="0"/>
              </a:rPr>
              <a:t>The swampland where the wind project site is located, and the surrounding area is an important climate-control zone.  Developing the land for the wind energy project (i.e. paving it for the wind power facility) would eliminate the swamp and all trees/vegetation that currently absorb 20 </a:t>
            </a:r>
            <a:r>
              <a:rPr lang="en-US" dirty="0" err="1" smtClean="0">
                <a:latin typeface="Cambria" charset="0"/>
                <a:ea typeface="Cambria" charset="0"/>
                <a:cs typeface="Cambria" charset="0"/>
              </a:rPr>
              <a:t>kTonnes</a:t>
            </a:r>
            <a:r>
              <a:rPr lang="en-US" dirty="0" smtClean="0">
                <a:latin typeface="Cambria" charset="0"/>
                <a:ea typeface="Cambria" charset="0"/>
                <a:cs typeface="Cambria" charset="0"/>
              </a:rPr>
              <a:t> of CO2/year.</a:t>
            </a:r>
          </a:p>
          <a:p>
            <a:pPr algn="ctr">
              <a:spcBef>
                <a:spcPts val="600"/>
              </a:spcBef>
            </a:pPr>
            <a:endParaRPr lang="en-US" dirty="0" smtClean="0">
              <a:latin typeface="Cambria" charset="0"/>
              <a:ea typeface="Cambria" charset="0"/>
              <a:cs typeface="Cambria" charset="0"/>
            </a:endParaRPr>
          </a:p>
        </p:txBody>
      </p:sp>
      <p:sp>
        <p:nvSpPr>
          <p:cNvPr id="21" name="Rectangle 20"/>
          <p:cNvSpPr/>
          <p:nvPr/>
        </p:nvSpPr>
        <p:spPr>
          <a:xfrm>
            <a:off x="5727277" y="3609641"/>
            <a:ext cx="2344996" cy="516186"/>
          </a:xfrm>
          <a:prstGeom prst="rect">
            <a:avLst/>
          </a:prstGeom>
          <a:solidFill>
            <a:srgbClr val="69B3F5"/>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105666"/>
            <a:ext cx="4165078" cy="4139595"/>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Samantha</a:t>
            </a:r>
            <a:endParaRPr lang="en-US" b="1" dirty="0">
              <a:latin typeface="Cambria" charset="0"/>
              <a:ea typeface="MS Mincho" charset="-128"/>
              <a:cs typeface="Times New Roman" charset="0"/>
            </a:endParaRPr>
          </a:p>
          <a:p>
            <a:pPr algn="ctr">
              <a:spcBef>
                <a:spcPts val="600"/>
              </a:spcBef>
            </a:pPr>
            <a:r>
              <a:rPr lang="en-US" b="1" u="sng" dirty="0" smtClean="0">
                <a:latin typeface="Cambria" charset="0"/>
                <a:ea typeface="Cambria" charset="0"/>
                <a:cs typeface="Cambria" charset="0"/>
              </a:rPr>
              <a:t>Climate Scientist:</a:t>
            </a:r>
            <a:r>
              <a:rPr lang="en-US" dirty="0" smtClean="0">
                <a:latin typeface="Cambria" charset="0"/>
                <a:ea typeface="Cambria" charset="0"/>
                <a:cs typeface="Cambria" charset="0"/>
              </a:rPr>
              <a:t> </a:t>
            </a:r>
          </a:p>
          <a:p>
            <a:pPr>
              <a:spcBef>
                <a:spcPts val="600"/>
              </a:spcBef>
            </a:pPr>
            <a:r>
              <a:rPr lang="en-US" dirty="0" smtClean="0">
                <a:latin typeface="Cambria" charset="0"/>
                <a:ea typeface="Cambria" charset="0"/>
                <a:cs typeface="Cambria" charset="0"/>
              </a:rPr>
              <a:t>The swampland where the wind project site is located, and the surrounding area is an important climate-control zone.  Developing the land for the wind energy project (i.e. paving it for the wind power facility) would eliminate the swamp and all trees/vegetation that currently absorb 20 </a:t>
            </a:r>
            <a:r>
              <a:rPr lang="en-US" dirty="0" err="1" smtClean="0">
                <a:latin typeface="Cambria" charset="0"/>
                <a:ea typeface="Cambria" charset="0"/>
                <a:cs typeface="Cambria" charset="0"/>
              </a:rPr>
              <a:t>kTonnes</a:t>
            </a:r>
            <a:r>
              <a:rPr lang="en-US" dirty="0" smtClean="0">
                <a:latin typeface="Cambria" charset="0"/>
                <a:ea typeface="Cambria" charset="0"/>
                <a:cs typeface="Cambria" charset="0"/>
              </a:rPr>
              <a:t> of CO2/year.</a:t>
            </a:r>
          </a:p>
          <a:p>
            <a:pPr algn="ctr">
              <a:spcBef>
                <a:spcPts val="600"/>
              </a:spcBef>
            </a:pPr>
            <a:endParaRPr lang="en-US" dirty="0" smtClean="0">
              <a:latin typeface="Cambria" charset="0"/>
              <a:ea typeface="Cambria" charset="0"/>
              <a:cs typeface="Cambria" charset="0"/>
            </a:endParaRPr>
          </a:p>
        </p:txBody>
      </p:sp>
    </p:spTree>
    <p:extLst>
      <p:ext uri="{BB962C8B-B14F-4D97-AF65-F5344CB8AC3E}">
        <p14:creationId xmlns:p14="http://schemas.microsoft.com/office/powerpoint/2010/main" val="541624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FF8BA5"/>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78565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are </a:t>
            </a:r>
            <a:r>
              <a:rPr lang="en-US" b="1" dirty="0" smtClean="0">
                <a:latin typeface="Cambria" charset="0"/>
                <a:ea typeface="MS Mincho" charset="-128"/>
                <a:cs typeface="Times New Roman" charset="0"/>
              </a:rPr>
              <a:t>Victor</a:t>
            </a:r>
            <a:endParaRPr lang="en-US" b="1" dirty="0">
              <a:latin typeface="Cambria" charset="0"/>
              <a:ea typeface="MS Mincho" charset="-128"/>
              <a:cs typeface="Times New Roman" charset="0"/>
            </a:endParaRPr>
          </a:p>
          <a:p>
            <a:pPr algn="ctr">
              <a:spcBef>
                <a:spcPts val="600"/>
              </a:spcBef>
            </a:pPr>
            <a:r>
              <a:rPr lang="en-US" b="1" u="sng" dirty="0">
                <a:latin typeface="Cambria" charset="0"/>
                <a:ea typeface="Cambria" charset="0"/>
                <a:cs typeface="Cambria" charset="0"/>
              </a:rPr>
              <a:t>Vocational </a:t>
            </a:r>
            <a:r>
              <a:rPr lang="en-US" b="1" u="sng" dirty="0" smtClean="0">
                <a:latin typeface="Cambria" charset="0"/>
                <a:ea typeface="Cambria" charset="0"/>
                <a:cs typeface="Cambria" charset="0"/>
              </a:rPr>
              <a:t>school</a:t>
            </a:r>
          </a:p>
          <a:p>
            <a:pPr>
              <a:spcBef>
                <a:spcPts val="600"/>
              </a:spcBef>
            </a:pPr>
            <a:r>
              <a:rPr lang="en-US" dirty="0">
                <a:latin typeface="Cambria" charset="0"/>
                <a:ea typeface="Cambria" charset="0"/>
                <a:cs typeface="Cambria" charset="0"/>
              </a:rPr>
              <a:t>U</a:t>
            </a:r>
            <a:r>
              <a:rPr lang="en-US" dirty="0" smtClean="0">
                <a:latin typeface="Cambria" charset="0"/>
                <a:ea typeface="Cambria" charset="0"/>
                <a:cs typeface="Cambria" charset="0"/>
              </a:rPr>
              <a:t>nemployment </a:t>
            </a:r>
            <a:r>
              <a:rPr lang="en-US" dirty="0">
                <a:latin typeface="Cambria" charset="0"/>
                <a:ea typeface="Cambria" charset="0"/>
                <a:cs typeface="Cambria" charset="0"/>
              </a:rPr>
              <a:t>is very high in this area, particularly for young people aged 16-26. This local </a:t>
            </a:r>
            <a:r>
              <a:rPr lang="en-US" dirty="0" err="1">
                <a:latin typeface="Cambria" charset="0"/>
                <a:ea typeface="Cambria" charset="0"/>
                <a:cs typeface="Cambria" charset="0"/>
              </a:rPr>
              <a:t>VoTech</a:t>
            </a:r>
            <a:r>
              <a:rPr lang="en-US" dirty="0">
                <a:latin typeface="Cambria" charset="0"/>
                <a:ea typeface="Cambria" charset="0"/>
                <a:cs typeface="Cambria" charset="0"/>
              </a:rPr>
              <a:t> provides training and job placement in new technologies and alternative energies.  The school can expand its offerings by partnering with the </a:t>
            </a:r>
            <a:r>
              <a:rPr lang="en-US" dirty="0" err="1">
                <a:latin typeface="Cambria" charset="0"/>
                <a:ea typeface="Cambria" charset="0"/>
                <a:cs typeface="Cambria" charset="0"/>
              </a:rPr>
              <a:t>Altaeros</a:t>
            </a:r>
            <a:r>
              <a:rPr lang="en-US" dirty="0">
                <a:latin typeface="Cambria" charset="0"/>
                <a:ea typeface="Cambria" charset="0"/>
                <a:cs typeface="Cambria" charset="0"/>
              </a:rPr>
              <a:t> company to use the wind site as a training </a:t>
            </a:r>
            <a:r>
              <a:rPr lang="en-US" dirty="0" smtClean="0">
                <a:latin typeface="Cambria" charset="0"/>
                <a:ea typeface="Cambria" charset="0"/>
                <a:cs typeface="Cambria" charset="0"/>
              </a:rPr>
              <a:t>facility.</a:t>
            </a:r>
            <a:endParaRPr lang="en-US" dirty="0">
              <a:latin typeface="Cambria" charset="0"/>
              <a:ea typeface="Cambria" charset="0"/>
              <a:cs typeface="Cambria" charset="0"/>
            </a:endParaRPr>
          </a:p>
        </p:txBody>
      </p:sp>
      <p:sp>
        <p:nvSpPr>
          <p:cNvPr id="15" name="Rectangle 14"/>
          <p:cNvSpPr/>
          <p:nvPr/>
        </p:nvSpPr>
        <p:spPr>
          <a:xfrm>
            <a:off x="1002878" y="3604721"/>
            <a:ext cx="2344996" cy="516186"/>
          </a:xfrm>
          <a:prstGeom prst="rect">
            <a:avLst/>
          </a:prstGeom>
          <a:solidFill>
            <a:srgbClr val="FF8BA5"/>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100746"/>
            <a:ext cx="4165078" cy="378565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Victor</a:t>
            </a:r>
          </a:p>
          <a:p>
            <a:pPr algn="ctr">
              <a:spcBef>
                <a:spcPts val="600"/>
              </a:spcBef>
            </a:pPr>
            <a:r>
              <a:rPr lang="en-US" b="1" u="sng" dirty="0" smtClean="0">
                <a:latin typeface="Cambria" charset="0"/>
                <a:ea typeface="Cambria" charset="0"/>
                <a:cs typeface="Cambria" charset="0"/>
              </a:rPr>
              <a:t>Vocational school</a:t>
            </a:r>
          </a:p>
          <a:p>
            <a:pPr>
              <a:spcBef>
                <a:spcPts val="600"/>
              </a:spcBef>
            </a:pPr>
            <a:r>
              <a:rPr lang="en-US" dirty="0" smtClean="0">
                <a:latin typeface="Cambria" charset="0"/>
                <a:ea typeface="Cambria" charset="0"/>
                <a:cs typeface="Cambria" charset="0"/>
              </a:rPr>
              <a:t>Unemployment is very high in this area, particularly for young people aged 16-26. This local </a:t>
            </a:r>
            <a:r>
              <a:rPr lang="en-US" dirty="0" err="1" smtClean="0">
                <a:latin typeface="Cambria" charset="0"/>
                <a:ea typeface="Cambria" charset="0"/>
                <a:cs typeface="Cambria" charset="0"/>
              </a:rPr>
              <a:t>VoTech</a:t>
            </a:r>
            <a:r>
              <a:rPr lang="en-US" dirty="0" smtClean="0">
                <a:latin typeface="Cambria" charset="0"/>
                <a:ea typeface="Cambria" charset="0"/>
                <a:cs typeface="Cambria" charset="0"/>
              </a:rPr>
              <a:t> provides training and job placement in new technologies and alternative energies.  The school can expand its offerings by partnering with the </a:t>
            </a:r>
            <a:r>
              <a:rPr lang="en-US" dirty="0" err="1" smtClean="0">
                <a:latin typeface="Cambria" charset="0"/>
                <a:ea typeface="Cambria" charset="0"/>
                <a:cs typeface="Cambria" charset="0"/>
              </a:rPr>
              <a:t>Altaeros</a:t>
            </a:r>
            <a:r>
              <a:rPr lang="en-US" dirty="0" smtClean="0">
                <a:latin typeface="Cambria" charset="0"/>
                <a:ea typeface="Cambria" charset="0"/>
                <a:cs typeface="Cambria" charset="0"/>
              </a:rPr>
              <a:t> company to use the wind site as a training facility.</a:t>
            </a:r>
          </a:p>
        </p:txBody>
      </p:sp>
      <p:sp>
        <p:nvSpPr>
          <p:cNvPr id="18" name="Rectangle 17"/>
          <p:cNvSpPr/>
          <p:nvPr/>
        </p:nvSpPr>
        <p:spPr>
          <a:xfrm>
            <a:off x="5727277" y="108163"/>
            <a:ext cx="2344996" cy="516186"/>
          </a:xfrm>
          <a:prstGeom prst="rect">
            <a:avLst/>
          </a:prstGeom>
          <a:solidFill>
            <a:srgbClr val="FF8BA5"/>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78565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Victor</a:t>
            </a:r>
            <a:endParaRPr lang="en-US" b="1" dirty="0">
              <a:latin typeface="Cambria" charset="0"/>
              <a:ea typeface="MS Mincho" charset="-128"/>
              <a:cs typeface="Times New Roman" charset="0"/>
            </a:endParaRPr>
          </a:p>
          <a:p>
            <a:pPr algn="ctr">
              <a:spcBef>
                <a:spcPts val="600"/>
              </a:spcBef>
            </a:pPr>
            <a:r>
              <a:rPr lang="en-US" b="1" u="sng" dirty="0" smtClean="0">
                <a:latin typeface="Cambria" charset="0"/>
                <a:ea typeface="Cambria" charset="0"/>
                <a:cs typeface="Cambria" charset="0"/>
              </a:rPr>
              <a:t>Vocational school</a:t>
            </a:r>
          </a:p>
          <a:p>
            <a:pPr>
              <a:spcBef>
                <a:spcPts val="600"/>
              </a:spcBef>
            </a:pPr>
            <a:r>
              <a:rPr lang="en-US" dirty="0" smtClean="0">
                <a:latin typeface="Cambria" charset="0"/>
                <a:ea typeface="Cambria" charset="0"/>
                <a:cs typeface="Cambria" charset="0"/>
              </a:rPr>
              <a:t>Unemployment is very high in this area, particularly for young people aged 16-26. This local </a:t>
            </a:r>
            <a:r>
              <a:rPr lang="en-US" dirty="0" err="1" smtClean="0">
                <a:latin typeface="Cambria" charset="0"/>
                <a:ea typeface="Cambria" charset="0"/>
                <a:cs typeface="Cambria" charset="0"/>
              </a:rPr>
              <a:t>VoTech</a:t>
            </a:r>
            <a:r>
              <a:rPr lang="en-US" dirty="0" smtClean="0">
                <a:latin typeface="Cambria" charset="0"/>
                <a:ea typeface="Cambria" charset="0"/>
                <a:cs typeface="Cambria" charset="0"/>
              </a:rPr>
              <a:t> provides training and job placement in new technologies and alternative energies.  The school can expand its offerings by partnering with the </a:t>
            </a:r>
            <a:r>
              <a:rPr lang="en-US" dirty="0" err="1" smtClean="0">
                <a:latin typeface="Cambria" charset="0"/>
                <a:ea typeface="Cambria" charset="0"/>
                <a:cs typeface="Cambria" charset="0"/>
              </a:rPr>
              <a:t>Altaeros</a:t>
            </a:r>
            <a:r>
              <a:rPr lang="en-US" dirty="0" smtClean="0">
                <a:latin typeface="Cambria" charset="0"/>
                <a:ea typeface="Cambria" charset="0"/>
                <a:cs typeface="Cambria" charset="0"/>
              </a:rPr>
              <a:t> company to use the wind site as a training facility.</a:t>
            </a:r>
          </a:p>
        </p:txBody>
      </p:sp>
      <p:sp>
        <p:nvSpPr>
          <p:cNvPr id="21" name="Rectangle 20"/>
          <p:cNvSpPr/>
          <p:nvPr/>
        </p:nvSpPr>
        <p:spPr>
          <a:xfrm>
            <a:off x="5727277" y="3609641"/>
            <a:ext cx="2344996" cy="516186"/>
          </a:xfrm>
          <a:prstGeom prst="rect">
            <a:avLst/>
          </a:prstGeom>
          <a:solidFill>
            <a:srgbClr val="FF8BA5"/>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105666"/>
            <a:ext cx="4165078" cy="378565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Victor</a:t>
            </a:r>
            <a:endParaRPr lang="en-US" b="1" dirty="0">
              <a:latin typeface="Cambria" charset="0"/>
              <a:ea typeface="MS Mincho" charset="-128"/>
              <a:cs typeface="Times New Roman" charset="0"/>
            </a:endParaRPr>
          </a:p>
          <a:p>
            <a:pPr algn="ctr">
              <a:spcBef>
                <a:spcPts val="600"/>
              </a:spcBef>
            </a:pPr>
            <a:r>
              <a:rPr lang="en-US" b="1" u="sng" dirty="0" smtClean="0">
                <a:latin typeface="Cambria" charset="0"/>
                <a:ea typeface="Cambria" charset="0"/>
                <a:cs typeface="Cambria" charset="0"/>
              </a:rPr>
              <a:t>Vocational school</a:t>
            </a:r>
          </a:p>
          <a:p>
            <a:pPr>
              <a:spcBef>
                <a:spcPts val="600"/>
              </a:spcBef>
            </a:pPr>
            <a:r>
              <a:rPr lang="en-US" dirty="0" smtClean="0">
                <a:latin typeface="Cambria" charset="0"/>
                <a:ea typeface="Cambria" charset="0"/>
                <a:cs typeface="Cambria" charset="0"/>
              </a:rPr>
              <a:t>Unemployment is very high in this area, particularly for young people aged 16-26. This local </a:t>
            </a:r>
            <a:r>
              <a:rPr lang="en-US" dirty="0" err="1" smtClean="0">
                <a:latin typeface="Cambria" charset="0"/>
                <a:ea typeface="Cambria" charset="0"/>
                <a:cs typeface="Cambria" charset="0"/>
              </a:rPr>
              <a:t>VoTech</a:t>
            </a:r>
            <a:r>
              <a:rPr lang="en-US" dirty="0" smtClean="0">
                <a:latin typeface="Cambria" charset="0"/>
                <a:ea typeface="Cambria" charset="0"/>
                <a:cs typeface="Cambria" charset="0"/>
              </a:rPr>
              <a:t> provides training and job placement in new technologies and alternative energies.  The school can expand its offerings by partnering with the </a:t>
            </a:r>
            <a:r>
              <a:rPr lang="en-US" dirty="0" err="1" smtClean="0">
                <a:latin typeface="Cambria" charset="0"/>
                <a:ea typeface="Cambria" charset="0"/>
                <a:cs typeface="Cambria" charset="0"/>
              </a:rPr>
              <a:t>Altaeros</a:t>
            </a:r>
            <a:r>
              <a:rPr lang="en-US" dirty="0" smtClean="0">
                <a:latin typeface="Cambria" charset="0"/>
                <a:ea typeface="Cambria" charset="0"/>
                <a:cs typeface="Cambria" charset="0"/>
              </a:rPr>
              <a:t> company to use the wind site as a training facility.</a:t>
            </a:r>
          </a:p>
        </p:txBody>
      </p:sp>
    </p:spTree>
    <p:extLst>
      <p:ext uri="{BB962C8B-B14F-4D97-AF65-F5344CB8AC3E}">
        <p14:creationId xmlns:p14="http://schemas.microsoft.com/office/powerpoint/2010/main" val="881083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A6AEFF"/>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334759"/>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Cambria" charset="0"/>
                <a:cs typeface="Cambria" charset="0"/>
              </a:rPr>
              <a:t>You </a:t>
            </a:r>
            <a:r>
              <a:rPr lang="en-US" sz="2000" dirty="0">
                <a:latin typeface="Cambria" charset="0"/>
                <a:ea typeface="Cambria" charset="0"/>
                <a:cs typeface="Cambria" charset="0"/>
              </a:rPr>
              <a:t>are </a:t>
            </a:r>
            <a:r>
              <a:rPr lang="en-US" sz="2000" b="1" dirty="0" smtClean="0">
                <a:latin typeface="Cambria" charset="0"/>
                <a:ea typeface="Cambria" charset="0"/>
                <a:cs typeface="Cambria" charset="0"/>
              </a:rPr>
              <a:t>Violet</a:t>
            </a:r>
          </a:p>
          <a:p>
            <a:pPr algn="ctr">
              <a:spcBef>
                <a:spcPts val="2100"/>
              </a:spcBef>
              <a:spcAft>
                <a:spcPts val="300"/>
              </a:spcAft>
            </a:pPr>
            <a:r>
              <a:rPr lang="en-US" sz="2400" b="1" u="sng" dirty="0" smtClean="0">
                <a:latin typeface="Cambria" charset="0"/>
                <a:ea typeface="Cambria" charset="0"/>
                <a:cs typeface="Cambria" charset="0"/>
              </a:rPr>
              <a:t>Villager</a:t>
            </a:r>
          </a:p>
          <a:p>
            <a:pPr>
              <a:lnSpc>
                <a:spcPct val="110000"/>
              </a:lnSpc>
              <a:spcBef>
                <a:spcPts val="2100"/>
              </a:spcBef>
              <a:spcAft>
                <a:spcPts val="300"/>
              </a:spcAft>
            </a:pPr>
            <a:r>
              <a:rPr lang="en-US" sz="2400" dirty="0" smtClean="0">
                <a:latin typeface="Cambria" charset="0"/>
                <a:ea typeface="Cambria" charset="0"/>
                <a:cs typeface="Cambria" charset="0"/>
              </a:rPr>
              <a:t>You were born here, grew up here, and plan to die here.  You are skeptical about change.</a:t>
            </a:r>
            <a:r>
              <a:rPr lang="en-US" sz="2400" dirty="0" smtClean="0">
                <a:effectLst/>
                <a:latin typeface="Cambria" charset="0"/>
                <a:ea typeface="Cambria" charset="0"/>
                <a:cs typeface="Cambria" charset="0"/>
              </a:rPr>
              <a:t> </a:t>
            </a:r>
            <a:endParaRPr lang="en-US" sz="2400" dirty="0">
              <a:latin typeface="Cambria" charset="0"/>
              <a:ea typeface="Cambria" charset="0"/>
              <a:cs typeface="Cambria" charset="0"/>
            </a:endParaRPr>
          </a:p>
        </p:txBody>
      </p:sp>
      <p:sp>
        <p:nvSpPr>
          <p:cNvPr id="15" name="Rectangle 14"/>
          <p:cNvSpPr/>
          <p:nvPr/>
        </p:nvSpPr>
        <p:spPr>
          <a:xfrm>
            <a:off x="1002878" y="4041711"/>
            <a:ext cx="2344996" cy="516186"/>
          </a:xfrm>
          <a:prstGeom prst="rect">
            <a:avLst/>
          </a:prstGeom>
          <a:solidFill>
            <a:srgbClr val="A6AEFF"/>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537736"/>
            <a:ext cx="4165078" cy="3334759"/>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are </a:t>
            </a:r>
            <a:r>
              <a:rPr lang="en-US" sz="2000" b="1" dirty="0" smtClean="0">
                <a:latin typeface="Cambria" charset="0"/>
                <a:ea typeface="Cambria" charset="0"/>
                <a:cs typeface="Cambria" charset="0"/>
              </a:rPr>
              <a:t>Violet</a:t>
            </a:r>
            <a:endParaRPr lang="en-US" sz="2000" b="1" dirty="0">
              <a:latin typeface="Cambria" charset="0"/>
              <a:ea typeface="MS Mincho" charset="-128"/>
              <a:cs typeface="Times New Roman" charset="0"/>
            </a:endParaRPr>
          </a:p>
          <a:p>
            <a:pPr algn="ctr">
              <a:spcBef>
                <a:spcPts val="2100"/>
              </a:spcBef>
              <a:spcAft>
                <a:spcPts val="300"/>
              </a:spcAft>
            </a:pPr>
            <a:r>
              <a:rPr lang="en-US" sz="2400" b="1" u="sng" dirty="0" smtClean="0">
                <a:latin typeface="Cambria" charset="0"/>
                <a:ea typeface="Cambria" charset="0"/>
                <a:cs typeface="Cambria" charset="0"/>
              </a:rPr>
              <a:t>Villager</a:t>
            </a:r>
          </a:p>
          <a:p>
            <a:pPr>
              <a:lnSpc>
                <a:spcPct val="110000"/>
              </a:lnSpc>
              <a:spcBef>
                <a:spcPts val="2100"/>
              </a:spcBef>
              <a:spcAft>
                <a:spcPts val="300"/>
              </a:spcAft>
            </a:pPr>
            <a:r>
              <a:rPr lang="en-US" sz="2400" dirty="0" smtClean="0">
                <a:latin typeface="Cambria" charset="0"/>
                <a:ea typeface="Cambria" charset="0"/>
                <a:cs typeface="Cambria" charset="0"/>
              </a:rPr>
              <a:t>You were born here, grew up here, and plan to die here.  You are skeptical about change.</a:t>
            </a:r>
            <a:r>
              <a:rPr lang="en-US" sz="2400" dirty="0" smtClean="0">
                <a:effectLst/>
                <a:latin typeface="Cambria" charset="0"/>
                <a:ea typeface="Cambria" charset="0"/>
                <a:cs typeface="Cambria" charset="0"/>
              </a:rPr>
              <a:t> </a:t>
            </a:r>
            <a:endParaRPr lang="en-US" sz="2400" dirty="0" smtClean="0">
              <a:latin typeface="Cambria" charset="0"/>
              <a:ea typeface="Cambria" charset="0"/>
              <a:cs typeface="Cambria" charset="0"/>
            </a:endParaRPr>
          </a:p>
        </p:txBody>
      </p:sp>
      <p:sp>
        <p:nvSpPr>
          <p:cNvPr id="18" name="Rectangle 17"/>
          <p:cNvSpPr/>
          <p:nvPr/>
        </p:nvSpPr>
        <p:spPr>
          <a:xfrm>
            <a:off x="5727277" y="108163"/>
            <a:ext cx="2344996" cy="516186"/>
          </a:xfrm>
          <a:prstGeom prst="rect">
            <a:avLst/>
          </a:prstGeom>
          <a:solidFill>
            <a:srgbClr val="A6AEFF"/>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95031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Cambria" charset="0"/>
                <a:cs typeface="Cambria" charset="0"/>
              </a:rPr>
              <a:t>Violet</a:t>
            </a:r>
            <a:endParaRPr lang="en-US" sz="2000" b="1" dirty="0">
              <a:latin typeface="Cambria" charset="0"/>
              <a:ea typeface="MS Mincho" charset="-128"/>
              <a:cs typeface="Times New Roman" charset="0"/>
            </a:endParaRPr>
          </a:p>
          <a:p>
            <a:pPr algn="ctr">
              <a:spcBef>
                <a:spcPts val="2100"/>
              </a:spcBef>
              <a:spcAft>
                <a:spcPts val="300"/>
              </a:spcAft>
            </a:pPr>
            <a:r>
              <a:rPr lang="en-US" sz="2400" b="1" u="sng" dirty="0" smtClean="0">
                <a:latin typeface="Cambria" charset="0"/>
                <a:ea typeface="Cambria" charset="0"/>
                <a:cs typeface="Cambria" charset="0"/>
              </a:rPr>
              <a:t>Villager</a:t>
            </a:r>
          </a:p>
          <a:p>
            <a:pPr>
              <a:lnSpc>
                <a:spcPct val="110000"/>
              </a:lnSpc>
              <a:spcBef>
                <a:spcPts val="2100"/>
              </a:spcBef>
              <a:spcAft>
                <a:spcPts val="300"/>
              </a:spcAft>
            </a:pPr>
            <a:r>
              <a:rPr lang="en-US" sz="2400" dirty="0" smtClean="0">
                <a:latin typeface="Cambria" charset="0"/>
                <a:ea typeface="Cambria" charset="0"/>
                <a:cs typeface="Cambria" charset="0"/>
              </a:rPr>
              <a:t>You were born here, grew up here, and plan to die here.  You are skeptical about change.</a:t>
            </a:r>
            <a:r>
              <a:rPr lang="en-US" sz="2400" dirty="0" smtClean="0">
                <a:effectLst/>
                <a:latin typeface="Cambria" charset="0"/>
                <a:ea typeface="Cambria" charset="0"/>
                <a:cs typeface="Cambria" charset="0"/>
              </a:rPr>
              <a:t> </a:t>
            </a:r>
            <a:endParaRPr lang="en-US" sz="2400" dirty="0" smtClean="0">
              <a:latin typeface="Cambria" charset="0"/>
              <a:ea typeface="Cambria" charset="0"/>
              <a:cs typeface="Cambria" charset="0"/>
            </a:endParaRPr>
          </a:p>
          <a:p>
            <a:pPr algn="ctr">
              <a:spcBef>
                <a:spcPts val="2100"/>
              </a:spcBef>
              <a:spcAft>
                <a:spcPts val="300"/>
              </a:spcAft>
            </a:pPr>
            <a:endParaRPr lang="en-US" sz="2000" dirty="0" smtClean="0">
              <a:latin typeface="Cambria" charset="0"/>
              <a:ea typeface="Cambria" charset="0"/>
              <a:cs typeface="Cambria" charset="0"/>
            </a:endParaRPr>
          </a:p>
        </p:txBody>
      </p:sp>
      <p:sp>
        <p:nvSpPr>
          <p:cNvPr id="21" name="Rectangle 20"/>
          <p:cNvSpPr/>
          <p:nvPr/>
        </p:nvSpPr>
        <p:spPr>
          <a:xfrm>
            <a:off x="5727277" y="4046631"/>
            <a:ext cx="2344996" cy="516186"/>
          </a:xfrm>
          <a:prstGeom prst="rect">
            <a:avLst/>
          </a:prstGeom>
          <a:solidFill>
            <a:srgbClr val="A6AEFF"/>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542656"/>
            <a:ext cx="4165078" cy="3334759"/>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Cambria" charset="0"/>
                <a:cs typeface="Cambria" charset="0"/>
              </a:rPr>
              <a:t>Violet</a:t>
            </a:r>
            <a:endParaRPr lang="en-US" sz="2000" b="1" dirty="0">
              <a:latin typeface="Cambria" charset="0"/>
              <a:ea typeface="MS Mincho" charset="-128"/>
              <a:cs typeface="Times New Roman" charset="0"/>
            </a:endParaRPr>
          </a:p>
          <a:p>
            <a:pPr algn="ctr">
              <a:spcBef>
                <a:spcPts val="2100"/>
              </a:spcBef>
              <a:spcAft>
                <a:spcPts val="300"/>
              </a:spcAft>
            </a:pPr>
            <a:r>
              <a:rPr lang="en-US" sz="2400" b="1" u="sng" dirty="0" smtClean="0">
                <a:latin typeface="Cambria" charset="0"/>
                <a:ea typeface="Cambria" charset="0"/>
                <a:cs typeface="Cambria" charset="0"/>
              </a:rPr>
              <a:t>Villager</a:t>
            </a:r>
          </a:p>
          <a:p>
            <a:pPr>
              <a:lnSpc>
                <a:spcPct val="110000"/>
              </a:lnSpc>
              <a:spcBef>
                <a:spcPts val="2100"/>
              </a:spcBef>
              <a:spcAft>
                <a:spcPts val="300"/>
              </a:spcAft>
            </a:pPr>
            <a:r>
              <a:rPr lang="en-US" sz="2400" dirty="0" smtClean="0">
                <a:latin typeface="Cambria" charset="0"/>
                <a:ea typeface="Cambria" charset="0"/>
                <a:cs typeface="Cambria" charset="0"/>
              </a:rPr>
              <a:t>You were born here, grew up here, and plan to die here.  You are skeptical about change.</a:t>
            </a:r>
            <a:r>
              <a:rPr lang="en-US" sz="2400" dirty="0" smtClean="0">
                <a:effectLst/>
                <a:latin typeface="Cambria" charset="0"/>
                <a:ea typeface="Cambria" charset="0"/>
                <a:cs typeface="Cambria" charset="0"/>
              </a:rPr>
              <a:t> </a:t>
            </a:r>
            <a:endParaRPr lang="en-US" sz="2400" dirty="0" smtClean="0">
              <a:latin typeface="Cambria" charset="0"/>
              <a:ea typeface="Cambria" charset="0"/>
              <a:cs typeface="Cambria" charset="0"/>
            </a:endParaRPr>
          </a:p>
        </p:txBody>
      </p:sp>
    </p:spTree>
    <p:extLst>
      <p:ext uri="{BB962C8B-B14F-4D97-AF65-F5344CB8AC3E}">
        <p14:creationId xmlns:p14="http://schemas.microsoft.com/office/powerpoint/2010/main" val="776412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FF555D"/>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554819"/>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Cambria" charset="0"/>
                <a:cs typeface="Cambria" charset="0"/>
              </a:rPr>
              <a:t>You </a:t>
            </a:r>
            <a:r>
              <a:rPr lang="en-US" sz="2000" dirty="0">
                <a:latin typeface="Cambria" charset="0"/>
                <a:ea typeface="Cambria" charset="0"/>
                <a:cs typeface="Cambria" charset="0"/>
              </a:rPr>
              <a:t>are </a:t>
            </a:r>
            <a:r>
              <a:rPr lang="en-US" sz="2000" b="1" dirty="0" smtClean="0">
                <a:latin typeface="Cambria" charset="0"/>
                <a:ea typeface="Cambria" charset="0"/>
                <a:cs typeface="Cambria" charset="0"/>
              </a:rPr>
              <a:t>Paige</a:t>
            </a:r>
          </a:p>
          <a:p>
            <a:pPr algn="ctr">
              <a:spcBef>
                <a:spcPts val="1500"/>
              </a:spcBef>
              <a:spcAft>
                <a:spcPts val="1500"/>
              </a:spcAft>
            </a:pPr>
            <a:r>
              <a:rPr lang="en-US" sz="2000" b="1" u="sng" dirty="0" smtClean="0">
                <a:latin typeface="Cambria" charset="0"/>
                <a:ea typeface="Cambria" charset="0"/>
                <a:cs typeface="Cambria" charset="0"/>
              </a:rPr>
              <a:t>School </a:t>
            </a:r>
            <a:r>
              <a:rPr lang="en-US" sz="2000" b="1" u="sng" dirty="0">
                <a:latin typeface="Cambria" charset="0"/>
                <a:ea typeface="Cambria" charset="0"/>
                <a:cs typeface="Cambria" charset="0"/>
              </a:rPr>
              <a:t>– PTA</a:t>
            </a:r>
            <a:endParaRPr lang="en-US" sz="2000" dirty="0">
              <a:latin typeface="Cambria" charset="0"/>
              <a:ea typeface="Cambria" charset="0"/>
              <a:cs typeface="Cambria" charset="0"/>
            </a:endParaRPr>
          </a:p>
          <a:p>
            <a:pPr>
              <a:lnSpc>
                <a:spcPct val="110000"/>
              </a:lnSpc>
            </a:pPr>
            <a:r>
              <a:rPr lang="en-US" sz="2000" dirty="0">
                <a:latin typeface="Cambria" charset="0"/>
                <a:ea typeface="Cambria" charset="0"/>
                <a:cs typeface="Cambria" charset="0"/>
              </a:rPr>
              <a:t>Local parents and teachers are distressed at the lack of school facilities in the area. They want to use the land to build a school block for 100 </a:t>
            </a:r>
            <a:r>
              <a:rPr lang="en-US" sz="2000" dirty="0" smtClean="0">
                <a:latin typeface="Cambria" charset="0"/>
                <a:ea typeface="Cambria" charset="0"/>
                <a:cs typeface="Cambria" charset="0"/>
              </a:rPr>
              <a:t>children.</a:t>
            </a:r>
            <a:endParaRPr lang="en-US" sz="2000" dirty="0">
              <a:latin typeface="Cambria" charset="0"/>
              <a:ea typeface="Cambria" charset="0"/>
              <a:cs typeface="Cambria" charset="0"/>
            </a:endParaRPr>
          </a:p>
        </p:txBody>
      </p:sp>
      <p:sp>
        <p:nvSpPr>
          <p:cNvPr id="15" name="Rectangle 14"/>
          <p:cNvSpPr/>
          <p:nvPr/>
        </p:nvSpPr>
        <p:spPr>
          <a:xfrm>
            <a:off x="1002878" y="3823213"/>
            <a:ext cx="2344996" cy="516186"/>
          </a:xfrm>
          <a:prstGeom prst="rect">
            <a:avLst/>
          </a:prstGeom>
          <a:solidFill>
            <a:srgbClr val="FF555D"/>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319238"/>
            <a:ext cx="4165078" cy="397801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Paige</a:t>
            </a:r>
            <a:endParaRPr lang="en-US" sz="2000" b="1" dirty="0">
              <a:latin typeface="Cambria" charset="0"/>
              <a:ea typeface="MS Mincho" charset="-128"/>
              <a:cs typeface="Times New Roman" charset="0"/>
            </a:endParaRPr>
          </a:p>
          <a:p>
            <a:pPr algn="ctr">
              <a:spcBef>
                <a:spcPts val="1500"/>
              </a:spcBef>
              <a:spcAft>
                <a:spcPts val="1500"/>
              </a:spcAft>
            </a:pPr>
            <a:r>
              <a:rPr lang="en-US" sz="2000" b="1" u="sng" dirty="0" smtClean="0">
                <a:latin typeface="Cambria" charset="0"/>
                <a:ea typeface="Cambria" charset="0"/>
                <a:cs typeface="Cambria" charset="0"/>
              </a:rPr>
              <a:t>School – PTA</a:t>
            </a:r>
            <a:endParaRPr lang="en-US" sz="2000" dirty="0" smtClean="0">
              <a:latin typeface="Cambria" charset="0"/>
              <a:ea typeface="Cambria" charset="0"/>
              <a:cs typeface="Cambria" charset="0"/>
            </a:endParaRPr>
          </a:p>
          <a:p>
            <a:pPr>
              <a:lnSpc>
                <a:spcPct val="110000"/>
              </a:lnSpc>
            </a:pPr>
            <a:r>
              <a:rPr lang="en-US" sz="2000" dirty="0" smtClean="0">
                <a:latin typeface="Cambria" charset="0"/>
                <a:ea typeface="Cambria" charset="0"/>
                <a:cs typeface="Cambria" charset="0"/>
              </a:rPr>
              <a:t>Local parents and teachers are distressed at the lack of school facilities in the area. They want to use the land to build a school block for 100 children.</a:t>
            </a:r>
          </a:p>
          <a:p>
            <a:pPr algn="ctr">
              <a:spcBef>
                <a:spcPts val="900"/>
              </a:spcBef>
              <a:spcAft>
                <a:spcPts val="900"/>
              </a:spcAft>
            </a:pPr>
            <a:endParaRPr lang="en-US" sz="2000" dirty="0"/>
          </a:p>
        </p:txBody>
      </p:sp>
      <p:sp>
        <p:nvSpPr>
          <p:cNvPr id="18" name="Rectangle 17"/>
          <p:cNvSpPr/>
          <p:nvPr/>
        </p:nvSpPr>
        <p:spPr>
          <a:xfrm>
            <a:off x="5727277" y="108163"/>
            <a:ext cx="2344996" cy="516186"/>
          </a:xfrm>
          <a:prstGeom prst="rect">
            <a:avLst/>
          </a:prstGeom>
          <a:solidFill>
            <a:srgbClr val="FF555D"/>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554819"/>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Paige</a:t>
            </a:r>
            <a:endParaRPr lang="en-US" sz="2000" b="1" dirty="0">
              <a:latin typeface="Cambria" charset="0"/>
              <a:ea typeface="MS Mincho" charset="-128"/>
              <a:cs typeface="Times New Roman" charset="0"/>
            </a:endParaRPr>
          </a:p>
          <a:p>
            <a:pPr algn="ctr">
              <a:spcBef>
                <a:spcPts val="1500"/>
              </a:spcBef>
              <a:spcAft>
                <a:spcPts val="1500"/>
              </a:spcAft>
            </a:pPr>
            <a:r>
              <a:rPr lang="en-US" sz="2000" b="1" u="sng" dirty="0" smtClean="0">
                <a:latin typeface="Cambria" charset="0"/>
                <a:ea typeface="Cambria" charset="0"/>
                <a:cs typeface="Cambria" charset="0"/>
              </a:rPr>
              <a:t>School – PTA</a:t>
            </a:r>
            <a:endParaRPr lang="en-US" sz="2000" dirty="0" smtClean="0">
              <a:latin typeface="Cambria" charset="0"/>
              <a:ea typeface="Cambria" charset="0"/>
              <a:cs typeface="Cambria" charset="0"/>
            </a:endParaRPr>
          </a:p>
          <a:p>
            <a:pPr>
              <a:lnSpc>
                <a:spcPct val="110000"/>
              </a:lnSpc>
            </a:pPr>
            <a:r>
              <a:rPr lang="en-US" sz="2000" dirty="0" smtClean="0">
                <a:latin typeface="Cambria" charset="0"/>
                <a:ea typeface="Cambria" charset="0"/>
                <a:cs typeface="Cambria" charset="0"/>
              </a:rPr>
              <a:t>Local parents and teachers are distressed at the lack of school facilities in the area. They want to use the land to build a school block for 100 children.</a:t>
            </a:r>
          </a:p>
        </p:txBody>
      </p:sp>
      <p:sp>
        <p:nvSpPr>
          <p:cNvPr id="21" name="Rectangle 20"/>
          <p:cNvSpPr/>
          <p:nvPr/>
        </p:nvSpPr>
        <p:spPr>
          <a:xfrm>
            <a:off x="5727277" y="3828133"/>
            <a:ext cx="2344996" cy="516186"/>
          </a:xfrm>
          <a:prstGeom prst="rect">
            <a:avLst/>
          </a:prstGeom>
          <a:solidFill>
            <a:srgbClr val="FF555D"/>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324158"/>
            <a:ext cx="4165078" cy="397801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Paige</a:t>
            </a:r>
            <a:endParaRPr lang="en-US" sz="2000" b="1" dirty="0">
              <a:latin typeface="Cambria" charset="0"/>
              <a:ea typeface="MS Mincho" charset="-128"/>
              <a:cs typeface="Times New Roman" charset="0"/>
            </a:endParaRPr>
          </a:p>
          <a:p>
            <a:pPr algn="ctr">
              <a:spcBef>
                <a:spcPts val="1500"/>
              </a:spcBef>
              <a:spcAft>
                <a:spcPts val="1500"/>
              </a:spcAft>
            </a:pPr>
            <a:r>
              <a:rPr lang="en-US" sz="2000" b="1" u="sng" dirty="0" smtClean="0">
                <a:latin typeface="Cambria" charset="0"/>
                <a:ea typeface="Cambria" charset="0"/>
                <a:cs typeface="Cambria" charset="0"/>
              </a:rPr>
              <a:t>School – PTA</a:t>
            </a:r>
            <a:endParaRPr lang="en-US" sz="2000" dirty="0" smtClean="0">
              <a:latin typeface="Cambria" charset="0"/>
              <a:ea typeface="Cambria" charset="0"/>
              <a:cs typeface="Cambria" charset="0"/>
            </a:endParaRPr>
          </a:p>
          <a:p>
            <a:pPr>
              <a:lnSpc>
                <a:spcPct val="110000"/>
              </a:lnSpc>
            </a:pPr>
            <a:r>
              <a:rPr lang="en-US" sz="2000" dirty="0" smtClean="0">
                <a:latin typeface="Cambria" charset="0"/>
                <a:ea typeface="Cambria" charset="0"/>
                <a:cs typeface="Cambria" charset="0"/>
              </a:rPr>
              <a:t>Local parents and teachers are distressed at the lack of school facilities in the area. They want to use the land to build a school block for 100 children.</a:t>
            </a:r>
          </a:p>
          <a:p>
            <a:pPr algn="ctr">
              <a:spcBef>
                <a:spcPts val="900"/>
              </a:spcBef>
              <a:spcAft>
                <a:spcPts val="900"/>
              </a:spcAft>
            </a:pPr>
            <a:endParaRPr lang="en-US" sz="2000" dirty="0"/>
          </a:p>
        </p:txBody>
      </p:sp>
    </p:spTree>
    <p:extLst>
      <p:ext uri="{BB962C8B-B14F-4D97-AF65-F5344CB8AC3E}">
        <p14:creationId xmlns:p14="http://schemas.microsoft.com/office/powerpoint/2010/main" val="250022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8ED6FF"/>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71640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Cambria" charset="0"/>
                <a:cs typeface="Cambria" charset="0"/>
              </a:rPr>
              <a:t>You </a:t>
            </a:r>
            <a:r>
              <a:rPr lang="en-US" sz="2000" dirty="0">
                <a:latin typeface="Cambria" charset="0"/>
                <a:ea typeface="Cambria" charset="0"/>
                <a:cs typeface="Cambria" charset="0"/>
              </a:rPr>
              <a:t>are </a:t>
            </a:r>
            <a:r>
              <a:rPr lang="en-US" sz="2000" b="1" dirty="0" smtClean="0">
                <a:latin typeface="Cambria" charset="0"/>
                <a:ea typeface="Cambria" charset="0"/>
                <a:cs typeface="Cambria" charset="0"/>
              </a:rPr>
              <a:t>Antonio</a:t>
            </a:r>
          </a:p>
          <a:p>
            <a:pPr algn="ctr">
              <a:spcBef>
                <a:spcPts val="2100"/>
              </a:spcBef>
              <a:spcAft>
                <a:spcPts val="900"/>
              </a:spcAft>
            </a:pPr>
            <a:r>
              <a:rPr lang="en-US" sz="2000" b="1" dirty="0" smtClean="0">
                <a:latin typeface="Cambria" charset="0"/>
                <a:ea typeface="Cambria" charset="0"/>
                <a:cs typeface="Cambria" charset="0"/>
              </a:rPr>
              <a:t>Rhinoceros </a:t>
            </a:r>
            <a:r>
              <a:rPr lang="en-US" sz="2000" b="1" dirty="0">
                <a:latin typeface="Cambria" charset="0"/>
                <a:ea typeface="Cambria" charset="0"/>
                <a:cs typeface="Cambria" charset="0"/>
              </a:rPr>
              <a:t>Animal Advocate </a:t>
            </a:r>
            <a:r>
              <a:rPr lang="en-US" sz="2000" b="1" u="sng" dirty="0" smtClean="0">
                <a:latin typeface="Cambria" charset="0"/>
                <a:ea typeface="Cambria" charset="0"/>
                <a:cs typeface="Cambria" charset="0"/>
              </a:rPr>
              <a:t>Organization</a:t>
            </a:r>
            <a:endParaRPr lang="en-US" sz="2000" dirty="0">
              <a:latin typeface="Cambria" charset="0"/>
              <a:ea typeface="Cambria" charset="0"/>
              <a:cs typeface="Cambria" charset="0"/>
            </a:endParaRPr>
          </a:p>
          <a:p>
            <a:pPr>
              <a:lnSpc>
                <a:spcPct val="110000"/>
              </a:lnSpc>
              <a:spcBef>
                <a:spcPts val="1500"/>
              </a:spcBef>
              <a:spcAft>
                <a:spcPts val="1500"/>
              </a:spcAft>
            </a:pPr>
            <a:r>
              <a:rPr lang="en-US" sz="2000" dirty="0">
                <a:latin typeface="Cambria" charset="0"/>
                <a:ea typeface="Cambria" charset="0"/>
                <a:cs typeface="Cambria" charset="0"/>
              </a:rPr>
              <a:t>T</a:t>
            </a:r>
            <a:r>
              <a:rPr lang="en-US" sz="2000" dirty="0" smtClean="0">
                <a:latin typeface="Cambria" charset="0"/>
                <a:ea typeface="Cambria" charset="0"/>
                <a:cs typeface="Cambria" charset="0"/>
              </a:rPr>
              <a:t>he </a:t>
            </a:r>
            <a:r>
              <a:rPr lang="en-US" sz="2000" dirty="0">
                <a:latin typeface="Cambria" charset="0"/>
                <a:ea typeface="Cambria" charset="0"/>
                <a:cs typeface="Cambria" charset="0"/>
              </a:rPr>
              <a:t>wind power system is set in the middle of habitat for endangered rhinos.  The wind towers are in their breeding and migration </a:t>
            </a:r>
            <a:r>
              <a:rPr lang="en-US" sz="2000" dirty="0" smtClean="0">
                <a:latin typeface="Cambria" charset="0"/>
                <a:ea typeface="Cambria" charset="0"/>
                <a:cs typeface="Cambria" charset="0"/>
              </a:rPr>
              <a:t>zone.</a:t>
            </a:r>
            <a:endParaRPr lang="en-US" sz="2000" dirty="0">
              <a:latin typeface="Cambria" charset="0"/>
              <a:ea typeface="Cambria" charset="0"/>
              <a:cs typeface="Cambria" charset="0"/>
            </a:endParaRPr>
          </a:p>
        </p:txBody>
      </p:sp>
      <p:sp>
        <p:nvSpPr>
          <p:cNvPr id="15" name="Rectangle 14"/>
          <p:cNvSpPr/>
          <p:nvPr/>
        </p:nvSpPr>
        <p:spPr>
          <a:xfrm>
            <a:off x="1002878" y="3663170"/>
            <a:ext cx="2344996" cy="516186"/>
          </a:xfrm>
          <a:prstGeom prst="rect">
            <a:avLst/>
          </a:prstGeom>
          <a:solidFill>
            <a:srgbClr val="8ED6FF"/>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159195"/>
            <a:ext cx="4165078" cy="371640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are </a:t>
            </a:r>
            <a:r>
              <a:rPr lang="en-US" sz="2000" b="1" dirty="0" smtClean="0">
                <a:latin typeface="Cambria" charset="0"/>
                <a:ea typeface="Cambria" charset="0"/>
                <a:cs typeface="Cambria" charset="0"/>
              </a:rPr>
              <a:t>Antonio</a:t>
            </a:r>
            <a:endParaRPr lang="en-US" sz="2000" b="1" dirty="0">
              <a:latin typeface="Cambria" charset="0"/>
              <a:ea typeface="MS Mincho" charset="-128"/>
              <a:cs typeface="Times New Roman" charset="0"/>
            </a:endParaRPr>
          </a:p>
          <a:p>
            <a:pPr algn="ctr">
              <a:spcBef>
                <a:spcPts val="2100"/>
              </a:spcBef>
              <a:spcAft>
                <a:spcPts val="900"/>
              </a:spcAft>
            </a:pPr>
            <a:r>
              <a:rPr lang="en-US" sz="2000" b="1" dirty="0" smtClean="0">
                <a:latin typeface="Cambria" charset="0"/>
                <a:ea typeface="Cambria" charset="0"/>
                <a:cs typeface="Cambria" charset="0"/>
              </a:rPr>
              <a:t>Rhinoceros Animal Advocate </a:t>
            </a:r>
            <a:r>
              <a:rPr lang="en-US" sz="2000" b="1" u="sng" dirty="0" smtClean="0">
                <a:latin typeface="Cambria" charset="0"/>
                <a:ea typeface="Cambria" charset="0"/>
                <a:cs typeface="Cambria" charset="0"/>
              </a:rPr>
              <a:t>Organization</a:t>
            </a:r>
            <a:endParaRPr lang="en-US" sz="2000" dirty="0" smtClean="0">
              <a:latin typeface="Cambria" charset="0"/>
              <a:ea typeface="Cambria" charset="0"/>
              <a:cs typeface="Cambria" charset="0"/>
            </a:endParaRPr>
          </a:p>
          <a:p>
            <a:pPr>
              <a:lnSpc>
                <a:spcPct val="110000"/>
              </a:lnSpc>
              <a:spcBef>
                <a:spcPts val="1500"/>
              </a:spcBef>
              <a:spcAft>
                <a:spcPts val="1500"/>
              </a:spcAft>
            </a:pPr>
            <a:r>
              <a:rPr lang="en-US" sz="2000" dirty="0" smtClean="0">
                <a:latin typeface="Cambria" charset="0"/>
                <a:ea typeface="Cambria" charset="0"/>
                <a:cs typeface="Cambria" charset="0"/>
              </a:rPr>
              <a:t>The wind power system is set in the middle of habitat for endangered rhinos.  The wind towers are in their breeding and migration zone.</a:t>
            </a:r>
          </a:p>
        </p:txBody>
      </p:sp>
      <p:sp>
        <p:nvSpPr>
          <p:cNvPr id="18" name="Rectangle 17"/>
          <p:cNvSpPr/>
          <p:nvPr/>
        </p:nvSpPr>
        <p:spPr>
          <a:xfrm>
            <a:off x="5727277" y="108163"/>
            <a:ext cx="2344996" cy="516186"/>
          </a:xfrm>
          <a:prstGeom prst="rect">
            <a:avLst/>
          </a:prstGeom>
          <a:solidFill>
            <a:srgbClr val="8ED6FF"/>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71640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Cambria" charset="0"/>
                <a:cs typeface="Cambria" charset="0"/>
              </a:rPr>
              <a:t>Antonio</a:t>
            </a:r>
            <a:endParaRPr lang="en-US" sz="2000" b="1" dirty="0">
              <a:latin typeface="Cambria" charset="0"/>
              <a:ea typeface="MS Mincho" charset="-128"/>
              <a:cs typeface="Times New Roman" charset="0"/>
            </a:endParaRPr>
          </a:p>
          <a:p>
            <a:pPr algn="ctr">
              <a:spcBef>
                <a:spcPts val="2100"/>
              </a:spcBef>
              <a:spcAft>
                <a:spcPts val="900"/>
              </a:spcAft>
            </a:pPr>
            <a:r>
              <a:rPr lang="en-US" sz="2000" b="1" dirty="0" smtClean="0">
                <a:latin typeface="Cambria" charset="0"/>
                <a:ea typeface="Cambria" charset="0"/>
                <a:cs typeface="Cambria" charset="0"/>
              </a:rPr>
              <a:t>Rhinoceros Animal Advocate </a:t>
            </a:r>
            <a:r>
              <a:rPr lang="en-US" sz="2000" b="1" u="sng" dirty="0" smtClean="0">
                <a:latin typeface="Cambria" charset="0"/>
                <a:ea typeface="Cambria" charset="0"/>
                <a:cs typeface="Cambria" charset="0"/>
              </a:rPr>
              <a:t>Organization</a:t>
            </a:r>
            <a:endParaRPr lang="en-US" sz="2000" dirty="0" smtClean="0">
              <a:latin typeface="Cambria" charset="0"/>
              <a:ea typeface="Cambria" charset="0"/>
              <a:cs typeface="Cambria" charset="0"/>
            </a:endParaRPr>
          </a:p>
          <a:p>
            <a:pPr>
              <a:lnSpc>
                <a:spcPct val="110000"/>
              </a:lnSpc>
              <a:spcBef>
                <a:spcPts val="1500"/>
              </a:spcBef>
              <a:spcAft>
                <a:spcPts val="1500"/>
              </a:spcAft>
            </a:pPr>
            <a:r>
              <a:rPr lang="en-US" sz="2000" dirty="0" smtClean="0">
                <a:latin typeface="Cambria" charset="0"/>
                <a:ea typeface="Cambria" charset="0"/>
                <a:cs typeface="Cambria" charset="0"/>
              </a:rPr>
              <a:t>The wind power system is set in the middle of habitat for endangered rhinos.  The wind towers are in their breeding and migration zone.</a:t>
            </a:r>
          </a:p>
        </p:txBody>
      </p:sp>
      <p:sp>
        <p:nvSpPr>
          <p:cNvPr id="21" name="Rectangle 20"/>
          <p:cNvSpPr/>
          <p:nvPr/>
        </p:nvSpPr>
        <p:spPr>
          <a:xfrm>
            <a:off x="5727277" y="3668090"/>
            <a:ext cx="2344996" cy="516186"/>
          </a:xfrm>
          <a:prstGeom prst="rect">
            <a:avLst/>
          </a:prstGeom>
          <a:solidFill>
            <a:srgbClr val="8ED6FF"/>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164115"/>
            <a:ext cx="4165078" cy="3716402"/>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Cambria" charset="0"/>
                <a:cs typeface="Cambria" charset="0"/>
              </a:rPr>
              <a:t>Antonio</a:t>
            </a:r>
            <a:endParaRPr lang="en-US" sz="2000" b="1" dirty="0">
              <a:latin typeface="Cambria" charset="0"/>
              <a:ea typeface="MS Mincho" charset="-128"/>
              <a:cs typeface="Times New Roman" charset="0"/>
            </a:endParaRPr>
          </a:p>
          <a:p>
            <a:pPr algn="ctr">
              <a:spcBef>
                <a:spcPts val="2100"/>
              </a:spcBef>
              <a:spcAft>
                <a:spcPts val="900"/>
              </a:spcAft>
            </a:pPr>
            <a:r>
              <a:rPr lang="en-US" sz="2000" b="1" dirty="0" smtClean="0">
                <a:latin typeface="Cambria" charset="0"/>
                <a:ea typeface="Cambria" charset="0"/>
                <a:cs typeface="Cambria" charset="0"/>
              </a:rPr>
              <a:t>Rhinoceros Animal Advocate </a:t>
            </a:r>
            <a:r>
              <a:rPr lang="en-US" sz="2000" b="1" u="sng" dirty="0" smtClean="0">
                <a:latin typeface="Cambria" charset="0"/>
                <a:ea typeface="Cambria" charset="0"/>
                <a:cs typeface="Cambria" charset="0"/>
              </a:rPr>
              <a:t>Organization</a:t>
            </a:r>
            <a:endParaRPr lang="en-US" sz="2000" dirty="0" smtClean="0">
              <a:latin typeface="Cambria" charset="0"/>
              <a:ea typeface="Cambria" charset="0"/>
              <a:cs typeface="Cambria" charset="0"/>
            </a:endParaRPr>
          </a:p>
          <a:p>
            <a:pPr>
              <a:lnSpc>
                <a:spcPct val="110000"/>
              </a:lnSpc>
              <a:spcBef>
                <a:spcPts val="1500"/>
              </a:spcBef>
              <a:spcAft>
                <a:spcPts val="1500"/>
              </a:spcAft>
            </a:pPr>
            <a:r>
              <a:rPr lang="en-US" sz="2000" dirty="0" smtClean="0">
                <a:latin typeface="Cambria" charset="0"/>
                <a:ea typeface="Cambria" charset="0"/>
                <a:cs typeface="Cambria" charset="0"/>
              </a:rPr>
              <a:t>The wind power system is set in the middle of habitat for endangered rhinos.  The wind towers are in their breeding and migration zone.</a:t>
            </a:r>
          </a:p>
        </p:txBody>
      </p:sp>
    </p:spTree>
    <p:extLst>
      <p:ext uri="{BB962C8B-B14F-4D97-AF65-F5344CB8AC3E}">
        <p14:creationId xmlns:p14="http://schemas.microsoft.com/office/powerpoint/2010/main" val="171308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070071"/>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Cambria" charset="0"/>
                <a:cs typeface="Cambria" charset="0"/>
              </a:rPr>
              <a:t>You </a:t>
            </a:r>
            <a:r>
              <a:rPr lang="en-US" sz="2000" dirty="0">
                <a:latin typeface="Cambria" charset="0"/>
                <a:ea typeface="Cambria" charset="0"/>
                <a:cs typeface="Cambria" charset="0"/>
              </a:rPr>
              <a:t>are </a:t>
            </a:r>
            <a:r>
              <a:rPr lang="en-US" sz="2000" b="1" dirty="0" smtClean="0">
                <a:latin typeface="Cambria" charset="0"/>
                <a:ea typeface="Cambria" charset="0"/>
                <a:cs typeface="Cambria" charset="0"/>
              </a:rPr>
              <a:t>Rachel</a:t>
            </a:r>
          </a:p>
          <a:p>
            <a:pPr algn="ctr">
              <a:spcBef>
                <a:spcPts val="2100"/>
              </a:spcBef>
              <a:spcAft>
                <a:spcPts val="300"/>
              </a:spcAft>
            </a:pPr>
            <a:r>
              <a:rPr lang="en-US" sz="2000" b="1" u="sng" dirty="0">
                <a:latin typeface="Cambria" charset="0"/>
                <a:ea typeface="Cambria" charset="0"/>
                <a:cs typeface="Cambria" charset="0"/>
              </a:rPr>
              <a:t>Religious L</a:t>
            </a:r>
            <a:r>
              <a:rPr lang="en-US" sz="2000" b="1" u="sng" dirty="0" smtClean="0">
                <a:latin typeface="Cambria" charset="0"/>
                <a:ea typeface="Cambria" charset="0"/>
                <a:cs typeface="Cambria" charset="0"/>
              </a:rPr>
              <a:t>eader</a:t>
            </a:r>
            <a:r>
              <a:rPr lang="en-US" sz="2000" dirty="0" smtClean="0">
                <a:latin typeface="Cambria" charset="0"/>
                <a:ea typeface="Cambria" charset="0"/>
                <a:cs typeface="Cambria" charset="0"/>
              </a:rPr>
              <a:t> </a:t>
            </a:r>
          </a:p>
          <a:p>
            <a:pPr>
              <a:lnSpc>
                <a:spcPct val="110000"/>
              </a:lnSpc>
              <a:spcBef>
                <a:spcPts val="2100"/>
              </a:spcBef>
              <a:spcAft>
                <a:spcPts val="900"/>
              </a:spcAft>
            </a:pPr>
            <a:r>
              <a:rPr lang="en-US" sz="2000" dirty="0">
                <a:latin typeface="Cambria" charset="0"/>
                <a:ea typeface="Cambria" charset="0"/>
                <a:cs typeface="Cambria" charset="0"/>
              </a:rPr>
              <a:t>T</a:t>
            </a:r>
            <a:r>
              <a:rPr lang="en-US" sz="2000" dirty="0" smtClean="0">
                <a:latin typeface="Cambria" charset="0"/>
                <a:ea typeface="Cambria" charset="0"/>
                <a:cs typeface="Cambria" charset="0"/>
              </a:rPr>
              <a:t>he </a:t>
            </a:r>
            <a:r>
              <a:rPr lang="en-US" sz="2000" dirty="0">
                <a:latin typeface="Cambria" charset="0"/>
                <a:ea typeface="Cambria" charset="0"/>
                <a:cs typeface="Cambria" charset="0"/>
              </a:rPr>
              <a:t>proposed wind power facility is on/near an important cultural site and a religious burial </a:t>
            </a:r>
            <a:r>
              <a:rPr lang="en-US" sz="2000" dirty="0" smtClean="0">
                <a:latin typeface="Cambria" charset="0"/>
                <a:ea typeface="Cambria" charset="0"/>
                <a:cs typeface="Cambria" charset="0"/>
              </a:rPr>
              <a:t>ground.</a:t>
            </a:r>
            <a:endParaRPr lang="en-US" sz="2000" dirty="0">
              <a:latin typeface="Cambria" charset="0"/>
              <a:ea typeface="Cambria" charset="0"/>
              <a:cs typeface="Cambria" charset="0"/>
            </a:endParaRPr>
          </a:p>
        </p:txBody>
      </p:sp>
      <p:sp>
        <p:nvSpPr>
          <p:cNvPr id="15" name="Rectangle 14"/>
          <p:cNvSpPr/>
          <p:nvPr/>
        </p:nvSpPr>
        <p:spPr>
          <a:xfrm>
            <a:off x="1002878" y="4312641"/>
            <a:ext cx="2344996" cy="516186"/>
          </a:xfrm>
          <a:prstGeom prst="rect">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808666"/>
            <a:ext cx="4165078" cy="3070071"/>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are </a:t>
            </a:r>
            <a:r>
              <a:rPr lang="en-US" sz="2000" b="1" dirty="0" smtClean="0">
                <a:latin typeface="Cambria" charset="0"/>
                <a:ea typeface="Cambria" charset="0"/>
                <a:cs typeface="Cambria" charset="0"/>
              </a:rPr>
              <a:t>Rachel</a:t>
            </a:r>
            <a:endParaRPr lang="en-US" sz="2000" b="1" dirty="0">
              <a:latin typeface="Cambria" charset="0"/>
              <a:ea typeface="MS Mincho" charset="-128"/>
              <a:cs typeface="Times New Roman" charset="0"/>
            </a:endParaRPr>
          </a:p>
          <a:p>
            <a:pPr algn="ctr">
              <a:spcBef>
                <a:spcPts val="2100"/>
              </a:spcBef>
              <a:spcAft>
                <a:spcPts val="300"/>
              </a:spcAft>
            </a:pPr>
            <a:r>
              <a:rPr lang="en-US" sz="2000" b="1" u="sng" dirty="0" smtClean="0">
                <a:latin typeface="Cambria" charset="0"/>
                <a:ea typeface="Cambria" charset="0"/>
                <a:cs typeface="Cambria" charset="0"/>
              </a:rPr>
              <a:t>Religious Leader</a:t>
            </a:r>
            <a:r>
              <a:rPr lang="en-US" sz="2000" dirty="0" smtClean="0">
                <a:latin typeface="Cambria" charset="0"/>
                <a:ea typeface="Cambria" charset="0"/>
                <a:cs typeface="Cambria" charset="0"/>
              </a:rPr>
              <a:t> </a:t>
            </a:r>
          </a:p>
          <a:p>
            <a:pPr>
              <a:lnSpc>
                <a:spcPct val="110000"/>
              </a:lnSpc>
              <a:spcBef>
                <a:spcPts val="2100"/>
              </a:spcBef>
              <a:spcAft>
                <a:spcPts val="900"/>
              </a:spcAft>
            </a:pPr>
            <a:r>
              <a:rPr lang="en-US" sz="2000" dirty="0" smtClean="0">
                <a:latin typeface="Cambria" charset="0"/>
                <a:ea typeface="Cambria" charset="0"/>
                <a:cs typeface="Cambria" charset="0"/>
              </a:rPr>
              <a:t>The proposed wind power facility is on/near an important cultural site and a religious burial ground.</a:t>
            </a:r>
          </a:p>
        </p:txBody>
      </p:sp>
      <p:sp>
        <p:nvSpPr>
          <p:cNvPr id="18" name="Rectangle 17"/>
          <p:cNvSpPr/>
          <p:nvPr/>
        </p:nvSpPr>
        <p:spPr>
          <a:xfrm>
            <a:off x="5727277" y="108163"/>
            <a:ext cx="2344996" cy="516186"/>
          </a:xfrm>
          <a:prstGeom prst="rect">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070071"/>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Cambria" charset="0"/>
                <a:cs typeface="Cambria" charset="0"/>
              </a:rPr>
              <a:t>Rachel</a:t>
            </a:r>
            <a:endParaRPr lang="en-US" sz="2000" b="1" dirty="0">
              <a:latin typeface="Cambria" charset="0"/>
              <a:ea typeface="MS Mincho" charset="-128"/>
              <a:cs typeface="Times New Roman" charset="0"/>
            </a:endParaRPr>
          </a:p>
          <a:p>
            <a:pPr algn="ctr">
              <a:spcBef>
                <a:spcPts val="2100"/>
              </a:spcBef>
              <a:spcAft>
                <a:spcPts val="300"/>
              </a:spcAft>
            </a:pPr>
            <a:r>
              <a:rPr lang="en-US" sz="2000" b="1" u="sng" dirty="0" smtClean="0">
                <a:latin typeface="Cambria" charset="0"/>
                <a:ea typeface="Cambria" charset="0"/>
                <a:cs typeface="Cambria" charset="0"/>
              </a:rPr>
              <a:t>Religious Leader</a:t>
            </a:r>
            <a:r>
              <a:rPr lang="en-US" sz="2000" dirty="0" smtClean="0">
                <a:latin typeface="Cambria" charset="0"/>
                <a:ea typeface="Cambria" charset="0"/>
                <a:cs typeface="Cambria" charset="0"/>
              </a:rPr>
              <a:t> </a:t>
            </a:r>
          </a:p>
          <a:p>
            <a:pPr>
              <a:lnSpc>
                <a:spcPct val="110000"/>
              </a:lnSpc>
              <a:spcBef>
                <a:spcPts val="2100"/>
              </a:spcBef>
              <a:spcAft>
                <a:spcPts val="900"/>
              </a:spcAft>
            </a:pPr>
            <a:r>
              <a:rPr lang="en-US" sz="2000" dirty="0" smtClean="0">
                <a:latin typeface="Cambria" charset="0"/>
                <a:ea typeface="Cambria" charset="0"/>
                <a:cs typeface="Cambria" charset="0"/>
              </a:rPr>
              <a:t>The proposed wind power facility is on/near an important cultural site and a religious burial ground.</a:t>
            </a:r>
          </a:p>
        </p:txBody>
      </p:sp>
      <p:sp>
        <p:nvSpPr>
          <p:cNvPr id="21" name="Rectangle 20"/>
          <p:cNvSpPr/>
          <p:nvPr/>
        </p:nvSpPr>
        <p:spPr>
          <a:xfrm>
            <a:off x="5727277" y="4317561"/>
            <a:ext cx="2344996" cy="516186"/>
          </a:xfrm>
          <a:prstGeom prst="rect">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813586"/>
            <a:ext cx="4165078" cy="3070071"/>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Cambria" charset="0"/>
                <a:cs typeface="Cambria" charset="0"/>
              </a:rPr>
              <a:t>Rachel</a:t>
            </a:r>
            <a:endParaRPr lang="en-US" sz="2000" b="1" dirty="0">
              <a:latin typeface="Cambria" charset="0"/>
              <a:ea typeface="MS Mincho" charset="-128"/>
              <a:cs typeface="Times New Roman" charset="0"/>
            </a:endParaRPr>
          </a:p>
          <a:p>
            <a:pPr algn="ctr">
              <a:spcBef>
                <a:spcPts val="2100"/>
              </a:spcBef>
              <a:spcAft>
                <a:spcPts val="300"/>
              </a:spcAft>
            </a:pPr>
            <a:r>
              <a:rPr lang="en-US" sz="2000" b="1" u="sng" dirty="0" smtClean="0">
                <a:latin typeface="Cambria" charset="0"/>
                <a:ea typeface="Cambria" charset="0"/>
                <a:cs typeface="Cambria" charset="0"/>
              </a:rPr>
              <a:t>Religious Leader</a:t>
            </a:r>
            <a:r>
              <a:rPr lang="en-US" sz="2000" dirty="0" smtClean="0">
                <a:latin typeface="Cambria" charset="0"/>
                <a:ea typeface="Cambria" charset="0"/>
                <a:cs typeface="Cambria" charset="0"/>
              </a:rPr>
              <a:t> </a:t>
            </a:r>
          </a:p>
          <a:p>
            <a:pPr>
              <a:lnSpc>
                <a:spcPct val="110000"/>
              </a:lnSpc>
              <a:spcBef>
                <a:spcPts val="2100"/>
              </a:spcBef>
              <a:spcAft>
                <a:spcPts val="900"/>
              </a:spcAft>
            </a:pPr>
            <a:r>
              <a:rPr lang="en-US" sz="2000" dirty="0" smtClean="0">
                <a:latin typeface="Cambria" charset="0"/>
                <a:ea typeface="Cambria" charset="0"/>
                <a:cs typeface="Cambria" charset="0"/>
              </a:rPr>
              <a:t>The proposed wind power facility is on/near an important cultural site and a religious burial ground.</a:t>
            </a:r>
          </a:p>
        </p:txBody>
      </p:sp>
    </p:spTree>
    <p:extLst>
      <p:ext uri="{BB962C8B-B14F-4D97-AF65-F5344CB8AC3E}">
        <p14:creationId xmlns:p14="http://schemas.microsoft.com/office/powerpoint/2010/main" val="1872536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FD68F6"/>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Hayden</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a:latin typeface="Cambria" charset="0"/>
                <a:ea typeface="Cambria" charset="0"/>
                <a:cs typeface="Cambria" charset="0"/>
              </a:rPr>
              <a:t>World Health </a:t>
            </a:r>
            <a:r>
              <a:rPr lang="en-US" sz="2000" b="1" u="sng" dirty="0" smtClean="0">
                <a:latin typeface="Cambria" charset="0"/>
                <a:ea typeface="Cambria" charset="0"/>
                <a:cs typeface="Cambria" charset="0"/>
              </a:rPr>
              <a:t>Organization</a:t>
            </a:r>
          </a:p>
          <a:p>
            <a:pPr>
              <a:spcBef>
                <a:spcPts val="900"/>
              </a:spcBef>
              <a:spcAft>
                <a:spcPts val="900"/>
              </a:spcAft>
            </a:pPr>
            <a:r>
              <a:rPr lang="en-US" sz="2000" dirty="0">
                <a:latin typeface="Cambria" charset="0"/>
                <a:ea typeface="Cambria" charset="0"/>
                <a:cs typeface="Cambria" charset="0"/>
              </a:rPr>
              <a:t>T</a:t>
            </a:r>
            <a:r>
              <a:rPr lang="en-US" sz="2000" dirty="0" smtClean="0">
                <a:latin typeface="Cambria" charset="0"/>
                <a:ea typeface="Cambria" charset="0"/>
                <a:cs typeface="Cambria" charset="0"/>
              </a:rPr>
              <a:t>he </a:t>
            </a:r>
            <a:r>
              <a:rPr lang="en-US" sz="2000" dirty="0">
                <a:latin typeface="Cambria" charset="0"/>
                <a:ea typeface="Cambria" charset="0"/>
                <a:cs typeface="Cambria" charset="0"/>
              </a:rPr>
              <a:t>land where the wind turbines will be placed is part swamp-land. The global health organization wants to reduce mosquito breeding zones in the area in order to reduce the incidence of malaria</a:t>
            </a:r>
            <a:r>
              <a:rPr lang="en-US" sz="2000" dirty="0" smtClean="0">
                <a:latin typeface="Cambria" charset="0"/>
                <a:ea typeface="Cambria" charset="0"/>
                <a:cs typeface="Cambria" charset="0"/>
              </a:rPr>
              <a:t>.</a:t>
            </a:r>
            <a:endParaRPr lang="en-US" sz="2000" dirty="0">
              <a:latin typeface="Cambria" charset="0"/>
              <a:ea typeface="Cambria" charset="0"/>
              <a:cs typeface="Cambria" charset="0"/>
            </a:endParaRPr>
          </a:p>
        </p:txBody>
      </p:sp>
      <p:sp>
        <p:nvSpPr>
          <p:cNvPr id="15" name="Rectangle 14"/>
          <p:cNvSpPr/>
          <p:nvPr/>
        </p:nvSpPr>
        <p:spPr>
          <a:xfrm>
            <a:off x="1002878" y="3648965"/>
            <a:ext cx="2344996" cy="516186"/>
          </a:xfrm>
          <a:prstGeom prst="rect">
            <a:avLst/>
          </a:prstGeom>
          <a:solidFill>
            <a:srgbClr val="FD68F6"/>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144990"/>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Hayden</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Cambria" charset="0"/>
                <a:cs typeface="Cambria" charset="0"/>
              </a:rPr>
              <a:t>World Health Organization</a:t>
            </a:r>
          </a:p>
          <a:p>
            <a:pPr>
              <a:spcBef>
                <a:spcPts val="900"/>
              </a:spcBef>
              <a:spcAft>
                <a:spcPts val="900"/>
              </a:spcAft>
            </a:pPr>
            <a:r>
              <a:rPr lang="en-US" sz="2000" dirty="0" smtClean="0">
                <a:latin typeface="Cambria" charset="0"/>
                <a:ea typeface="Cambria" charset="0"/>
                <a:cs typeface="Cambria" charset="0"/>
              </a:rPr>
              <a:t>The land where the wind turbines will be placed is part swamp-land. The global health organization wants to reduce mosquito breeding zones in the area in order to reduce the incidence of malaria.</a:t>
            </a:r>
          </a:p>
        </p:txBody>
      </p:sp>
      <p:sp>
        <p:nvSpPr>
          <p:cNvPr id="18" name="Rectangle 17"/>
          <p:cNvSpPr/>
          <p:nvPr/>
        </p:nvSpPr>
        <p:spPr>
          <a:xfrm>
            <a:off x="5727277" y="108163"/>
            <a:ext cx="2344996" cy="516186"/>
          </a:xfrm>
          <a:prstGeom prst="rect">
            <a:avLst/>
          </a:prstGeom>
          <a:solidFill>
            <a:srgbClr val="FD68F6"/>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Hayden</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Cambria" charset="0"/>
                <a:cs typeface="Cambria" charset="0"/>
              </a:rPr>
              <a:t>World Health Organization</a:t>
            </a:r>
          </a:p>
          <a:p>
            <a:pPr>
              <a:spcBef>
                <a:spcPts val="900"/>
              </a:spcBef>
              <a:spcAft>
                <a:spcPts val="900"/>
              </a:spcAft>
            </a:pPr>
            <a:r>
              <a:rPr lang="en-US" sz="2000" dirty="0" smtClean="0">
                <a:latin typeface="Cambria" charset="0"/>
                <a:ea typeface="Cambria" charset="0"/>
                <a:cs typeface="Cambria" charset="0"/>
              </a:rPr>
              <a:t>The land where the wind turbines will be placed is part swamp-land. The global health organization wants to reduce mosquito breeding zones in the area in order to reduce the incidence of malaria.</a:t>
            </a:r>
          </a:p>
        </p:txBody>
      </p:sp>
      <p:sp>
        <p:nvSpPr>
          <p:cNvPr id="21" name="Rectangle 20"/>
          <p:cNvSpPr/>
          <p:nvPr/>
        </p:nvSpPr>
        <p:spPr>
          <a:xfrm>
            <a:off x="5727277" y="3653885"/>
            <a:ext cx="2344996" cy="516186"/>
          </a:xfrm>
          <a:prstGeom prst="rect">
            <a:avLst/>
          </a:prstGeom>
          <a:solidFill>
            <a:srgbClr val="FD68F6"/>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149910"/>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Hayden</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Cambria" charset="0"/>
                <a:cs typeface="Cambria" charset="0"/>
              </a:rPr>
              <a:t>World Health Organization</a:t>
            </a:r>
          </a:p>
          <a:p>
            <a:pPr>
              <a:spcBef>
                <a:spcPts val="900"/>
              </a:spcBef>
              <a:spcAft>
                <a:spcPts val="900"/>
              </a:spcAft>
            </a:pPr>
            <a:r>
              <a:rPr lang="en-US" sz="2000" dirty="0" smtClean="0">
                <a:latin typeface="Cambria" charset="0"/>
                <a:ea typeface="Cambria" charset="0"/>
                <a:cs typeface="Cambria" charset="0"/>
              </a:rPr>
              <a:t>The land where the wind turbines will be placed is part swamp-land. The global health organization wants to reduce mosquito breeding zones in the area in order to reduce the incidence of malaria.</a:t>
            </a:r>
          </a:p>
        </p:txBody>
      </p:sp>
    </p:spTree>
    <p:extLst>
      <p:ext uri="{BB962C8B-B14F-4D97-AF65-F5344CB8AC3E}">
        <p14:creationId xmlns:p14="http://schemas.microsoft.com/office/powerpoint/2010/main" val="446637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FFAF0A"/>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Alexis</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a:latin typeface="Cambria" charset="0"/>
                <a:ea typeface="Cambria" charset="0"/>
                <a:cs typeface="Cambria" charset="0"/>
              </a:rPr>
              <a:t>CEO of </a:t>
            </a:r>
            <a:r>
              <a:rPr lang="en-US" sz="2000" b="1" u="sng" dirty="0" err="1">
                <a:latin typeface="Cambria" charset="0"/>
                <a:ea typeface="Cambria" charset="0"/>
                <a:cs typeface="Cambria" charset="0"/>
              </a:rPr>
              <a:t>Altaeros</a:t>
            </a:r>
            <a:r>
              <a:rPr lang="en-US" sz="2000" b="1" u="sng" dirty="0">
                <a:latin typeface="Cambria" charset="0"/>
                <a:ea typeface="Cambria" charset="0"/>
                <a:cs typeface="Cambria" charset="0"/>
              </a:rPr>
              <a:t> </a:t>
            </a:r>
            <a:r>
              <a:rPr lang="en-US" sz="2000" b="1" u="sng" dirty="0" smtClean="0">
                <a:latin typeface="Cambria" charset="0"/>
                <a:ea typeface="Cambria" charset="0"/>
                <a:cs typeface="Cambria" charset="0"/>
              </a:rPr>
              <a:t>Energies</a:t>
            </a:r>
            <a:r>
              <a:rPr lang="en-US" sz="2000" dirty="0" smtClean="0">
                <a:latin typeface="Cambria" charset="0"/>
                <a:ea typeface="Cambria" charset="0"/>
                <a:cs typeface="Cambria" charset="0"/>
              </a:rPr>
              <a:t> </a:t>
            </a:r>
          </a:p>
          <a:p>
            <a:pPr>
              <a:spcBef>
                <a:spcPts val="900"/>
              </a:spcBef>
              <a:spcAft>
                <a:spcPts val="900"/>
              </a:spcAft>
            </a:pPr>
            <a:r>
              <a:rPr lang="en-US" sz="2000" dirty="0" smtClean="0">
                <a:latin typeface="Cambria" charset="0"/>
                <a:ea typeface="Cambria" charset="0"/>
                <a:cs typeface="Cambria" charset="0"/>
              </a:rPr>
              <a:t>The </a:t>
            </a:r>
            <a:r>
              <a:rPr lang="en-US" sz="2000" dirty="0">
                <a:latin typeface="Cambria" charset="0"/>
                <a:ea typeface="Cambria" charset="0"/>
                <a:cs typeface="Cambria" charset="0"/>
              </a:rPr>
              <a:t>chief executive of the company that developed the hot air balloon wind turbine power generation system needs to make this big sale. If she loses this sale, the company will go </a:t>
            </a:r>
            <a:r>
              <a:rPr lang="en-US" sz="2000" dirty="0" smtClean="0">
                <a:latin typeface="Cambria" charset="0"/>
                <a:ea typeface="Cambria" charset="0"/>
                <a:cs typeface="Cambria" charset="0"/>
              </a:rPr>
              <a:t>bankrupt.</a:t>
            </a:r>
            <a:endParaRPr lang="en-US" sz="2000" dirty="0">
              <a:latin typeface="Cambria" charset="0"/>
              <a:ea typeface="Cambria" charset="0"/>
              <a:cs typeface="Cambria" charset="0"/>
            </a:endParaRPr>
          </a:p>
        </p:txBody>
      </p:sp>
      <p:sp>
        <p:nvSpPr>
          <p:cNvPr id="15" name="Rectangle 14"/>
          <p:cNvSpPr/>
          <p:nvPr/>
        </p:nvSpPr>
        <p:spPr>
          <a:xfrm>
            <a:off x="1002878" y="3648965"/>
            <a:ext cx="2344996" cy="516186"/>
          </a:xfrm>
          <a:prstGeom prst="rect">
            <a:avLst/>
          </a:prstGeom>
          <a:solidFill>
            <a:srgbClr val="FFAF0A"/>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144990"/>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Alexis</a:t>
            </a:r>
          </a:p>
          <a:p>
            <a:pPr algn="ctr">
              <a:spcBef>
                <a:spcPts val="900"/>
              </a:spcBef>
              <a:spcAft>
                <a:spcPts val="900"/>
              </a:spcAft>
            </a:pPr>
            <a:r>
              <a:rPr lang="en-US" sz="2000" b="1" u="sng" dirty="0" smtClean="0">
                <a:latin typeface="Cambria" charset="0"/>
                <a:ea typeface="Cambria" charset="0"/>
                <a:cs typeface="Cambria" charset="0"/>
              </a:rPr>
              <a:t>CEO of </a:t>
            </a:r>
            <a:r>
              <a:rPr lang="en-US" sz="2000" b="1" u="sng" dirty="0" err="1" smtClean="0">
                <a:latin typeface="Cambria" charset="0"/>
                <a:ea typeface="Cambria" charset="0"/>
                <a:cs typeface="Cambria" charset="0"/>
              </a:rPr>
              <a:t>Altaeros</a:t>
            </a:r>
            <a:r>
              <a:rPr lang="en-US" sz="2000" b="1" u="sng" dirty="0" smtClean="0">
                <a:latin typeface="Cambria" charset="0"/>
                <a:ea typeface="Cambria" charset="0"/>
                <a:cs typeface="Cambria" charset="0"/>
              </a:rPr>
              <a:t> Energies</a:t>
            </a:r>
            <a:r>
              <a:rPr lang="en-US" sz="2000" dirty="0" smtClean="0">
                <a:latin typeface="Cambria" charset="0"/>
                <a:ea typeface="Cambria" charset="0"/>
                <a:cs typeface="Cambria" charset="0"/>
              </a:rPr>
              <a:t> </a:t>
            </a:r>
          </a:p>
          <a:p>
            <a:pPr>
              <a:spcBef>
                <a:spcPts val="900"/>
              </a:spcBef>
              <a:spcAft>
                <a:spcPts val="900"/>
              </a:spcAft>
            </a:pPr>
            <a:r>
              <a:rPr lang="en-US" sz="2000" dirty="0" smtClean="0">
                <a:latin typeface="Cambria" charset="0"/>
                <a:ea typeface="Cambria" charset="0"/>
                <a:cs typeface="Cambria" charset="0"/>
              </a:rPr>
              <a:t>The chief executive of the company that developed the hot air balloon wind turbine power generation system needs to make this big sale. If she loses this sale, the company will go bankrupt.</a:t>
            </a:r>
          </a:p>
        </p:txBody>
      </p:sp>
      <p:sp>
        <p:nvSpPr>
          <p:cNvPr id="18" name="Rectangle 17"/>
          <p:cNvSpPr/>
          <p:nvPr/>
        </p:nvSpPr>
        <p:spPr>
          <a:xfrm>
            <a:off x="5727277" y="108163"/>
            <a:ext cx="2344996" cy="516186"/>
          </a:xfrm>
          <a:prstGeom prst="rect">
            <a:avLst/>
          </a:prstGeom>
          <a:solidFill>
            <a:srgbClr val="FFAF0A"/>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Alexis</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Cambria" charset="0"/>
                <a:cs typeface="Cambria" charset="0"/>
              </a:rPr>
              <a:t>CEO of </a:t>
            </a:r>
            <a:r>
              <a:rPr lang="en-US" sz="2000" b="1" u="sng" dirty="0" err="1" smtClean="0">
                <a:latin typeface="Cambria" charset="0"/>
                <a:ea typeface="Cambria" charset="0"/>
                <a:cs typeface="Cambria" charset="0"/>
              </a:rPr>
              <a:t>Altaeros</a:t>
            </a:r>
            <a:r>
              <a:rPr lang="en-US" sz="2000" b="1" u="sng" dirty="0" smtClean="0">
                <a:latin typeface="Cambria" charset="0"/>
                <a:ea typeface="Cambria" charset="0"/>
                <a:cs typeface="Cambria" charset="0"/>
              </a:rPr>
              <a:t> Energies</a:t>
            </a:r>
            <a:r>
              <a:rPr lang="en-US" sz="2000" dirty="0" smtClean="0">
                <a:latin typeface="Cambria" charset="0"/>
                <a:ea typeface="Cambria" charset="0"/>
                <a:cs typeface="Cambria" charset="0"/>
              </a:rPr>
              <a:t> </a:t>
            </a:r>
          </a:p>
          <a:p>
            <a:pPr>
              <a:spcBef>
                <a:spcPts val="900"/>
              </a:spcBef>
              <a:spcAft>
                <a:spcPts val="900"/>
              </a:spcAft>
            </a:pPr>
            <a:r>
              <a:rPr lang="en-US" sz="2000" dirty="0" smtClean="0">
                <a:latin typeface="Cambria" charset="0"/>
                <a:ea typeface="Cambria" charset="0"/>
                <a:cs typeface="Cambria" charset="0"/>
              </a:rPr>
              <a:t>The chief executive of the company that developed the hot air balloon wind turbine power generation system needs to make this big sale. If she loses this sale, the company will go bankrupt.</a:t>
            </a:r>
          </a:p>
        </p:txBody>
      </p:sp>
      <p:sp>
        <p:nvSpPr>
          <p:cNvPr id="21" name="Rectangle 20"/>
          <p:cNvSpPr/>
          <p:nvPr/>
        </p:nvSpPr>
        <p:spPr>
          <a:xfrm>
            <a:off x="5727277" y="3653885"/>
            <a:ext cx="2344996" cy="516186"/>
          </a:xfrm>
          <a:prstGeom prst="rect">
            <a:avLst/>
          </a:prstGeom>
          <a:solidFill>
            <a:srgbClr val="FFAF0A"/>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149910"/>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Alexis</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Cambria" charset="0"/>
                <a:cs typeface="Cambria" charset="0"/>
              </a:rPr>
              <a:t>CEO of </a:t>
            </a:r>
            <a:r>
              <a:rPr lang="en-US" sz="2000" b="1" u="sng" dirty="0" err="1" smtClean="0">
                <a:latin typeface="Cambria" charset="0"/>
                <a:ea typeface="Cambria" charset="0"/>
                <a:cs typeface="Cambria" charset="0"/>
              </a:rPr>
              <a:t>Altaeros</a:t>
            </a:r>
            <a:r>
              <a:rPr lang="en-US" sz="2000" b="1" u="sng" dirty="0" smtClean="0">
                <a:latin typeface="Cambria" charset="0"/>
                <a:ea typeface="Cambria" charset="0"/>
                <a:cs typeface="Cambria" charset="0"/>
              </a:rPr>
              <a:t> Energies</a:t>
            </a:r>
            <a:r>
              <a:rPr lang="en-US" sz="2000" dirty="0" smtClean="0">
                <a:latin typeface="Cambria" charset="0"/>
                <a:ea typeface="Cambria" charset="0"/>
                <a:cs typeface="Cambria" charset="0"/>
              </a:rPr>
              <a:t> </a:t>
            </a:r>
          </a:p>
          <a:p>
            <a:pPr>
              <a:spcBef>
                <a:spcPts val="900"/>
              </a:spcBef>
              <a:spcAft>
                <a:spcPts val="900"/>
              </a:spcAft>
            </a:pPr>
            <a:r>
              <a:rPr lang="en-US" sz="2000" dirty="0" smtClean="0">
                <a:latin typeface="Cambria" charset="0"/>
                <a:ea typeface="Cambria" charset="0"/>
                <a:cs typeface="Cambria" charset="0"/>
              </a:rPr>
              <a:t>The chief executive of the company that developed the hot air balloon wind turbine power generation system needs to make this big sale. If she loses this sale, the company will go bankrupt.</a:t>
            </a:r>
          </a:p>
        </p:txBody>
      </p:sp>
    </p:spTree>
    <p:extLst>
      <p:ext uri="{BB962C8B-B14F-4D97-AF65-F5344CB8AC3E}">
        <p14:creationId xmlns:p14="http://schemas.microsoft.com/office/powerpoint/2010/main" val="923220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0BFA8B"/>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854901"/>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Lee</a:t>
            </a:r>
            <a:endParaRPr lang="en-US" b="1" dirty="0">
              <a:latin typeface="Cambria" charset="0"/>
              <a:ea typeface="MS Mincho" charset="-128"/>
              <a:cs typeface="Times New Roman" charset="0"/>
            </a:endParaRPr>
          </a:p>
          <a:p>
            <a:pPr algn="ctr">
              <a:spcBef>
                <a:spcPts val="600"/>
              </a:spcBef>
            </a:pPr>
            <a:r>
              <a:rPr lang="en-US" b="1" u="sng" dirty="0">
                <a:latin typeface="Cambria" charset="0"/>
                <a:ea typeface="Cambria" charset="0"/>
                <a:cs typeface="Cambria" charset="0"/>
              </a:rPr>
              <a:t>Local </a:t>
            </a:r>
            <a:r>
              <a:rPr lang="en-US" b="1" u="sng" dirty="0" smtClean="0">
                <a:latin typeface="Cambria" charset="0"/>
                <a:ea typeface="Cambria" charset="0"/>
                <a:cs typeface="Cambria" charset="0"/>
              </a:rPr>
              <a:t>Government Official</a:t>
            </a:r>
            <a:r>
              <a:rPr lang="en-US" dirty="0" smtClean="0">
                <a:latin typeface="Cambria" charset="0"/>
                <a:ea typeface="Cambria" charset="0"/>
                <a:cs typeface="Cambria" charset="0"/>
              </a:rPr>
              <a:t> </a:t>
            </a:r>
          </a:p>
          <a:p>
            <a:pPr>
              <a:spcBef>
                <a:spcPts val="600"/>
              </a:spcBef>
              <a:spcAft>
                <a:spcPts val="900"/>
              </a:spcAft>
            </a:pPr>
            <a:r>
              <a:rPr lang="en-US" dirty="0">
                <a:latin typeface="Cambria" charset="0"/>
                <a:ea typeface="Cambria" charset="0"/>
                <a:cs typeface="Cambria" charset="0"/>
              </a:rPr>
              <a:t>L</a:t>
            </a:r>
            <a:r>
              <a:rPr lang="en-US" dirty="0" smtClean="0">
                <a:latin typeface="Cambria" charset="0"/>
                <a:ea typeface="Cambria" charset="0"/>
                <a:cs typeface="Cambria" charset="0"/>
              </a:rPr>
              <a:t>ocal </a:t>
            </a:r>
            <a:r>
              <a:rPr lang="en-US" dirty="0">
                <a:latin typeface="Cambria" charset="0"/>
                <a:ea typeface="Cambria" charset="0"/>
                <a:cs typeface="Cambria" charset="0"/>
              </a:rPr>
              <a:t>officials want to provide electricity in rural areas </a:t>
            </a:r>
            <a:r>
              <a:rPr lang="en-US" dirty="0" smtClean="0">
                <a:latin typeface="Cambria" charset="0"/>
                <a:ea typeface="Cambria" charset="0"/>
                <a:cs typeface="Cambria" charset="0"/>
              </a:rPr>
              <a:t>to </a:t>
            </a:r>
            <a:r>
              <a:rPr lang="en-US" dirty="0">
                <a:latin typeface="Cambria" charset="0"/>
                <a:ea typeface="Cambria" charset="0"/>
                <a:cs typeface="Cambria" charset="0"/>
              </a:rPr>
              <a:t>generate small-scale industry and improve health (currently people rely on indoor fires to provide light, which cause lung ailments).  This kind of community development not only improves lives, it helps </a:t>
            </a:r>
            <a:r>
              <a:rPr lang="en-US" dirty="0" smtClean="0">
                <a:latin typeface="Cambria" charset="0"/>
                <a:ea typeface="Cambria" charset="0"/>
                <a:cs typeface="Cambria" charset="0"/>
              </a:rPr>
              <a:t>politicians </a:t>
            </a:r>
            <a:r>
              <a:rPr lang="en-US" dirty="0">
                <a:latin typeface="Cambria" charset="0"/>
                <a:ea typeface="Cambria" charset="0"/>
                <a:cs typeface="Cambria" charset="0"/>
              </a:rPr>
              <a:t>win votes and stay in </a:t>
            </a:r>
            <a:r>
              <a:rPr lang="en-US" dirty="0" smtClean="0">
                <a:latin typeface="Cambria" charset="0"/>
                <a:ea typeface="Cambria" charset="0"/>
                <a:cs typeface="Cambria" charset="0"/>
              </a:rPr>
              <a:t>power.</a:t>
            </a:r>
            <a:endParaRPr lang="en-US" dirty="0">
              <a:latin typeface="Cambria" charset="0"/>
              <a:ea typeface="Cambria" charset="0"/>
              <a:cs typeface="Cambria" charset="0"/>
            </a:endParaRPr>
          </a:p>
        </p:txBody>
      </p:sp>
      <p:sp>
        <p:nvSpPr>
          <p:cNvPr id="15" name="Rectangle 14"/>
          <p:cNvSpPr/>
          <p:nvPr/>
        </p:nvSpPr>
        <p:spPr>
          <a:xfrm>
            <a:off x="1002878" y="3604721"/>
            <a:ext cx="2344996" cy="516186"/>
          </a:xfrm>
          <a:prstGeom prst="rect">
            <a:avLst/>
          </a:prstGeom>
          <a:solidFill>
            <a:srgbClr val="0BFA8B"/>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100746"/>
            <a:ext cx="4165078" cy="3854901"/>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Lee</a:t>
            </a:r>
          </a:p>
          <a:p>
            <a:pPr algn="ctr">
              <a:spcBef>
                <a:spcPts val="600"/>
              </a:spcBef>
            </a:pPr>
            <a:r>
              <a:rPr lang="en-US" b="1" u="sng" dirty="0" smtClean="0">
                <a:latin typeface="Cambria" charset="0"/>
                <a:ea typeface="Cambria" charset="0"/>
                <a:cs typeface="Cambria" charset="0"/>
              </a:rPr>
              <a:t>Local </a:t>
            </a:r>
            <a:r>
              <a:rPr lang="en-US" b="1" u="sng" dirty="0">
                <a:latin typeface="Cambria" charset="0"/>
                <a:ea typeface="Cambria" charset="0"/>
                <a:cs typeface="Cambria" charset="0"/>
              </a:rPr>
              <a:t>G</a:t>
            </a:r>
            <a:r>
              <a:rPr lang="en-US" b="1" u="sng" dirty="0" smtClean="0">
                <a:latin typeface="Cambria" charset="0"/>
                <a:ea typeface="Cambria" charset="0"/>
                <a:cs typeface="Cambria" charset="0"/>
              </a:rPr>
              <a:t>overnment Official</a:t>
            </a:r>
            <a:r>
              <a:rPr lang="en-US" dirty="0" smtClean="0">
                <a:latin typeface="Cambria" charset="0"/>
                <a:ea typeface="Cambria" charset="0"/>
                <a:cs typeface="Cambria" charset="0"/>
              </a:rPr>
              <a:t> </a:t>
            </a:r>
          </a:p>
          <a:p>
            <a:pPr>
              <a:spcBef>
                <a:spcPts val="600"/>
              </a:spcBef>
              <a:spcAft>
                <a:spcPts val="900"/>
              </a:spcAft>
            </a:pPr>
            <a:r>
              <a:rPr lang="en-US" dirty="0" smtClean="0">
                <a:latin typeface="Cambria" charset="0"/>
                <a:ea typeface="Cambria" charset="0"/>
                <a:cs typeface="Cambria" charset="0"/>
              </a:rPr>
              <a:t>Local officials want to provide electricity in rural areas to generate small-scale industry and improve health (currently people rely on indoor fires to provide light, which cause lung ailments).  This kind of community development not only improves lives, it helps politicians win votes and stay in power.</a:t>
            </a:r>
          </a:p>
        </p:txBody>
      </p:sp>
      <p:sp>
        <p:nvSpPr>
          <p:cNvPr id="18" name="Rectangle 17"/>
          <p:cNvSpPr/>
          <p:nvPr/>
        </p:nvSpPr>
        <p:spPr>
          <a:xfrm>
            <a:off x="5727277" y="108163"/>
            <a:ext cx="2344996" cy="516186"/>
          </a:xfrm>
          <a:prstGeom prst="rect">
            <a:avLst/>
          </a:prstGeom>
          <a:solidFill>
            <a:srgbClr val="0BFA8B"/>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824124"/>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Lee</a:t>
            </a:r>
            <a:endParaRPr lang="en-US" b="1" dirty="0">
              <a:latin typeface="Cambria" charset="0"/>
              <a:ea typeface="MS Mincho" charset="-128"/>
              <a:cs typeface="Times New Roman" charset="0"/>
            </a:endParaRPr>
          </a:p>
          <a:p>
            <a:pPr algn="ctr">
              <a:spcBef>
                <a:spcPts val="600"/>
              </a:spcBef>
            </a:pPr>
            <a:r>
              <a:rPr lang="en-US" b="1" u="sng" dirty="0" smtClean="0">
                <a:latin typeface="Cambria" charset="0"/>
                <a:ea typeface="Cambria" charset="0"/>
                <a:cs typeface="Cambria" charset="0"/>
              </a:rPr>
              <a:t>Local Government </a:t>
            </a:r>
            <a:r>
              <a:rPr lang="en-US" b="1" u="sng" dirty="0">
                <a:latin typeface="Cambria" charset="0"/>
                <a:ea typeface="Cambria" charset="0"/>
                <a:cs typeface="Cambria" charset="0"/>
              </a:rPr>
              <a:t>O</a:t>
            </a:r>
            <a:r>
              <a:rPr lang="en-US" b="1" u="sng" dirty="0" smtClean="0">
                <a:latin typeface="Cambria" charset="0"/>
                <a:ea typeface="Cambria" charset="0"/>
                <a:cs typeface="Cambria" charset="0"/>
              </a:rPr>
              <a:t>fficial</a:t>
            </a:r>
            <a:r>
              <a:rPr lang="en-US" dirty="0" smtClean="0">
                <a:latin typeface="Cambria" charset="0"/>
                <a:ea typeface="Cambria" charset="0"/>
                <a:cs typeface="Cambria" charset="0"/>
              </a:rPr>
              <a:t> </a:t>
            </a:r>
          </a:p>
          <a:p>
            <a:pPr>
              <a:spcBef>
                <a:spcPts val="600"/>
              </a:spcBef>
              <a:spcAft>
                <a:spcPts val="600"/>
              </a:spcAft>
            </a:pPr>
            <a:r>
              <a:rPr lang="en-US" dirty="0" smtClean="0">
                <a:latin typeface="Cambria" charset="0"/>
                <a:ea typeface="Cambria" charset="0"/>
                <a:cs typeface="Cambria" charset="0"/>
              </a:rPr>
              <a:t>Local officials want to provide electricity in rural areas to generate small-scale industry and improve health (currently people rely on indoor fires to provide light, which cause lung ailments).  This kind of community development not only improves lives, it helps politicians win votes and stay in power.</a:t>
            </a:r>
          </a:p>
        </p:txBody>
      </p:sp>
      <p:sp>
        <p:nvSpPr>
          <p:cNvPr id="21" name="Rectangle 20"/>
          <p:cNvSpPr/>
          <p:nvPr/>
        </p:nvSpPr>
        <p:spPr>
          <a:xfrm>
            <a:off x="5727277" y="3609641"/>
            <a:ext cx="2344996" cy="516186"/>
          </a:xfrm>
          <a:prstGeom prst="rect">
            <a:avLst/>
          </a:prstGeom>
          <a:solidFill>
            <a:srgbClr val="0BFA8B"/>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105666"/>
            <a:ext cx="4165078" cy="4393510"/>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dirty="0" smtClean="0">
                <a:latin typeface="Cambria" charset="0"/>
                <a:ea typeface="MS Mincho" charset="-128"/>
                <a:cs typeface="Times New Roman" charset="0"/>
              </a:rPr>
              <a:t>You </a:t>
            </a:r>
            <a:r>
              <a:rPr lang="en-US" dirty="0">
                <a:latin typeface="Cambria" charset="0"/>
                <a:ea typeface="MS Mincho" charset="-128"/>
                <a:cs typeface="Times New Roman" charset="0"/>
              </a:rPr>
              <a:t>are </a:t>
            </a:r>
            <a:r>
              <a:rPr lang="en-US" b="1" dirty="0" smtClean="0">
                <a:latin typeface="Cambria" charset="0"/>
                <a:ea typeface="MS Mincho" charset="-128"/>
                <a:cs typeface="Times New Roman" charset="0"/>
              </a:rPr>
              <a:t>Lee</a:t>
            </a:r>
            <a:endParaRPr lang="en-US" b="1" dirty="0">
              <a:latin typeface="Cambria" charset="0"/>
              <a:ea typeface="MS Mincho" charset="-128"/>
              <a:cs typeface="Times New Roman" charset="0"/>
            </a:endParaRPr>
          </a:p>
          <a:p>
            <a:pPr algn="ctr">
              <a:spcBef>
                <a:spcPts val="600"/>
              </a:spcBef>
            </a:pPr>
            <a:r>
              <a:rPr lang="en-US" b="1" u="sng" dirty="0" smtClean="0">
                <a:latin typeface="Cambria" charset="0"/>
                <a:ea typeface="Cambria" charset="0"/>
                <a:cs typeface="Cambria" charset="0"/>
              </a:rPr>
              <a:t>Local Government </a:t>
            </a:r>
            <a:r>
              <a:rPr lang="en-US" b="1" u="sng" dirty="0">
                <a:latin typeface="Cambria" charset="0"/>
                <a:ea typeface="Cambria" charset="0"/>
                <a:cs typeface="Cambria" charset="0"/>
              </a:rPr>
              <a:t>O</a:t>
            </a:r>
            <a:r>
              <a:rPr lang="en-US" b="1" u="sng" dirty="0" smtClean="0">
                <a:latin typeface="Cambria" charset="0"/>
                <a:ea typeface="Cambria" charset="0"/>
                <a:cs typeface="Cambria" charset="0"/>
              </a:rPr>
              <a:t>fficial</a:t>
            </a:r>
            <a:r>
              <a:rPr lang="en-US" dirty="0" smtClean="0">
                <a:latin typeface="Cambria" charset="0"/>
                <a:ea typeface="Cambria" charset="0"/>
                <a:cs typeface="Cambria" charset="0"/>
              </a:rPr>
              <a:t> </a:t>
            </a:r>
          </a:p>
          <a:p>
            <a:pPr>
              <a:spcBef>
                <a:spcPts val="600"/>
              </a:spcBef>
              <a:spcAft>
                <a:spcPts val="900"/>
              </a:spcAft>
            </a:pPr>
            <a:r>
              <a:rPr lang="en-US" dirty="0" smtClean="0">
                <a:latin typeface="Cambria" charset="0"/>
                <a:ea typeface="Cambria" charset="0"/>
                <a:cs typeface="Cambria" charset="0"/>
              </a:rPr>
              <a:t>Local officials want to provide electricity in rural areas to generate small-scale industry and improve health (currently people rely on indoor fires to provide light, which cause lung ailments).  This kind of community development not only improves lives, it helps politicians win votes and stay in power.</a:t>
            </a:r>
          </a:p>
          <a:p>
            <a:pPr algn="ctr">
              <a:spcBef>
                <a:spcPts val="900"/>
              </a:spcBef>
              <a:spcAft>
                <a:spcPts val="900"/>
              </a:spcAft>
            </a:pPr>
            <a:endParaRPr lang="en-US" sz="2000" dirty="0" smtClean="0">
              <a:latin typeface="Cambria" charset="0"/>
              <a:ea typeface="Cambria" charset="0"/>
              <a:cs typeface="Cambria" charset="0"/>
            </a:endParaRPr>
          </a:p>
        </p:txBody>
      </p:sp>
    </p:spTree>
    <p:extLst>
      <p:ext uri="{BB962C8B-B14F-4D97-AF65-F5344CB8AC3E}">
        <p14:creationId xmlns:p14="http://schemas.microsoft.com/office/powerpoint/2010/main" val="1913122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rgbClr val="FFCDA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Lauren</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Cambria" charset="0"/>
                <a:cs typeface="Cambria" charset="0"/>
              </a:rPr>
              <a:t>Landowner</a:t>
            </a:r>
            <a:endParaRPr lang="en-US" sz="2000" dirty="0">
              <a:latin typeface="Cambria" charset="0"/>
              <a:ea typeface="Cambria" charset="0"/>
              <a:cs typeface="Cambria" charset="0"/>
            </a:endParaRPr>
          </a:p>
          <a:p>
            <a:pPr>
              <a:lnSpc>
                <a:spcPct val="120000"/>
              </a:lnSpc>
              <a:spcBef>
                <a:spcPts val="900"/>
              </a:spcBef>
              <a:spcAft>
                <a:spcPts val="900"/>
              </a:spcAft>
            </a:pPr>
            <a:r>
              <a:rPr lang="en-US" sz="2000" dirty="0">
                <a:latin typeface="Cambria" charset="0"/>
                <a:ea typeface="Cambria" charset="0"/>
                <a:cs typeface="Cambria" charset="0"/>
              </a:rPr>
              <a:t>T</a:t>
            </a:r>
            <a:r>
              <a:rPr lang="en-US" sz="2000" dirty="0" smtClean="0">
                <a:latin typeface="Cambria" charset="0"/>
                <a:ea typeface="Cambria" charset="0"/>
                <a:cs typeface="Cambria" charset="0"/>
              </a:rPr>
              <a:t>he </a:t>
            </a:r>
            <a:r>
              <a:rPr lang="en-US" sz="2000" dirty="0">
                <a:latin typeface="Cambria" charset="0"/>
                <a:ea typeface="Cambria" charset="0"/>
                <a:cs typeface="Cambria" charset="0"/>
              </a:rPr>
              <a:t>land where the wind turbines will be placed is private land.  The owner currently uses that land to grow enough food to feed his family. A portion of the site is swampland. </a:t>
            </a:r>
          </a:p>
        </p:txBody>
      </p:sp>
      <p:sp>
        <p:nvSpPr>
          <p:cNvPr id="15" name="Rectangle 14"/>
          <p:cNvSpPr/>
          <p:nvPr/>
        </p:nvSpPr>
        <p:spPr>
          <a:xfrm>
            <a:off x="1002878" y="3722158"/>
            <a:ext cx="2344996" cy="516186"/>
          </a:xfrm>
          <a:prstGeom prst="rect">
            <a:avLst/>
          </a:prstGeom>
          <a:solidFill>
            <a:srgbClr val="FFCDA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218183"/>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Lauren</a:t>
            </a:r>
          </a:p>
          <a:p>
            <a:pPr algn="ctr">
              <a:spcBef>
                <a:spcPts val="900"/>
              </a:spcBef>
              <a:spcAft>
                <a:spcPts val="900"/>
              </a:spcAft>
            </a:pPr>
            <a:r>
              <a:rPr lang="en-US" sz="2000" b="1" u="sng" dirty="0" smtClean="0">
                <a:latin typeface="Cambria" charset="0"/>
                <a:ea typeface="Cambria" charset="0"/>
                <a:cs typeface="Cambria" charset="0"/>
              </a:rPr>
              <a:t>Landowner</a:t>
            </a:r>
            <a:endParaRPr lang="en-US" sz="2000" dirty="0" smtClean="0">
              <a:latin typeface="Cambria" charset="0"/>
              <a:ea typeface="Cambria" charset="0"/>
              <a:cs typeface="Cambria" charset="0"/>
            </a:endParaRPr>
          </a:p>
          <a:p>
            <a:pPr>
              <a:lnSpc>
                <a:spcPct val="120000"/>
              </a:lnSpc>
              <a:spcBef>
                <a:spcPts val="900"/>
              </a:spcBef>
              <a:spcAft>
                <a:spcPts val="900"/>
              </a:spcAft>
            </a:pPr>
            <a:r>
              <a:rPr lang="en-US" sz="2000" dirty="0" smtClean="0">
                <a:latin typeface="Cambria" charset="0"/>
                <a:ea typeface="Cambria" charset="0"/>
                <a:cs typeface="Cambria" charset="0"/>
              </a:rPr>
              <a:t>The land where the wind turbines will be placed is private land.  The owner currently uses that land to grow enough food to feed his family. A portion of the site is swampland. </a:t>
            </a:r>
          </a:p>
        </p:txBody>
      </p:sp>
      <p:sp>
        <p:nvSpPr>
          <p:cNvPr id="18" name="Rectangle 17"/>
          <p:cNvSpPr/>
          <p:nvPr/>
        </p:nvSpPr>
        <p:spPr>
          <a:xfrm>
            <a:off x="5727277" y="108163"/>
            <a:ext cx="2344996" cy="516186"/>
          </a:xfrm>
          <a:prstGeom prst="rect">
            <a:avLst/>
          </a:prstGeom>
          <a:solidFill>
            <a:srgbClr val="FFCDA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Lauren</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Cambria" charset="0"/>
                <a:cs typeface="Cambria" charset="0"/>
              </a:rPr>
              <a:t>Landowner</a:t>
            </a:r>
            <a:endParaRPr lang="en-US" sz="2000" dirty="0" smtClean="0">
              <a:latin typeface="Cambria" charset="0"/>
              <a:ea typeface="Cambria" charset="0"/>
              <a:cs typeface="Cambria" charset="0"/>
            </a:endParaRPr>
          </a:p>
          <a:p>
            <a:pPr>
              <a:lnSpc>
                <a:spcPct val="120000"/>
              </a:lnSpc>
              <a:spcBef>
                <a:spcPts val="900"/>
              </a:spcBef>
              <a:spcAft>
                <a:spcPts val="900"/>
              </a:spcAft>
            </a:pPr>
            <a:r>
              <a:rPr lang="en-US" sz="2000" dirty="0" smtClean="0">
                <a:latin typeface="Cambria" charset="0"/>
                <a:ea typeface="Cambria" charset="0"/>
                <a:cs typeface="Cambria" charset="0"/>
              </a:rPr>
              <a:t>The land where the wind turbines will be placed is private land.  The owner currently uses that land to grow enough food to feed his family. A portion of the site is swampland. </a:t>
            </a:r>
          </a:p>
        </p:txBody>
      </p:sp>
      <p:sp>
        <p:nvSpPr>
          <p:cNvPr id="21" name="Rectangle 20"/>
          <p:cNvSpPr/>
          <p:nvPr/>
        </p:nvSpPr>
        <p:spPr>
          <a:xfrm>
            <a:off x="5727277" y="3727078"/>
            <a:ext cx="2344996" cy="516186"/>
          </a:xfrm>
          <a:prstGeom prst="rect">
            <a:avLst/>
          </a:prstGeom>
          <a:solidFill>
            <a:srgbClr val="FFCDA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223103"/>
            <a:ext cx="4165078" cy="3670236"/>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MS Mincho" charset="-128"/>
                <a:cs typeface="Times New Roman" charset="0"/>
              </a:rPr>
              <a:t>Lauren</a:t>
            </a:r>
            <a:endParaRPr lang="en-US" sz="2000" b="1" dirty="0">
              <a:latin typeface="Cambria" charset="0"/>
              <a:ea typeface="MS Mincho" charset="-128"/>
              <a:cs typeface="Times New Roman" charset="0"/>
            </a:endParaRPr>
          </a:p>
          <a:p>
            <a:pPr algn="ctr">
              <a:spcBef>
                <a:spcPts val="900"/>
              </a:spcBef>
              <a:spcAft>
                <a:spcPts val="900"/>
              </a:spcAft>
            </a:pPr>
            <a:r>
              <a:rPr lang="en-US" sz="2000" b="1" u="sng" dirty="0" smtClean="0">
                <a:latin typeface="Cambria" charset="0"/>
                <a:ea typeface="Cambria" charset="0"/>
                <a:cs typeface="Cambria" charset="0"/>
              </a:rPr>
              <a:t>Landowner</a:t>
            </a:r>
            <a:endParaRPr lang="en-US" sz="2000" dirty="0" smtClean="0">
              <a:latin typeface="Cambria" charset="0"/>
              <a:ea typeface="Cambria" charset="0"/>
              <a:cs typeface="Cambria" charset="0"/>
            </a:endParaRPr>
          </a:p>
          <a:p>
            <a:pPr>
              <a:lnSpc>
                <a:spcPct val="120000"/>
              </a:lnSpc>
              <a:spcBef>
                <a:spcPts val="900"/>
              </a:spcBef>
              <a:spcAft>
                <a:spcPts val="900"/>
              </a:spcAft>
            </a:pPr>
            <a:r>
              <a:rPr lang="en-US" sz="2000" dirty="0" smtClean="0">
                <a:latin typeface="Cambria" charset="0"/>
                <a:ea typeface="Cambria" charset="0"/>
                <a:cs typeface="Cambria" charset="0"/>
              </a:rPr>
              <a:t>The land where the wind turbines will be placed is private land.  The owner currently uses that land to grow enough food to feed his family. A portion of the site is swampland. </a:t>
            </a:r>
          </a:p>
        </p:txBody>
      </p:sp>
    </p:spTree>
    <p:extLst>
      <p:ext uri="{BB962C8B-B14F-4D97-AF65-F5344CB8AC3E}">
        <p14:creationId xmlns:p14="http://schemas.microsoft.com/office/powerpoint/2010/main" val="1370262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2878" y="103243"/>
            <a:ext cx="2344996" cy="516186"/>
          </a:xfrm>
          <a:prstGeom prst="rect">
            <a:avLst/>
          </a:prstGeom>
          <a:solidFill>
            <a:schemeClr val="bg2">
              <a:lumMod val="9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6699" y="-400732"/>
            <a:ext cx="4165078" cy="3747180"/>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Cambria" charset="0"/>
                <a:cs typeface="Cambria" charset="0"/>
              </a:rPr>
              <a:t>You </a:t>
            </a:r>
            <a:r>
              <a:rPr lang="en-US" sz="2000" dirty="0">
                <a:latin typeface="Cambria" charset="0"/>
                <a:ea typeface="Cambria" charset="0"/>
                <a:cs typeface="Cambria" charset="0"/>
              </a:rPr>
              <a:t>are </a:t>
            </a:r>
            <a:r>
              <a:rPr lang="en-US" sz="2000" b="1" dirty="0" smtClean="0">
                <a:latin typeface="Cambria" charset="0"/>
                <a:ea typeface="Cambria" charset="0"/>
                <a:cs typeface="Cambria" charset="0"/>
              </a:rPr>
              <a:t>Brett</a:t>
            </a:r>
          </a:p>
          <a:p>
            <a:pPr algn="ctr">
              <a:spcBef>
                <a:spcPts val="2100"/>
              </a:spcBef>
              <a:spcAft>
                <a:spcPts val="300"/>
              </a:spcAft>
            </a:pPr>
            <a:r>
              <a:rPr lang="en-US" sz="2000" b="1" u="sng" dirty="0">
                <a:latin typeface="Cambria" charset="0"/>
                <a:ea typeface="Cambria" charset="0"/>
                <a:cs typeface="Cambria" charset="0"/>
              </a:rPr>
              <a:t>The World </a:t>
            </a:r>
            <a:r>
              <a:rPr lang="en-US" sz="2000" b="1" u="sng" dirty="0" smtClean="0">
                <a:latin typeface="Cambria" charset="0"/>
                <a:ea typeface="Cambria" charset="0"/>
                <a:cs typeface="Cambria" charset="0"/>
              </a:rPr>
              <a:t>Bank</a:t>
            </a:r>
          </a:p>
          <a:p>
            <a:pPr>
              <a:lnSpc>
                <a:spcPct val="110000"/>
              </a:lnSpc>
              <a:spcBef>
                <a:spcPts val="2100"/>
              </a:spcBef>
              <a:spcAft>
                <a:spcPts val="300"/>
              </a:spcAft>
            </a:pPr>
            <a:r>
              <a:rPr lang="en-US" sz="2000" dirty="0">
                <a:latin typeface="Cambria" charset="0"/>
                <a:ea typeface="Cambria" charset="0"/>
                <a:cs typeface="Cambria" charset="0"/>
              </a:rPr>
              <a:t>T</a:t>
            </a:r>
            <a:r>
              <a:rPr lang="en-US" sz="2000" dirty="0" smtClean="0">
                <a:latin typeface="Cambria" charset="0"/>
                <a:ea typeface="Cambria" charset="0"/>
                <a:cs typeface="Cambria" charset="0"/>
              </a:rPr>
              <a:t>his </a:t>
            </a:r>
            <a:r>
              <a:rPr lang="en-US" sz="2000" dirty="0">
                <a:latin typeface="Cambria" charset="0"/>
                <a:ea typeface="Cambria" charset="0"/>
                <a:cs typeface="Cambria" charset="0"/>
              </a:rPr>
              <a:t>major public funding agency provides millions of dollars in funding for innovative and large-scale infrastructure projects in the developing </a:t>
            </a:r>
            <a:r>
              <a:rPr lang="en-US" sz="2000" dirty="0" smtClean="0">
                <a:latin typeface="Cambria" charset="0"/>
                <a:ea typeface="Cambria" charset="0"/>
                <a:cs typeface="Cambria" charset="0"/>
              </a:rPr>
              <a:t>world.</a:t>
            </a:r>
            <a:endParaRPr lang="en-US" sz="2000" dirty="0">
              <a:latin typeface="Cambria" charset="0"/>
              <a:ea typeface="Cambria" charset="0"/>
              <a:cs typeface="Cambria" charset="0"/>
            </a:endParaRPr>
          </a:p>
        </p:txBody>
      </p:sp>
      <p:sp>
        <p:nvSpPr>
          <p:cNvPr id="15" name="Rectangle 14"/>
          <p:cNvSpPr/>
          <p:nvPr/>
        </p:nvSpPr>
        <p:spPr>
          <a:xfrm>
            <a:off x="1002878" y="3648972"/>
            <a:ext cx="2344996" cy="516186"/>
          </a:xfrm>
          <a:prstGeom prst="rect">
            <a:avLst/>
          </a:prstGeom>
          <a:solidFill>
            <a:schemeClr val="bg2">
              <a:lumMod val="9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6699" y="3144997"/>
            <a:ext cx="4165078" cy="3747180"/>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are </a:t>
            </a:r>
            <a:r>
              <a:rPr lang="en-US" sz="2000" b="1" dirty="0" smtClean="0">
                <a:latin typeface="Cambria" charset="0"/>
                <a:ea typeface="Cambria" charset="0"/>
                <a:cs typeface="Cambria" charset="0"/>
              </a:rPr>
              <a:t>Brett</a:t>
            </a:r>
            <a:endParaRPr lang="en-US" sz="2000" b="1" dirty="0">
              <a:latin typeface="Cambria" charset="0"/>
              <a:ea typeface="MS Mincho" charset="-128"/>
              <a:cs typeface="Times New Roman" charset="0"/>
            </a:endParaRPr>
          </a:p>
          <a:p>
            <a:pPr algn="ctr">
              <a:spcBef>
                <a:spcPts val="2100"/>
              </a:spcBef>
              <a:spcAft>
                <a:spcPts val="300"/>
              </a:spcAft>
            </a:pPr>
            <a:r>
              <a:rPr lang="en-US" sz="2000" b="1" u="sng" dirty="0" smtClean="0">
                <a:latin typeface="Cambria" charset="0"/>
                <a:ea typeface="Cambria" charset="0"/>
                <a:cs typeface="Cambria" charset="0"/>
              </a:rPr>
              <a:t>The World Bank</a:t>
            </a:r>
          </a:p>
          <a:p>
            <a:pPr>
              <a:lnSpc>
                <a:spcPct val="110000"/>
              </a:lnSpc>
              <a:spcBef>
                <a:spcPts val="2100"/>
              </a:spcBef>
              <a:spcAft>
                <a:spcPts val="300"/>
              </a:spcAft>
            </a:pPr>
            <a:r>
              <a:rPr lang="en-US" sz="2000" dirty="0" smtClean="0">
                <a:latin typeface="Cambria" charset="0"/>
                <a:ea typeface="Cambria" charset="0"/>
                <a:cs typeface="Cambria" charset="0"/>
              </a:rPr>
              <a:t>This major public funding agency provides millions of dollars in funding for innovative and large-scale infrastructure projects in the developing world.</a:t>
            </a:r>
          </a:p>
        </p:txBody>
      </p:sp>
      <p:sp>
        <p:nvSpPr>
          <p:cNvPr id="18" name="Rectangle 17"/>
          <p:cNvSpPr/>
          <p:nvPr/>
        </p:nvSpPr>
        <p:spPr>
          <a:xfrm>
            <a:off x="5727277" y="108163"/>
            <a:ext cx="2344996" cy="516186"/>
          </a:xfrm>
          <a:prstGeom prst="rect">
            <a:avLst/>
          </a:prstGeom>
          <a:solidFill>
            <a:schemeClr val="bg2">
              <a:lumMod val="9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851098" y="-395812"/>
            <a:ext cx="4165078" cy="3747180"/>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Cambria" charset="0"/>
                <a:cs typeface="Cambria" charset="0"/>
              </a:rPr>
              <a:t>Brett</a:t>
            </a:r>
            <a:endParaRPr lang="en-US" sz="2000" b="1" dirty="0">
              <a:latin typeface="Cambria" charset="0"/>
              <a:ea typeface="MS Mincho" charset="-128"/>
              <a:cs typeface="Times New Roman" charset="0"/>
            </a:endParaRPr>
          </a:p>
          <a:p>
            <a:pPr algn="ctr">
              <a:spcBef>
                <a:spcPts val="2100"/>
              </a:spcBef>
              <a:spcAft>
                <a:spcPts val="300"/>
              </a:spcAft>
            </a:pPr>
            <a:r>
              <a:rPr lang="en-US" sz="2000" b="1" u="sng" dirty="0" smtClean="0">
                <a:latin typeface="Cambria" charset="0"/>
                <a:ea typeface="Cambria" charset="0"/>
                <a:cs typeface="Cambria" charset="0"/>
              </a:rPr>
              <a:t>The World Bank</a:t>
            </a:r>
          </a:p>
          <a:p>
            <a:pPr>
              <a:lnSpc>
                <a:spcPct val="110000"/>
              </a:lnSpc>
              <a:spcBef>
                <a:spcPts val="2100"/>
              </a:spcBef>
              <a:spcAft>
                <a:spcPts val="300"/>
              </a:spcAft>
            </a:pPr>
            <a:r>
              <a:rPr lang="en-US" sz="2000" dirty="0" smtClean="0">
                <a:latin typeface="Cambria" charset="0"/>
                <a:ea typeface="Cambria" charset="0"/>
                <a:cs typeface="Cambria" charset="0"/>
              </a:rPr>
              <a:t>This major public funding agency provides millions of dollars in funding for innovative and large-scale infrastructure projects in the developing world.</a:t>
            </a:r>
          </a:p>
        </p:txBody>
      </p:sp>
      <p:sp>
        <p:nvSpPr>
          <p:cNvPr id="21" name="Rectangle 20"/>
          <p:cNvSpPr/>
          <p:nvPr/>
        </p:nvSpPr>
        <p:spPr>
          <a:xfrm>
            <a:off x="5727277" y="3653892"/>
            <a:ext cx="2344996" cy="516186"/>
          </a:xfrm>
          <a:prstGeom prst="rect">
            <a:avLst/>
          </a:prstGeom>
          <a:solidFill>
            <a:schemeClr val="bg2">
              <a:lumMod val="9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51098" y="3149917"/>
            <a:ext cx="4165078" cy="3747180"/>
          </a:xfrm>
          <a:prstGeom prst="rect">
            <a:avLst/>
          </a:prstGeom>
          <a:noFill/>
        </p:spPr>
        <p:txBody>
          <a:bodyPr wrap="square">
            <a:spAutoFit/>
          </a:bodyPr>
          <a:lstStyle/>
          <a:p>
            <a:pPr algn="ctr">
              <a:spcAft>
                <a:spcPts val="1800"/>
              </a:spcAft>
            </a:pPr>
            <a:endParaRPr lang="en-US" sz="2000" dirty="0" smtClean="0">
              <a:latin typeface="Cambria" charset="0"/>
              <a:ea typeface="MS Mincho" charset="-128"/>
              <a:cs typeface="Times New Roman" charset="0"/>
            </a:endParaRPr>
          </a:p>
          <a:p>
            <a:pPr algn="ctr">
              <a:spcAft>
                <a:spcPts val="1800"/>
              </a:spcAft>
            </a:pPr>
            <a:r>
              <a:rPr lang="en-US" sz="2000" dirty="0" smtClean="0">
                <a:latin typeface="Cambria" charset="0"/>
                <a:ea typeface="MS Mincho" charset="-128"/>
                <a:cs typeface="Times New Roman" charset="0"/>
              </a:rPr>
              <a:t>You </a:t>
            </a:r>
            <a:r>
              <a:rPr lang="en-US" sz="2000" dirty="0">
                <a:latin typeface="Cambria" charset="0"/>
                <a:ea typeface="MS Mincho" charset="-128"/>
                <a:cs typeface="Times New Roman" charset="0"/>
              </a:rPr>
              <a:t>are </a:t>
            </a:r>
            <a:r>
              <a:rPr lang="en-US" sz="2000" b="1" dirty="0" smtClean="0">
                <a:latin typeface="Cambria" charset="0"/>
                <a:ea typeface="Cambria" charset="0"/>
                <a:cs typeface="Cambria" charset="0"/>
              </a:rPr>
              <a:t>Brett</a:t>
            </a:r>
            <a:endParaRPr lang="en-US" sz="2000" b="1" dirty="0">
              <a:latin typeface="Cambria" charset="0"/>
              <a:ea typeface="MS Mincho" charset="-128"/>
              <a:cs typeface="Times New Roman" charset="0"/>
            </a:endParaRPr>
          </a:p>
          <a:p>
            <a:pPr algn="ctr">
              <a:spcBef>
                <a:spcPts val="2100"/>
              </a:spcBef>
              <a:spcAft>
                <a:spcPts val="300"/>
              </a:spcAft>
            </a:pPr>
            <a:r>
              <a:rPr lang="en-US" sz="2000" b="1" u="sng" dirty="0" smtClean="0">
                <a:latin typeface="Cambria" charset="0"/>
                <a:ea typeface="Cambria" charset="0"/>
                <a:cs typeface="Cambria" charset="0"/>
              </a:rPr>
              <a:t>The World Bank</a:t>
            </a:r>
          </a:p>
          <a:p>
            <a:pPr>
              <a:lnSpc>
                <a:spcPct val="110000"/>
              </a:lnSpc>
              <a:spcBef>
                <a:spcPts val="2100"/>
              </a:spcBef>
              <a:spcAft>
                <a:spcPts val="300"/>
              </a:spcAft>
            </a:pPr>
            <a:r>
              <a:rPr lang="en-US" sz="2000" dirty="0" smtClean="0">
                <a:latin typeface="Cambria" charset="0"/>
                <a:ea typeface="Cambria" charset="0"/>
                <a:cs typeface="Cambria" charset="0"/>
              </a:rPr>
              <a:t>This major public funding agency provides millions of dollars in funding for innovative and large-scale infrastructure projects in the developing world.</a:t>
            </a:r>
          </a:p>
        </p:txBody>
      </p:sp>
    </p:spTree>
    <p:extLst>
      <p:ext uri="{BB962C8B-B14F-4D97-AF65-F5344CB8AC3E}">
        <p14:creationId xmlns:p14="http://schemas.microsoft.com/office/powerpoint/2010/main" val="9658088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TotalTime>
  <Words>1968</Words>
  <Application>Microsoft Macintosh PowerPoint</Application>
  <PresentationFormat>On-screen Show (4:3)</PresentationFormat>
  <Paragraphs>192</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vt:lpstr>
      <vt:lpstr>Calibri Light</vt:lpstr>
      <vt:lpstr>Cambria</vt:lpstr>
      <vt:lpstr>MS Mincho</vt:lpstr>
      <vt:lpstr>Times New 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Abel, Curtis A</dc:creator>
  <cp:lastModifiedBy>Abel, Curtis A</cp:lastModifiedBy>
  <cp:revision>19</cp:revision>
  <cp:lastPrinted>2017-06-23T02:19:58Z</cp:lastPrinted>
  <dcterms:created xsi:type="dcterms:W3CDTF">2017-06-22T20:41:13Z</dcterms:created>
  <dcterms:modified xsi:type="dcterms:W3CDTF">2017-06-23T02:22:19Z</dcterms:modified>
</cp:coreProperties>
</file>