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notesSlides/notesSlide1.xml" ContentType="application/vnd.openxmlformats-officedocument.presentationml.notesSlide+xml"/>
  <Override PartName="/ppt/media/image4.jpeg" ContentType="image/jpeg"/>
  <Override PartName="/ppt/media/image5.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6.jpeg" ContentType="image/jpeg"/>
  <Override PartName="/ppt/notesSlides/notesSlide8.xml" ContentType="application/vnd.openxmlformats-officedocument.presentationml.notesSlide+xml"/>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notesSlides/notesSlide9.xml" ContentType="application/vnd.openxmlformats-officedocument.presentationml.notesSlide+xml"/>
  <Override PartName="/ppt/media/image13.jpeg" ContentType="image/jpeg"/>
  <Override PartName="/ppt/media/image14.jpeg" ContentType="image/jpeg"/>
  <Override PartName="/ppt/media/image15.jpeg" ContentType="image/jpeg"/>
  <Override PartName="/ppt/media/image16.jpeg" ContentType="image/jpeg"/>
  <Override PartName="/ppt/notesSlides/notesSlide10.xml" ContentType="application/vnd.openxmlformats-officedocument.presentationml.notesSlide+xml"/>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notesSlides/notesSlide11.xml" ContentType="application/vnd.openxmlformats-officedocument.presentationml.notesSlide+xml"/>
  <Override PartName="/ppt/media/image24.jpeg" ContentType="image/jpeg"/>
  <Override PartName="/ppt/media/image25.jpeg" ContentType="image/jpeg"/>
  <Override PartName="/ppt/media/image26.jpeg" ContentType="image/jpeg"/>
  <Override PartName="/ppt/media/image27.jpe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b="def" i="def"/>
      <a:tcStyle>
        <a:tcBdr/>
        <a:fill>
          <a:solidFill>
            <a:srgbClr val="C4C1BA">
              <a:alpha val="25000"/>
            </a:srgbClr>
          </a:solidFill>
        </a:fill>
      </a:tcStyle>
    </a:band2H>
    <a:firstCol>
      <a:tcTxStyle b="def" i="de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b="def" i="de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def" i="de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 styleId="{C7B018BB-80A7-4F77-B60F-C8B233D01FF8}" styleName="">
    <a:tblBg/>
    <a:wholeTbl>
      <a:tcTxStyle b="def" i="de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12700" cap="flat">
              <a:solidFill>
                <a:schemeClr val="accent5">
                  <a:hueOff val="85969"/>
                  <a:satOff val="-7811"/>
                  <a:lumOff val="-38955"/>
                </a:schemeClr>
              </a:solidFill>
              <a:prstDash val="solid"/>
              <a:miter lim="400000"/>
            </a:ln>
          </a:top>
          <a:bottom>
            <a:ln w="12700" cap="flat">
              <a:solidFill>
                <a:schemeClr val="accent5">
                  <a:hueOff val="85969"/>
                  <a:satOff val="-7811"/>
                  <a:lumOff val="-38955"/>
                </a:schemeClr>
              </a:solidFill>
              <a:prstDash val="solid"/>
              <a:miter lim="400000"/>
            </a:ln>
          </a:bottom>
          <a:insideH>
            <a:ln w="12700" cap="flat">
              <a:solidFill>
                <a:schemeClr val="accent5">
                  <a:hueOff val="85969"/>
                  <a:satOff val="-7811"/>
                  <a:lumOff val="-38955"/>
                </a:schemeClr>
              </a:solidFill>
              <a:prstDash val="solid"/>
              <a:miter lim="400000"/>
            </a:ln>
          </a:insideH>
          <a:insideV>
            <a:ln w="12700" cap="flat">
              <a:noFill/>
              <a:miter lim="400000"/>
            </a:ln>
          </a:insideV>
        </a:tcBdr>
        <a:fill>
          <a:noFill/>
        </a:fill>
      </a:tcStyle>
    </a:wholeTbl>
    <a:band2H>
      <a:tcTxStyle b="def" i="def"/>
      <a:tcStyle>
        <a:tcBdr/>
        <a:fill>
          <a:solidFill>
            <a:srgbClr val="C4C1BA">
              <a:alpha val="25000"/>
            </a:srgbClr>
          </a:solidFill>
        </a:fill>
      </a:tcStyle>
    </a:band2H>
    <a:firstCol>
      <a:tcTxStyle b="def" i="de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solidFill>
                <a:schemeClr val="accent5">
                  <a:hueOff val="85969"/>
                  <a:satOff val="-7811"/>
                  <a:lumOff val="-38955"/>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5C2C3">
              <a:alpha val="63000"/>
            </a:srgbClr>
          </a:solidFill>
        </a:fill>
      </a:tcStyle>
    </a:firstCol>
    <a:lastRow>
      <a:tcTxStyle b="def" i="de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25400" cap="flat">
              <a:solidFill>
                <a:schemeClr val="accent5">
                  <a:hueOff val="85969"/>
                  <a:satOff val="-7811"/>
                  <a:lumOff val="-38955"/>
                </a:scheme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def" i="de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5">
                  <a:hueOff val="85969"/>
                  <a:satOff val="-7811"/>
                  <a:lumOff val="-38955"/>
                </a:schemeClr>
              </a:solidFill>
              <a:prstDash val="solid"/>
              <a:miter lim="400000"/>
            </a:ln>
          </a:bottom>
          <a:insideH>
            <a:ln w="12700" cap="flat">
              <a:noFill/>
              <a:miter lim="400000"/>
            </a:ln>
          </a:insideH>
          <a:insideV>
            <a:ln w="12700" cap="flat">
              <a:noFill/>
              <a:miter lim="400000"/>
            </a:ln>
          </a:insideV>
        </a:tcBdr>
        <a:fill>
          <a:solidFill>
            <a:srgbClr val="427271"/>
          </a:solidFill>
        </a:fill>
      </a:tcStyle>
    </a:firstRow>
  </a:tblStyle>
  <a:tblStyle styleId="{EEE7283C-3CF3-47DC-8721-378D4A62B228}" styleName="">
    <a:tblBg/>
    <a:wholeTbl>
      <a:tcTxStyle b="def" i="def">
        <a:font>
          <a:latin typeface="Hoefler Text"/>
          <a:ea typeface="Hoefler Text"/>
          <a:cs typeface="Hoefler Text"/>
        </a:font>
        <a:srgbClr val="5E5E5E"/>
      </a:tcTxStyle>
      <a:tcStyle>
        <a:tcBdr>
          <a:left>
            <a:ln w="12700" cap="flat">
              <a:solidFill>
                <a:schemeClr val="accent1">
                  <a:satOff val="-10875"/>
                  <a:lumOff val="-37767"/>
                </a:schemeClr>
              </a:solidFill>
              <a:prstDash val="solid"/>
              <a:miter lim="400000"/>
            </a:ln>
          </a:left>
          <a:right>
            <a:ln w="12700" cap="flat">
              <a:solidFill>
                <a:schemeClr val="accent1">
                  <a:satOff val="-10875"/>
                  <a:lumOff val="-37767"/>
                </a:schemeClr>
              </a:solidFill>
              <a:prstDash val="solid"/>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solidFill>
                <a:schemeClr val="accent1">
                  <a:satOff val="-10875"/>
                  <a:lumOff val="-37767"/>
                </a:schemeClr>
              </a:solidFill>
              <a:prstDash val="solid"/>
              <a:miter lim="400000"/>
            </a:ln>
          </a:insideV>
        </a:tcBdr>
        <a:fill>
          <a:noFill/>
        </a:fill>
      </a:tcStyle>
    </a:wholeTbl>
    <a:band2H>
      <a:tcTxStyle b="def" i="def"/>
      <a:tcStyle>
        <a:tcBdr/>
        <a:fill>
          <a:solidFill>
            <a:srgbClr val="E1E0DA"/>
          </a:solidFill>
        </a:fill>
      </a:tcStyle>
    </a:band2H>
    <a:firstCol>
      <a:tcTxStyle b="def" i="def">
        <a:font>
          <a:latin typeface="Hoefler Text"/>
          <a:ea typeface="Hoefler Text"/>
          <a:cs typeface="Hoefler Text"/>
        </a:font>
        <a:srgbClr val="FFFFFF"/>
      </a:tcTxStyle>
      <a:tcStyle>
        <a:tcBdr>
          <a:left>
            <a:ln w="12700" cap="flat">
              <a:solidFill>
                <a:schemeClr val="accent1">
                  <a:satOff val="-10875"/>
                  <a:lumOff val="-37767"/>
                </a:schemeClr>
              </a:solidFill>
              <a:prstDash val="solid"/>
              <a:miter lim="400000"/>
            </a:ln>
          </a:left>
          <a:right>
            <a:ln w="12700" cap="flat">
              <a:noFill/>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noFill/>
              <a:miter lim="400000"/>
            </a:ln>
          </a:insideV>
        </a:tcBdr>
        <a:fill>
          <a:solidFill>
            <a:srgbClr val="979E9E"/>
          </a:solidFill>
        </a:fill>
      </a:tcStyle>
    </a:firstCol>
    <a:lastRow>
      <a:tcTxStyle b="def" i="de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1">
                  <a:satOff val="-10875"/>
                  <a:lumOff val="-37767"/>
                </a:schemeClr>
              </a:solidFill>
              <a:prstDash val="solid"/>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lastRow>
    <a:firstRow>
      <a:tcTxStyle b="def" i="de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solidFill>
                <a:schemeClr val="accent1">
                  <a:satOff val="-10875"/>
                  <a:lumOff val="-37767"/>
                </a:schemeClr>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firstRow>
  </a:tblStyle>
  <a:tblStyle styleId="{CF821DB8-F4EB-4A41-A1BA-3FCAFE7338EE}" styleName="">
    <a:tblBg/>
    <a:wholeTbl>
      <a:tcTxStyle b="def" i="def">
        <a:font>
          <a:latin typeface="Hoefler Text"/>
          <a:ea typeface="Hoefler Text"/>
          <a:cs typeface="Hoefler Text"/>
        </a:font>
        <a:srgbClr val="5E5E5E"/>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A7A7A7"/>
              </a:solidFill>
              <a:prstDash val="solid"/>
              <a:miter lim="400000"/>
            </a:ln>
          </a:insideV>
        </a:tcBdr>
        <a:fill>
          <a:noFill/>
        </a:fill>
      </a:tcStyle>
    </a:wholeTbl>
    <a:band2H>
      <a:tcTxStyle b="def" i="def"/>
      <a:tcStyle>
        <a:tcBdr/>
        <a:fill>
          <a:solidFill>
            <a:srgbClr val="E6E4D7"/>
          </a:solidFill>
        </a:fill>
      </a:tcStyle>
    </a:band2H>
    <a:firstCol>
      <a:tcTxStyle b="def" i="de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E7E4DC"/>
          </a:solidFill>
        </a:fill>
      </a:tcStyle>
    </a:firstCol>
    <a:lastRow>
      <a:tcTxStyle b="def" i="de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lastRow>
    <a:firstRow>
      <a:tcTxStyle b="def" i="de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firstRow>
  </a:tblStyle>
  <a:tblStyle styleId="{33BA23B1-9221-436E-865A-0063620EA4FD}" styleName="">
    <a:tblBg/>
    <a:wholeTbl>
      <a:tcTxStyle b="def" i="def">
        <a:font>
          <a:latin typeface="Hoefler Text"/>
          <a:ea typeface="Hoefler Text"/>
          <a:cs typeface="Hoefler Text"/>
        </a:font>
        <a:srgbClr val="5E5E5E"/>
      </a:tcTxStyle>
      <a:tcStyle>
        <a:tcBdr>
          <a:left>
            <a:ln w="12700" cap="flat">
              <a:solidFill>
                <a:srgbClr val="000000">
                  <a:alpha val="50000"/>
                </a:srgbClr>
              </a:solidFill>
              <a:prstDash val="solid"/>
              <a:miter lim="400000"/>
            </a:ln>
          </a:left>
          <a:right>
            <a:ln w="12700" cap="flat">
              <a:solidFill>
                <a:srgbClr val="000000">
                  <a:alpha val="50000"/>
                </a:srgbClr>
              </a:solidFill>
              <a:prstDash val="solid"/>
              <a:miter lim="400000"/>
            </a:ln>
          </a:right>
          <a:top>
            <a:ln w="12700" cap="flat">
              <a:solidFill>
                <a:srgbClr val="000000">
                  <a:alpha val="50000"/>
                </a:srgbClr>
              </a:solidFill>
              <a:prstDash val="solid"/>
              <a:miter lim="400000"/>
            </a:ln>
          </a:top>
          <a:bottom>
            <a:ln w="12700" cap="flat">
              <a:solidFill>
                <a:srgbClr val="000000">
                  <a:alpha val="50000"/>
                </a:srgbClr>
              </a:solidFill>
              <a:prstDash val="solid"/>
              <a:miter lim="400000"/>
            </a:ln>
          </a:bottom>
          <a:insideH>
            <a:ln w="12700" cap="flat">
              <a:solidFill>
                <a:srgbClr val="000000">
                  <a:alpha val="50000"/>
                </a:srgbClr>
              </a:solidFill>
              <a:prstDash val="solid"/>
              <a:miter lim="400000"/>
            </a:ln>
          </a:insideH>
          <a:insideV>
            <a:ln w="12700" cap="flat">
              <a:solidFill>
                <a:srgbClr val="000000">
                  <a:alpha val="50000"/>
                </a:srgbClr>
              </a:solidFill>
              <a:prstDash val="solid"/>
              <a:miter lim="400000"/>
            </a:ln>
          </a:insideV>
        </a:tcBdr>
        <a:fill>
          <a:noFill/>
        </a:fill>
      </a:tcStyle>
    </a:wholeTbl>
    <a:band2H>
      <a:tcTxStyle b="def" i="def"/>
      <a:tcStyle>
        <a:tcBdr/>
        <a:fill>
          <a:solidFill>
            <a:srgbClr val="E4E1D9"/>
          </a:solidFill>
        </a:fill>
      </a:tcStyle>
    </a:band2H>
    <a:firstCol>
      <a:tcTxStyle b="def" i="de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A99C"/>
          </a:solidFill>
        </a:fill>
      </a:tcStyle>
    </a:firstCol>
    <a:lastRow>
      <a:tcTxStyle b="def" i="de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lastRow>
    <a:firstRow>
      <a:tcTxStyle b="def" i="de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firstRow>
  </a:tblStyle>
  <a:tblStyle styleId="{2708684C-4D16-4618-839F-0558EEFCDFE6}" styleName="">
    <a:tblBg/>
    <a:wholeTbl>
      <a:tcTxStyle b="def" i="def">
        <a:font>
          <a:latin typeface="Hoefler Text"/>
          <a:ea typeface="Hoefler Text"/>
          <a:cs typeface="Hoefler Text"/>
        </a:font>
        <a:srgbClr val="5E5E5E"/>
      </a:tcTxStyle>
      <a:tcStyle>
        <a:tcBdr>
          <a:left>
            <a:ln w="12700" cap="flat">
              <a:noFill/>
              <a:miter lim="400000"/>
            </a:ln>
          </a:left>
          <a:right>
            <a:ln w="12700" cap="flat">
              <a:noFill/>
              <a:miter lim="400000"/>
            </a:ln>
          </a:right>
          <a:top>
            <a:ln w="12700" cap="flat">
              <a:solidFill>
                <a:srgbClr val="6B6C6B"/>
              </a:solidFill>
              <a:custDash>
                <a:ds d="200000" sp="200000"/>
              </a:custDash>
              <a:miter lim="400000"/>
            </a:ln>
          </a:top>
          <a:bottom>
            <a:ln w="12700" cap="flat">
              <a:solidFill>
                <a:srgbClr val="6B6C6B"/>
              </a:solidFill>
              <a:custDash>
                <a:ds d="200000" sp="200000"/>
              </a:custDash>
              <a:miter lim="400000"/>
            </a:ln>
          </a:bottom>
          <a:insideH>
            <a:ln w="12700" cap="flat">
              <a:solidFill>
                <a:srgbClr val="6B6C6B"/>
              </a:solidFill>
              <a:custDash>
                <a:ds d="200000" sp="200000"/>
              </a:custDash>
              <a:miter lim="400000"/>
            </a:ln>
          </a:insideH>
          <a:insideV>
            <a:ln w="12700" cap="flat">
              <a:noFill/>
              <a:miter lim="400000"/>
            </a:ln>
          </a:insideV>
        </a:tcBdr>
        <a:fill>
          <a:noFill/>
        </a:fill>
      </a:tcStyle>
    </a:wholeTbl>
    <a:band2H>
      <a:tcTxStyle b="def" i="def"/>
      <a:tcStyle>
        <a:tcBdr/>
        <a:fill>
          <a:solidFill>
            <a:srgbClr val="FFFFFF">
              <a:alpha val="50000"/>
            </a:srgbClr>
          </a:solidFill>
        </a:fill>
      </a:tcStyle>
    </a:band2H>
    <a:firstCol>
      <a:tcTxStyle b="def" i="def">
        <a:font>
          <a:latin typeface="Hoefler Text"/>
          <a:ea typeface="Hoefler Text"/>
          <a:cs typeface="Hoefler Text"/>
        </a:font>
        <a:srgbClr val="5D3C1B"/>
      </a:tcTxStyle>
      <a:tcStyle>
        <a:tcBdr>
          <a:left>
            <a:ln w="12700" cap="flat">
              <a:noFill/>
              <a:miter lim="400000"/>
            </a:ln>
          </a:left>
          <a:right>
            <a:ln w="25400" cap="flat">
              <a:solidFill>
                <a:srgbClr val="A7A7A7"/>
              </a:solidFill>
              <a:prstDash val="solid"/>
              <a:miter lim="400000"/>
            </a:ln>
          </a:right>
          <a:top>
            <a:ln w="12700" cap="flat">
              <a:solidFill>
                <a:srgbClr val="A9AAA9"/>
              </a:solidFill>
              <a:prstDash val="solid"/>
              <a:miter lim="400000"/>
            </a:ln>
          </a:top>
          <a:bottom>
            <a:ln w="12700" cap="flat">
              <a:solidFill>
                <a:srgbClr val="A9AAA9"/>
              </a:solidFill>
              <a:prstDash val="solid"/>
              <a:miter lim="400000"/>
            </a:ln>
          </a:bottom>
          <a:insideH>
            <a:ln w="12700" cap="flat">
              <a:solidFill>
                <a:srgbClr val="A9AAA9"/>
              </a:solidFill>
              <a:prstDash val="solid"/>
              <a:miter lim="400000"/>
            </a:ln>
          </a:insideH>
          <a:insideV>
            <a:ln w="12700" cap="flat">
              <a:noFill/>
              <a:miter lim="400000"/>
            </a:ln>
          </a:insideV>
        </a:tcBdr>
        <a:fill>
          <a:noFill/>
        </a:fill>
      </a:tcStyle>
    </a:firstCol>
    <a:lastRow>
      <a:tcTxStyle b="def" i="def">
        <a:font>
          <a:latin typeface="Hoefler Text"/>
          <a:ea typeface="Hoefler Text"/>
          <a:cs typeface="Hoefler Text"/>
        </a:font>
        <a:srgbClr val="5D3C1B"/>
      </a:tcTxStyle>
      <a:tcStyle>
        <a:tcBdr>
          <a:left>
            <a:ln w="12700" cap="flat">
              <a:noFill/>
              <a:miter lim="400000"/>
            </a:ln>
          </a:left>
          <a:right>
            <a:ln w="12700" cap="flat">
              <a:noFill/>
              <a:miter lim="400000"/>
            </a:ln>
          </a:right>
          <a:top>
            <a:ln w="25400" cap="flat">
              <a:solidFill>
                <a:srgbClr val="A7A7A7"/>
              </a:solidFill>
              <a:prstDash val="solid"/>
              <a:miter lim="400000"/>
            </a:ln>
          </a:top>
          <a:bottom>
            <a:ln w="12700" cap="flat">
              <a:noFill/>
              <a:miter lim="400000"/>
            </a:ln>
          </a:bottom>
          <a:insideH>
            <a:ln w="12700" cap="flat">
              <a:solidFill>
                <a:srgbClr val="A7A7A7"/>
              </a:solidFill>
              <a:prstDash val="solid"/>
              <a:miter lim="400000"/>
            </a:ln>
          </a:insideH>
          <a:insideV>
            <a:ln w="12700" cap="flat">
              <a:noFill/>
              <a:miter lim="400000"/>
            </a:ln>
          </a:insideV>
        </a:tcBdr>
        <a:fill>
          <a:noFill/>
        </a:fill>
      </a:tcStyle>
    </a:lastRow>
    <a:firstRow>
      <a:tcTxStyle b="def" i="def">
        <a:font>
          <a:latin typeface="Hoefler Text"/>
          <a:ea typeface="Hoefler Text"/>
          <a:cs typeface="Hoefler Text"/>
        </a:font>
        <a:srgbClr val="5D3C1B"/>
      </a:tcTxStyle>
      <a:tcStyle>
        <a:tcBdr>
          <a:left>
            <a:ln w="12700" cap="flat">
              <a:noFill/>
              <a:miter lim="400000"/>
            </a:ln>
          </a:left>
          <a:right>
            <a:ln w="12700" cap="flat">
              <a:noFill/>
              <a:miter lim="400000"/>
            </a:ln>
          </a:right>
          <a:top>
            <a:ln w="12700" cap="flat">
              <a:noFill/>
              <a:miter lim="400000"/>
            </a:ln>
          </a:top>
          <a:bottom>
            <a:ln w="25400" cap="flat">
              <a:solidFill>
                <a:srgbClr val="A7A7A7"/>
              </a:solidFill>
              <a:prstDash val="solid"/>
              <a:miter lim="400000"/>
            </a:ln>
          </a:bottom>
          <a:insideH>
            <a:ln w="12700" cap="flat">
              <a:noFill/>
              <a:miter lim="400000"/>
            </a:ln>
          </a:insideH>
          <a:insideV>
            <a:ln w="12700" cap="flat">
              <a:noFill/>
              <a:miter lim="400000"/>
            </a:ln>
          </a:insideV>
        </a:tcBdr>
        <a:fill>
          <a:noFill/>
        </a:fill>
      </a:tcStyle>
    </a:firstRow>
  </a:tblStyle>
  <a:tblStyle styleId="{8F44A2F1-9E1F-4B54-A3A2-5F16C0AD49E2}" styleName="">
    <a:tblBg/>
    <a:wholeTbl>
      <a:tcTxStyle b="off" i="off">
        <a:font>
          <a:latin typeface="Hoefler Text"/>
          <a:ea typeface="Hoefler Text"/>
          <a:cs typeface="Hoefler Text"/>
        </a:font>
        <a:srgbClr val="767367"/>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b="def" i="def"/>
      <a:tcStyle>
        <a:tcBdr/>
        <a:fill>
          <a:solidFill>
            <a:srgbClr val="C4BEA8">
              <a:alpha val="26000"/>
            </a:srgbClr>
          </a:solidFill>
        </a:fill>
      </a:tcStyle>
    </a:band2H>
    <a:firstCol>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 styleId="{D51ADE6A-740E-44AE-83CC-AE7238B6C88D}" styleName="">
    <a:tblBg/>
    <a:wholeTbl>
      <a:tcTxStyle b="off" i="off">
        <a:font>
          <a:latin typeface="Hoefler Text"/>
          <a:ea typeface="Hoefler Text"/>
          <a:cs typeface="Hoefler Text"/>
        </a:font>
        <a:srgbClr val="767367"/>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b="def" i="def"/>
      <a:tcStyle>
        <a:tcBdr/>
        <a:fill>
          <a:solidFill>
            <a:srgbClr val="C4BEA8">
              <a:alpha val="26000"/>
            </a:srgbClr>
          </a:solidFill>
        </a:fill>
      </a:tcStyle>
    </a:band2H>
    <a:firstCol>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 styleId="{4A9BC294-FFE2-49D5-8D69-9E1BD2C41BD5}" styleName="">
    <a:tblBg/>
    <a:wholeTbl>
      <a:tcTxStyle b="off" i="off">
        <a:font>
          <a:latin typeface="Helvetica Light"/>
          <a:ea typeface="Helvetica Light"/>
          <a:cs typeface="Helvetica Light"/>
        </a:font>
        <a:srgbClr val="000000"/>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noFill/>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p:nvPr>
            <p:ph type="sldImg"/>
          </p:nvPr>
        </p:nvSpPr>
        <p:spPr>
          <a:xfrm>
            <a:off x="1143000" y="685800"/>
            <a:ext cx="4572000" cy="3429000"/>
          </a:xfrm>
          <a:prstGeom prst="rect">
            <a:avLst/>
          </a:prstGeom>
        </p:spPr>
        <p:txBody>
          <a:bodyPr/>
          <a:lstStyle/>
          <a:p>
            <a:pPr/>
          </a:p>
        </p:txBody>
      </p:sp>
      <p:sp>
        <p:nvSpPr>
          <p:cNvPr id="259" name="Shape 25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Shape 277"/>
          <p:cNvSpPr/>
          <p:nvPr>
            <p:ph type="sldImg"/>
          </p:nvPr>
        </p:nvSpPr>
        <p:spPr>
          <a:prstGeom prst="rect">
            <a:avLst/>
          </a:prstGeom>
        </p:spPr>
        <p:txBody>
          <a:bodyPr/>
          <a:lstStyle/>
          <a:p>
            <a:pPr/>
          </a:p>
        </p:txBody>
      </p:sp>
      <p:sp>
        <p:nvSpPr>
          <p:cNvPr id="278" name="Shape 278"/>
          <p:cNvSpPr/>
          <p:nvPr>
            <p:ph type="body" sz="quarter" idx="1"/>
          </p:nvPr>
        </p:nvSpPr>
        <p:spPr>
          <a:prstGeom prst="rect">
            <a:avLst/>
          </a:prstGeom>
        </p:spPr>
        <p:txBody>
          <a:bodyPr/>
          <a:lstStyle/>
          <a:p>
            <a:pPr lvl="1" indent="0" defTabSz="1295400">
              <a:spcBef>
                <a:spcPts val="600"/>
              </a:spcBef>
              <a:buClr>
                <a:srgbClr val="000000"/>
              </a:buClr>
              <a:defRPr sz="1600">
                <a:uFill>
                  <a:solidFill>
                    <a:srgbClr val="000000"/>
                  </a:solidFill>
                </a:uFill>
              </a:defRPr>
            </a:pPr>
            <a:r>
              <a:t>blood clot is like a traffic jam preventing the blood cells from making their vital deliveries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4" name="Shape 464"/>
          <p:cNvSpPr/>
          <p:nvPr>
            <p:ph type="sldImg"/>
          </p:nvPr>
        </p:nvSpPr>
        <p:spPr>
          <a:prstGeom prst="rect">
            <a:avLst/>
          </a:prstGeom>
        </p:spPr>
        <p:txBody>
          <a:bodyPr/>
          <a:lstStyle/>
          <a:p>
            <a:pPr/>
          </a:p>
        </p:txBody>
      </p:sp>
      <p:sp>
        <p:nvSpPr>
          <p:cNvPr id="465" name="Shape 465"/>
          <p:cNvSpPr/>
          <p:nvPr>
            <p:ph type="body" sz="quarter" idx="1"/>
          </p:nvPr>
        </p:nvSpPr>
        <p:spPr>
          <a:prstGeom prst="rect">
            <a:avLst/>
          </a:prstGeom>
        </p:spPr>
        <p:txBody>
          <a:bodyPr/>
          <a:lstStyle/>
          <a:p>
            <a:pPr/>
            <a:r>
              <a:t>-- Light is reflected rather than created, each pixel is an optically resonant cavity</a:t>
            </a:r>
          </a:p>
          <a:p>
            <a:pPr/>
            <a:r>
              <a:t>-- Controlled layering creates a stronger material</a:t>
            </a:r>
          </a:p>
          <a:p>
            <a:pPr/>
            <a:r>
              <a:t>-- Internal channels create flow and naturally heat and cool the structure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5" name="Shape 485"/>
          <p:cNvSpPr/>
          <p:nvPr>
            <p:ph type="sldImg"/>
          </p:nvPr>
        </p:nvSpPr>
        <p:spPr>
          <a:prstGeom prst="rect">
            <a:avLst/>
          </a:prstGeom>
        </p:spPr>
        <p:txBody>
          <a:bodyPr/>
          <a:lstStyle/>
          <a:p>
            <a:pPr/>
          </a:p>
        </p:txBody>
      </p:sp>
      <p:sp>
        <p:nvSpPr>
          <p:cNvPr id="486" name="Shape 486"/>
          <p:cNvSpPr/>
          <p:nvPr>
            <p:ph type="body" sz="quarter" idx="1"/>
          </p:nvPr>
        </p:nvSpPr>
        <p:spPr>
          <a:prstGeom prst="rect">
            <a:avLst/>
          </a:prstGeom>
        </p:spPr>
        <p:txBody>
          <a:bodyPr/>
          <a:lstStyle/>
          <a:p>
            <a:pPr/>
            <a:r>
              <a:t>--</a:t>
            </a:r>
            <a:r>
              <a:rPr b="1"/>
              <a:t>Problem: </a:t>
            </a:r>
            <a:r>
              <a:t>The Japanese Shinkansen bullet train (traveling at 185 mph) encountered air pressure changes every time the train emerged from a tunnel, causing large thunder claps heard up to one-quarter a mile away</a:t>
            </a:r>
          </a:p>
          <a:p>
            <a:pPr/>
            <a:r>
              <a:t>-- Ask:  how can we abstract the problem?</a:t>
            </a:r>
          </a:p>
          <a:p>
            <a:pPr/>
            <a:r>
              <a:t>--</a:t>
            </a:r>
            <a:r>
              <a:rPr b="1"/>
              <a:t>The beak of kingfishers allows splashless entry into</a:t>
            </a:r>
            <a:r>
              <a:t> </a:t>
            </a:r>
            <a:r>
              <a:rPr b="1"/>
              <a:t>water</a:t>
            </a:r>
            <a:r>
              <a:t> due to the wedge shape it makes with the head that is round in cross section.  Although the medium is different, water VS. air, the biological system can still be used for inspiration.  This is an abstraction about the form.</a:t>
            </a:r>
          </a:p>
          <a:p>
            <a:pPr/>
            <a:r>
              <a:t>--Modeling the front-end of the train after the beak of kingfishers, which dive from the air into bodies of water with very little splash to catch fish, resulted not only in a quieter train, but 15% less electricity use even while the train travels 10% faster.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6" name="Shape 506"/>
          <p:cNvSpPr/>
          <p:nvPr>
            <p:ph type="sldImg"/>
          </p:nvPr>
        </p:nvSpPr>
        <p:spPr>
          <a:prstGeom prst="rect">
            <a:avLst/>
          </a:prstGeom>
        </p:spPr>
        <p:txBody>
          <a:bodyPr/>
          <a:lstStyle/>
          <a:p>
            <a:pPr/>
          </a:p>
        </p:txBody>
      </p:sp>
      <p:sp>
        <p:nvSpPr>
          <p:cNvPr id="507" name="Shape 507"/>
          <p:cNvSpPr/>
          <p:nvPr>
            <p:ph type="body" sz="quarter" idx="1"/>
          </p:nvPr>
        </p:nvSpPr>
        <p:spPr>
          <a:prstGeom prst="rect">
            <a:avLst/>
          </a:prstGeom>
        </p:spPr>
        <p:txBody>
          <a:bodyPr/>
          <a:lstStyle/>
          <a:p>
            <a:pPr>
              <a:defRPr sz="1800"/>
            </a:pPr>
            <a:r>
              <a:t>-- Here is a process that summarizes how to use abstractions effectively</a:t>
            </a:r>
          </a:p>
          <a:p>
            <a:pPr>
              <a:defRPr sz="1800"/>
            </a:pPr>
            <a:r>
              <a:t>-- It helps one to make connections between the domains to facilitate discoveries.... </a:t>
            </a:r>
          </a:p>
          <a:p>
            <a:pPr>
              <a:defRPr sz="1800"/>
            </a:pPr>
            <a:r>
              <a:t>-- Everyone brings a different perspective and background and therefore, during the reflection step an EE will most likely come up with a different analog than say a Chem E.</a:t>
            </a:r>
          </a:p>
          <a:p>
            <a:pPr>
              <a:defRPr sz="1800"/>
            </a:pPr>
          </a:p>
          <a:p>
            <a:pPr>
              <a:defRPr sz="1800"/>
            </a:pPr>
            <a:r>
              <a:t>--Physiology:: What :: How an organ works, respiration, reproduction, wing flapping pattern, </a:t>
            </a:r>
          </a:p>
          <a:p>
            <a:pPr>
              <a:defRPr sz="1800"/>
            </a:pPr>
            <a:r>
              <a:t>--Morphology:: How :: The shape, the layering of materials, the microscopic details</a:t>
            </a:r>
          </a:p>
          <a:p>
            <a:pPr>
              <a:defRPr sz="1800"/>
            </a:pPr>
            <a:r>
              <a:t>--Behavior:: Why :: Change shape to cause fear in enemy-frill lizard, puffer fish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4" name="Shape 514"/>
          <p:cNvSpPr/>
          <p:nvPr>
            <p:ph type="sldImg"/>
          </p:nvPr>
        </p:nvSpPr>
        <p:spPr>
          <a:prstGeom prst="rect">
            <a:avLst/>
          </a:prstGeom>
        </p:spPr>
        <p:txBody>
          <a:bodyPr/>
          <a:lstStyle/>
          <a:p>
            <a:pPr/>
          </a:p>
        </p:txBody>
      </p:sp>
      <p:sp>
        <p:nvSpPr>
          <p:cNvPr id="515" name="Shape 515"/>
          <p:cNvSpPr/>
          <p:nvPr>
            <p:ph type="body" sz="quarter" idx="1"/>
          </p:nvPr>
        </p:nvSpPr>
        <p:spPr>
          <a:prstGeom prst="rect">
            <a:avLst/>
          </a:prstGeom>
        </p:spPr>
        <p:txBody>
          <a:bodyPr/>
          <a:lstStyle/>
          <a:p>
            <a:pPr>
              <a:defRPr sz="1800"/>
            </a:pPr>
            <a:r>
              <a:t>--- Instead of connecting rigid elements with strained hinges, plant structures gain their flexibility by differentiating morphological and anatomical features to create an </a:t>
            </a:r>
            <a:r>
              <a:rPr b="1"/>
              <a:t>all-in-one pliable system</a:t>
            </a:r>
            <a:r>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2" name="Shape 562"/>
          <p:cNvSpPr/>
          <p:nvPr>
            <p:ph type="sldImg"/>
          </p:nvPr>
        </p:nvSpPr>
        <p:spPr>
          <a:prstGeom prst="rect">
            <a:avLst/>
          </a:prstGeom>
        </p:spPr>
        <p:txBody>
          <a:bodyPr/>
          <a:lstStyle/>
          <a:p>
            <a:pPr/>
          </a:p>
        </p:txBody>
      </p:sp>
      <p:sp>
        <p:nvSpPr>
          <p:cNvPr id="563" name="Shape 563"/>
          <p:cNvSpPr/>
          <p:nvPr>
            <p:ph type="body" sz="quarter" idx="1"/>
          </p:nvPr>
        </p:nvSpPr>
        <p:spPr>
          <a:prstGeom prst="rect">
            <a:avLst/>
          </a:prstGeom>
        </p:spPr>
        <p:txBody>
          <a:bodyPr/>
          <a:lstStyle/>
          <a:p>
            <a:pPr>
              <a:defRPr sz="1800"/>
            </a:pPr>
            <a:r>
              <a:t>--- Instead of connecting rigid elements with strained hinges, plant structures gain their flexibility by differentiating morphological and anatomical features to create an </a:t>
            </a:r>
            <a:r>
              <a:rPr b="1"/>
              <a:t>all-in-one pliable system</a:t>
            </a:r>
            <a:r>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0" name="Shape 570"/>
          <p:cNvSpPr/>
          <p:nvPr>
            <p:ph type="sldImg"/>
          </p:nvPr>
        </p:nvSpPr>
        <p:spPr>
          <a:prstGeom prst="rect">
            <a:avLst/>
          </a:prstGeom>
        </p:spPr>
        <p:txBody>
          <a:bodyPr/>
          <a:lstStyle/>
          <a:p>
            <a:pPr/>
          </a:p>
        </p:txBody>
      </p:sp>
      <p:sp>
        <p:nvSpPr>
          <p:cNvPr id="571" name="Shape 571"/>
          <p:cNvSpPr/>
          <p:nvPr>
            <p:ph type="body" sz="quarter" idx="1"/>
          </p:nvPr>
        </p:nvSpPr>
        <p:spPr>
          <a:prstGeom prst="rect">
            <a:avLst/>
          </a:prstGeom>
        </p:spPr>
        <p:txBody>
          <a:bodyPr/>
          <a:lstStyle/>
          <a:p>
            <a:pPr>
              <a:defRPr sz="1800"/>
            </a:pPr>
            <a:r>
              <a:t>--- Instead of connecting rigid elements with strained hinges, plant structures gain their flexibility by differentiating morphological and anatomical features to create an </a:t>
            </a:r>
            <a:r>
              <a:rPr b="1"/>
              <a:t>all-in-one pliable system</a:t>
            </a:r>
            <a:r>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6" name="Shape 576"/>
          <p:cNvSpPr/>
          <p:nvPr>
            <p:ph type="sldImg"/>
          </p:nvPr>
        </p:nvSpPr>
        <p:spPr>
          <a:prstGeom prst="rect">
            <a:avLst/>
          </a:prstGeom>
        </p:spPr>
        <p:txBody>
          <a:bodyPr/>
          <a:lstStyle/>
          <a:p>
            <a:pPr/>
          </a:p>
        </p:txBody>
      </p:sp>
      <p:sp>
        <p:nvSpPr>
          <p:cNvPr id="577" name="Shape 577"/>
          <p:cNvSpPr/>
          <p:nvPr>
            <p:ph type="body" sz="quarter" idx="1"/>
          </p:nvPr>
        </p:nvSpPr>
        <p:spPr>
          <a:prstGeom prst="rect">
            <a:avLst/>
          </a:prstGeom>
        </p:spPr>
        <p:txBody>
          <a:bodyPr/>
          <a:lstStyle/>
          <a:p>
            <a:pPr>
              <a:defRPr sz="1800"/>
            </a:pPr>
            <a:r>
              <a:t>--- Instead of connecting rigid elements with strained hinges, plant structures gain their flexibility by differentiating morphological and anatomical features to create an </a:t>
            </a:r>
            <a:r>
              <a:rPr b="1"/>
              <a:t>all-in-one pliable system</a:t>
            </a:r>
            <a: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4" name="Shape 304"/>
          <p:cNvSpPr/>
          <p:nvPr>
            <p:ph type="sldImg"/>
          </p:nvPr>
        </p:nvSpPr>
        <p:spPr>
          <a:prstGeom prst="rect">
            <a:avLst/>
          </a:prstGeom>
        </p:spPr>
        <p:txBody>
          <a:bodyPr/>
          <a:lstStyle/>
          <a:p>
            <a:pPr/>
          </a:p>
        </p:txBody>
      </p:sp>
      <p:sp>
        <p:nvSpPr>
          <p:cNvPr id="305" name="Shape 305"/>
          <p:cNvSpPr/>
          <p:nvPr>
            <p:ph type="body" sz="quarter" idx="1"/>
          </p:nvPr>
        </p:nvSpPr>
        <p:spPr>
          <a:prstGeom prst="rect">
            <a:avLst/>
          </a:prstGeom>
        </p:spPr>
        <p:txBody>
          <a:bodyPr/>
          <a:lstStyle/>
          <a:p>
            <a:pPr>
              <a:buClr>
                <a:srgbClr val="000000"/>
              </a:buClr>
              <a:defRPr sz="3600">
                <a:solidFill>
                  <a:srgbClr val="6C6963"/>
                </a:solidFill>
                <a:latin typeface="Hoefler Text"/>
                <a:ea typeface="Hoefler Text"/>
                <a:cs typeface="Hoefler Text"/>
                <a:sym typeface="Hoefler Text"/>
              </a:defRPr>
            </a:pPr>
            <a:r>
              <a:t>-Portable</a:t>
            </a:r>
          </a:p>
          <a:p>
            <a:pPr>
              <a:buClr>
                <a:srgbClr val="000000"/>
              </a:buClr>
              <a:defRPr sz="3600">
                <a:solidFill>
                  <a:srgbClr val="6C6963"/>
                </a:solidFill>
                <a:latin typeface="Hoefler Text"/>
                <a:ea typeface="Hoefler Text"/>
                <a:cs typeface="Hoefler Text"/>
                <a:sym typeface="Hoefler Text"/>
              </a:defRPr>
            </a:pPr>
            <a:r>
              <a:t>-Lightweight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1" name="Shape 311"/>
          <p:cNvSpPr/>
          <p:nvPr>
            <p:ph type="sldImg"/>
          </p:nvPr>
        </p:nvSpPr>
        <p:spPr>
          <a:prstGeom prst="rect">
            <a:avLst/>
          </a:prstGeom>
        </p:spPr>
        <p:txBody>
          <a:bodyPr/>
          <a:lstStyle/>
          <a:p>
            <a:pPr/>
          </a:p>
        </p:txBody>
      </p:sp>
      <p:sp>
        <p:nvSpPr>
          <p:cNvPr id="312" name="Shape 312"/>
          <p:cNvSpPr/>
          <p:nvPr>
            <p:ph type="body" sz="quarter" idx="1"/>
          </p:nvPr>
        </p:nvSpPr>
        <p:spPr>
          <a:prstGeom prst="rect">
            <a:avLst/>
          </a:prstGeom>
        </p:spPr>
        <p:txBody>
          <a:bodyPr/>
          <a:lstStyle>
            <a:lvl1pPr>
              <a:buClr>
                <a:srgbClr val="000000"/>
              </a:buClr>
              <a:defRPr sz="3600">
                <a:solidFill>
                  <a:srgbClr val="6C6963"/>
                </a:solidFill>
                <a:latin typeface="Hoefler Text"/>
                <a:ea typeface="Hoefler Text"/>
                <a:cs typeface="Hoefler Text"/>
                <a:sym typeface="Hoefler Text"/>
              </a:defRPr>
            </a:lvl1pPr>
          </a:lstStyle>
          <a:p>
            <a:pPr/>
            <a:r>
              <a:t>OLD SLIDE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0" name="Shape 320"/>
          <p:cNvSpPr/>
          <p:nvPr>
            <p:ph type="sldImg"/>
          </p:nvPr>
        </p:nvSpPr>
        <p:spPr>
          <a:prstGeom prst="rect">
            <a:avLst/>
          </a:prstGeom>
        </p:spPr>
        <p:txBody>
          <a:bodyPr/>
          <a:lstStyle/>
          <a:p>
            <a:pPr/>
          </a:p>
        </p:txBody>
      </p:sp>
      <p:sp>
        <p:nvSpPr>
          <p:cNvPr id="321" name="Shape 321"/>
          <p:cNvSpPr/>
          <p:nvPr>
            <p:ph type="body" sz="quarter" idx="1"/>
          </p:nvPr>
        </p:nvSpPr>
        <p:spPr>
          <a:prstGeom prst="rect">
            <a:avLst/>
          </a:prstGeom>
        </p:spPr>
        <p:txBody>
          <a:bodyPr/>
          <a:lstStyle/>
          <a:p>
            <a:pPr>
              <a:buClr>
                <a:srgbClr val="000000"/>
              </a:buClr>
              <a:defRPr sz="3600">
                <a:solidFill>
                  <a:srgbClr val="6C6963"/>
                </a:solidFill>
                <a:latin typeface="Hoefler Text"/>
                <a:ea typeface="Hoefler Text"/>
                <a:cs typeface="Hoefler Text"/>
                <a:sym typeface="Hoefler Text"/>
              </a:defRPr>
            </a:pPr>
            <a:r>
              <a:t>-Portable</a:t>
            </a:r>
          </a:p>
          <a:p>
            <a:pPr>
              <a:buClr>
                <a:srgbClr val="000000"/>
              </a:buClr>
              <a:defRPr sz="3600">
                <a:solidFill>
                  <a:srgbClr val="6C6963"/>
                </a:solidFill>
                <a:latin typeface="Hoefler Text"/>
                <a:ea typeface="Hoefler Text"/>
                <a:cs typeface="Hoefler Text"/>
                <a:sym typeface="Hoefler Text"/>
              </a:defRPr>
            </a:pPr>
            <a:r>
              <a:t>-Lightweight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7" name="Shape 327"/>
          <p:cNvSpPr/>
          <p:nvPr>
            <p:ph type="sldImg"/>
          </p:nvPr>
        </p:nvSpPr>
        <p:spPr>
          <a:prstGeom prst="rect">
            <a:avLst/>
          </a:prstGeom>
        </p:spPr>
        <p:txBody>
          <a:bodyPr/>
          <a:lstStyle/>
          <a:p>
            <a:pPr/>
          </a:p>
        </p:txBody>
      </p:sp>
      <p:sp>
        <p:nvSpPr>
          <p:cNvPr id="328" name="Shape 328"/>
          <p:cNvSpPr/>
          <p:nvPr>
            <p:ph type="body" sz="quarter" idx="1"/>
          </p:nvPr>
        </p:nvSpPr>
        <p:spPr>
          <a:prstGeom prst="rect">
            <a:avLst/>
          </a:prstGeom>
        </p:spPr>
        <p:txBody>
          <a:bodyPr/>
          <a:lstStyle/>
          <a:p>
            <a:pPr/>
            <a:r>
              <a:t>--- The intersection of the life sciences, engineering, and physical sciences, and it is leading to an ever deeper understanding of how life works</a:t>
            </a:r>
          </a:p>
          <a:p>
            <a:pPr/>
          </a:p>
          <a:p>
            <a:pPr/>
            <a:r>
              <a:t>--Natural systems have evolved to their current form, providing the blueprints for what works </a:t>
            </a:r>
          </a:p>
          <a:p>
            <a:pPr/>
            <a:r>
              <a:t>--Offers a unique viewpoint that engineers would not otherwise have</a:t>
            </a:r>
          </a:p>
          <a:p>
            <a:pPr/>
            <a:r>
              <a:t>--Studying nature and applying nature’s solutions to engineering problems can lead to technical innovation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5" name="Shape 335"/>
          <p:cNvSpPr/>
          <p:nvPr>
            <p:ph type="sldImg"/>
          </p:nvPr>
        </p:nvSpPr>
        <p:spPr>
          <a:prstGeom prst="rect">
            <a:avLst/>
          </a:prstGeom>
        </p:spPr>
        <p:txBody>
          <a:bodyPr/>
          <a:lstStyle/>
          <a:p>
            <a:pPr/>
          </a:p>
        </p:txBody>
      </p:sp>
      <p:sp>
        <p:nvSpPr>
          <p:cNvPr id="336" name="Shape 336"/>
          <p:cNvSpPr/>
          <p:nvPr>
            <p:ph type="body" sz="quarter" idx="1"/>
          </p:nvPr>
        </p:nvSpPr>
        <p:spPr>
          <a:prstGeom prst="rect">
            <a:avLst/>
          </a:prstGeom>
        </p:spPr>
        <p:txBody>
          <a:bodyPr/>
          <a:lstStyle/>
          <a:p>
            <a:pPr/>
            <a:r>
              <a:t>Why is this important? - Learning from nature challenges us to think about the problem differently, apply our engineering knowledge differently -- encourages one to challenge convention and what is known... --Offers a unique viewpoint that engineers would not otherwise have</a:t>
            </a:r>
          </a:p>
          <a:p>
            <a:pPr/>
            <a:r>
              <a:t>--- The intersection of the life sciences, engineering, and physical sciences</a:t>
            </a:r>
          </a:p>
          <a:p>
            <a:pPr/>
            <a:r>
              <a:t> - leading to an ever deeper understanding of how life works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4" name="Shape 344"/>
          <p:cNvSpPr/>
          <p:nvPr>
            <p:ph type="sldImg"/>
          </p:nvPr>
        </p:nvSpPr>
        <p:spPr>
          <a:prstGeom prst="rect">
            <a:avLst/>
          </a:prstGeom>
        </p:spPr>
        <p:txBody>
          <a:bodyPr/>
          <a:lstStyle/>
          <a:p>
            <a:pPr/>
          </a:p>
        </p:txBody>
      </p:sp>
      <p:sp>
        <p:nvSpPr>
          <p:cNvPr id="345" name="Shape 345"/>
          <p:cNvSpPr/>
          <p:nvPr>
            <p:ph type="body" sz="quarter" idx="1"/>
          </p:nvPr>
        </p:nvSpPr>
        <p:spPr>
          <a:prstGeom prst="rect">
            <a:avLst/>
          </a:prstGeom>
        </p:spPr>
        <p:txBody>
          <a:bodyPr/>
          <a:lstStyle/>
          <a:p>
            <a:pPr/>
            <a:r>
              <a:t>- Bio-utilization - Sustainable harvest of spider silk</a:t>
            </a:r>
          </a:p>
          <a:p>
            <a:pPr/>
            <a:r>
              <a:t>- Bio-assisted - Using spider silk for a collection mechanism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1" name="Shape 351"/>
          <p:cNvSpPr/>
          <p:nvPr>
            <p:ph type="sldImg"/>
          </p:nvPr>
        </p:nvSpPr>
        <p:spPr>
          <a:prstGeom prst="rect">
            <a:avLst/>
          </a:prstGeom>
        </p:spPr>
        <p:txBody>
          <a:bodyPr/>
          <a:lstStyle/>
          <a:p>
            <a:pPr/>
          </a:p>
        </p:txBody>
      </p:sp>
      <p:sp>
        <p:nvSpPr>
          <p:cNvPr id="352" name="Shape 352"/>
          <p:cNvSpPr/>
          <p:nvPr>
            <p:ph type="body" sz="quarter" idx="1"/>
          </p:nvPr>
        </p:nvSpPr>
        <p:spPr>
          <a:prstGeom prst="rect">
            <a:avLst/>
          </a:prstGeom>
        </p:spPr>
        <p:txBody>
          <a:bodyPr/>
          <a:lstStyle/>
          <a:p>
            <a:pPr/>
            <a:r>
              <a:t>Why is this important? - Learning from nature challenges us to think about the problem differently, apply our engineering knowledge differently -- encourages one to challenge convention and what is known...</a:t>
            </a:r>
          </a:p>
          <a:p>
            <a:pPr/>
          </a:p>
          <a:p>
            <a:pPr/>
            <a:r>
              <a:t>--These are diatoms, single celled “creatures” that live in water or underwater and perform photosynthesis. </a:t>
            </a:r>
          </a:p>
          <a:p>
            <a:pPr/>
            <a:r>
              <a:t>--They have glassy shells made by precipitation of silicate on to a template. </a:t>
            </a:r>
          </a:p>
          <a:p>
            <a:pPr/>
            <a:r>
              <a:t>--This process is being investigated for a biomimietic method of making intricate, microscopic silicon structures for electronics.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3" name="Shape 433"/>
          <p:cNvSpPr/>
          <p:nvPr>
            <p:ph type="sldImg"/>
          </p:nvPr>
        </p:nvSpPr>
        <p:spPr>
          <a:prstGeom prst="rect">
            <a:avLst/>
          </a:prstGeom>
        </p:spPr>
        <p:txBody>
          <a:bodyPr/>
          <a:lstStyle/>
          <a:p>
            <a:pPr/>
          </a:p>
        </p:txBody>
      </p:sp>
      <p:sp>
        <p:nvSpPr>
          <p:cNvPr id="434" name="Shape 434"/>
          <p:cNvSpPr/>
          <p:nvPr>
            <p:ph type="body" sz="quarter" idx="1"/>
          </p:nvPr>
        </p:nvSpPr>
        <p:spPr>
          <a:prstGeom prst="rect">
            <a:avLst/>
          </a:prstGeom>
        </p:spPr>
        <p:txBody>
          <a:bodyPr/>
          <a:lstStyle/>
          <a:p>
            <a:pPr>
              <a:defRPr sz="1600">
                <a:solidFill>
                  <a:srgbClr val="333333"/>
                </a:solidFill>
                <a:latin typeface="Marker Felt"/>
                <a:ea typeface="Marker Felt"/>
                <a:cs typeface="Marker Felt"/>
                <a:sym typeface="Marker Felt"/>
              </a:defRPr>
            </a:pPr>
            <a:r>
              <a:t>Transition  </a:t>
            </a:r>
            <a:r>
              <a:rPr sz="3600">
                <a:solidFill>
                  <a:srgbClr val="5E5E5E"/>
                </a:solidFill>
                <a:latin typeface="Hoefler Text"/>
                <a:ea typeface="Hoefler Text"/>
                <a:cs typeface="Hoefler Text"/>
                <a:sym typeface="Hoefler Text"/>
              </a:rPr>
              <a:t>what similarities have you noticed about the natural systems and the engineered systems they inspired? </a:t>
            </a:r>
            <a:r>
              <a:rPr sz="2400">
                <a:solidFill>
                  <a:srgbClr val="5E5E5E"/>
                </a:solidFill>
                <a:latin typeface="Hoefler Text"/>
                <a:ea typeface="Hoefler Text"/>
                <a:cs typeface="Hoefler Text"/>
                <a:sym typeface="Hoefler Text"/>
              </a:rPr>
              <a:t> - Hopefully someone says they have the same shape or form or morphology</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787400" y="1511300"/>
            <a:ext cx="11430000" cy="3810000"/>
          </a:xfrm>
          <a:prstGeom prst="rect">
            <a:avLst/>
          </a:prstGeom>
        </p:spPr>
        <p:txBody>
          <a:bodyPr anchor="b"/>
          <a:lstStyle>
            <a:lvl1pPr>
              <a:defRPr cap="all" spc="156">
                <a:solidFill>
                  <a:srgbClr val="276D6D"/>
                </a:solidFill>
              </a:defRPr>
            </a:lvl1pPr>
          </a:lstStyle>
          <a:p>
            <a:pPr/>
            <a:r>
              <a:t>Title Text</a:t>
            </a:r>
          </a:p>
        </p:txBody>
      </p:sp>
      <p:sp>
        <p:nvSpPr>
          <p:cNvPr id="12" name="Shape 12"/>
          <p:cNvSpPr/>
          <p:nvPr>
            <p:ph type="body" sz="quarter" idx="1"/>
          </p:nvPr>
        </p:nvSpPr>
        <p:spPr>
          <a:xfrm>
            <a:off x="787400" y="5308600"/>
            <a:ext cx="11430000" cy="1892300"/>
          </a:xfrm>
          <a:prstGeom prst="rect">
            <a:avLst/>
          </a:prstGeom>
        </p:spPr>
        <p:txBody>
          <a:bodyPr anchor="t"/>
          <a:lstStyle>
            <a:lvl1pPr marL="0" indent="0" algn="ctr">
              <a:spcBef>
                <a:spcPts val="0"/>
              </a:spcBef>
              <a:buSzTx/>
              <a:buNone/>
              <a:defRPr sz="5600"/>
            </a:lvl1pPr>
            <a:lvl2pPr marL="0" indent="0" algn="ctr">
              <a:spcBef>
                <a:spcPts val="0"/>
              </a:spcBef>
              <a:buSzTx/>
              <a:buNone/>
              <a:defRPr sz="5600"/>
            </a:lvl2pPr>
            <a:lvl3pPr marL="0" indent="0" algn="ctr">
              <a:spcBef>
                <a:spcPts val="0"/>
              </a:spcBef>
              <a:buSzTx/>
              <a:buNone/>
              <a:defRPr sz="5600"/>
            </a:lvl3pPr>
            <a:lvl4pPr marL="0" indent="0" algn="ctr">
              <a:spcBef>
                <a:spcPts val="0"/>
              </a:spcBef>
              <a:buSzTx/>
              <a:buNone/>
              <a:defRPr sz="5600"/>
            </a:lvl4pPr>
            <a:lvl5pPr marL="0" indent="0" algn="ctr">
              <a:spcBef>
                <a:spcPts val="0"/>
              </a:spcBef>
              <a:buSzTx/>
              <a:buNone/>
              <a:defRPr sz="56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89" name="Shape 89"/>
          <p:cNvSpPr/>
          <p:nvPr>
            <p:ph type="pic" sz="quarter" idx="13"/>
          </p:nvPr>
        </p:nvSpPr>
        <p:spPr>
          <a:xfrm>
            <a:off x="7556500" y="2768600"/>
            <a:ext cx="4292600" cy="57150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lstStyle/>
          <a:p>
            <a:pPr/>
          </a:p>
        </p:txBody>
      </p:sp>
      <p:sp>
        <p:nvSpPr>
          <p:cNvPr id="90" name="Shape 90"/>
          <p:cNvSpPr/>
          <p:nvPr>
            <p:ph type="title"/>
          </p:nvPr>
        </p:nvSpPr>
        <p:spPr>
          <a:prstGeom prst="rect">
            <a:avLst/>
          </a:prstGeom>
        </p:spPr>
        <p:txBody>
          <a:bodyPr/>
          <a:lstStyle/>
          <a:p>
            <a:pPr/>
            <a:r>
              <a:t>Title Text</a:t>
            </a:r>
          </a:p>
        </p:txBody>
      </p:sp>
      <p:sp>
        <p:nvSpPr>
          <p:cNvPr id="91" name="Shape 91"/>
          <p:cNvSpPr/>
          <p:nvPr>
            <p:ph type="body" sz="half" idx="1"/>
          </p:nvPr>
        </p:nvSpPr>
        <p:spPr>
          <a:xfrm>
            <a:off x="7874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92" name="Shape 92"/>
          <p:cNvSpPr/>
          <p:nvPr>
            <p:ph type="sldNum" sz="quarter" idx="2"/>
          </p:nvPr>
        </p:nvSpPr>
        <p:spPr>
          <a:xfrm>
            <a:off x="12398693" y="9131300"/>
            <a:ext cx="386716" cy="4318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99" name="Shape 99"/>
          <p:cNvSpPr/>
          <p:nvPr>
            <p:ph type="title"/>
          </p:nvPr>
        </p:nvSpPr>
        <p:spPr>
          <a:prstGeom prst="rect">
            <a:avLst/>
          </a:prstGeom>
        </p:spPr>
        <p:txBody>
          <a:bodyPr/>
          <a:lstStyle/>
          <a:p>
            <a:pPr/>
            <a:r>
              <a:t>Title Text</a:t>
            </a:r>
          </a:p>
        </p:txBody>
      </p:sp>
      <p:sp>
        <p:nvSpPr>
          <p:cNvPr id="100" name="Shape 100"/>
          <p:cNvSpPr/>
          <p:nvPr>
            <p:ph type="body" sz="half" idx="1"/>
          </p:nvPr>
        </p:nvSpPr>
        <p:spPr>
          <a:xfrm>
            <a:off x="7874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01" name="Shape 10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08" name="Shape 108"/>
          <p:cNvSpPr/>
          <p:nvPr>
            <p:ph type="title"/>
          </p:nvPr>
        </p:nvSpPr>
        <p:spPr>
          <a:prstGeom prst="rect">
            <a:avLst/>
          </a:prstGeom>
        </p:spPr>
        <p:txBody>
          <a:bodyPr/>
          <a:lstStyle/>
          <a:p>
            <a:pPr/>
            <a:r>
              <a:t>Title Text</a:t>
            </a:r>
          </a:p>
        </p:txBody>
      </p:sp>
      <p:sp>
        <p:nvSpPr>
          <p:cNvPr id="109" name="Shape 109"/>
          <p:cNvSpPr/>
          <p:nvPr>
            <p:ph type="body" idx="1"/>
          </p:nvPr>
        </p:nvSpPr>
        <p:spPr>
          <a:xfrm>
            <a:off x="787400" y="2768600"/>
            <a:ext cx="114300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117" name="Shape 117"/>
          <p:cNvSpPr/>
          <p:nvPr>
            <p:ph type="title"/>
          </p:nvPr>
        </p:nvSpPr>
        <p:spPr>
          <a:prstGeom prst="rect">
            <a:avLst/>
          </a:prstGeom>
        </p:spPr>
        <p:txBody>
          <a:bodyPr/>
          <a:lstStyle/>
          <a:p>
            <a:pPr/>
            <a:r>
              <a:t>Title Text</a:t>
            </a:r>
          </a:p>
        </p:txBody>
      </p:sp>
      <p:sp>
        <p:nvSpPr>
          <p:cNvPr id="118" name="Shape 118"/>
          <p:cNvSpPr/>
          <p:nvPr>
            <p:ph type="body" idx="1"/>
          </p:nvPr>
        </p:nvSpPr>
        <p:spPr>
          <a:xfrm>
            <a:off x="787400" y="2768600"/>
            <a:ext cx="11430000" cy="5715000"/>
          </a:xfrm>
          <a:prstGeom prst="rect">
            <a:avLst/>
          </a:prstGeom>
        </p:spPr>
        <p:txBody>
          <a:bodyPr numCol="2" spcCol="571500" anchor="t"/>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19" name="Shape 1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126" name="Shape 126"/>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27" name="Shape 12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34" name="Shape 13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41" name="Shape 141"/>
          <p:cNvSpPr/>
          <p:nvPr>
            <p:ph type="title"/>
          </p:nvPr>
        </p:nvSpPr>
        <p:spPr>
          <a:prstGeom prst="rect">
            <a:avLst/>
          </a:prstGeom>
        </p:spPr>
        <p:txBody>
          <a:bodyPr/>
          <a:lstStyle/>
          <a:p>
            <a:pPr/>
            <a:r>
              <a:t>Title Text</a:t>
            </a:r>
          </a:p>
        </p:txBody>
      </p:sp>
      <p:sp>
        <p:nvSpPr>
          <p:cNvPr id="142" name="Shape 14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9" name="Shape 149"/>
          <p:cNvSpPr/>
          <p:nvPr>
            <p:ph type="title"/>
          </p:nvPr>
        </p:nvSpPr>
        <p:spPr>
          <a:xfrm>
            <a:off x="787400" y="3657600"/>
            <a:ext cx="11430000" cy="2438400"/>
          </a:xfrm>
          <a:prstGeom prst="rect">
            <a:avLst/>
          </a:prstGeom>
        </p:spPr>
        <p:txBody>
          <a:bodyPr/>
          <a:lstStyle>
            <a:lvl1pPr>
              <a:defRPr cap="all">
                <a:solidFill>
                  <a:srgbClr val="276D6D"/>
                </a:solidFill>
              </a:defRPr>
            </a:lvl1pPr>
          </a:lstStyle>
          <a:p>
            <a:pPr/>
            <a:r>
              <a:t>Title Text</a:t>
            </a:r>
          </a:p>
        </p:txBody>
      </p:sp>
      <p:sp>
        <p:nvSpPr>
          <p:cNvPr id="150" name="Shape 150"/>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7" name="Shape 157"/>
          <p:cNvSpPr/>
          <p:nvPr>
            <p:ph type="pic" sz="half" idx="13"/>
          </p:nvPr>
        </p:nvSpPr>
        <p:spPr>
          <a:xfrm>
            <a:off x="2438400" y="914400"/>
            <a:ext cx="8128000" cy="60960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lstStyle/>
          <a:p>
            <a:pPr/>
          </a:p>
        </p:txBody>
      </p:sp>
      <p:sp>
        <p:nvSpPr>
          <p:cNvPr id="158" name="Shape 158"/>
          <p:cNvSpPr/>
          <p:nvPr>
            <p:ph type="title"/>
          </p:nvPr>
        </p:nvSpPr>
        <p:spPr>
          <a:xfrm>
            <a:off x="787400" y="7188200"/>
            <a:ext cx="11430000" cy="1270000"/>
          </a:xfrm>
          <a:prstGeom prst="rect">
            <a:avLst/>
          </a:prstGeom>
        </p:spPr>
        <p:txBody>
          <a:bodyPr anchor="b"/>
          <a:lstStyle>
            <a:lvl1pPr>
              <a:defRPr>
                <a:solidFill>
                  <a:srgbClr val="276D6D"/>
                </a:solidFill>
              </a:defRPr>
            </a:lvl1pPr>
          </a:lstStyle>
          <a:p>
            <a:pPr/>
            <a:r>
              <a:t>Title Text</a:t>
            </a:r>
          </a:p>
        </p:txBody>
      </p:sp>
      <p:sp>
        <p:nvSpPr>
          <p:cNvPr id="159" name="Shape 159"/>
          <p:cNvSpPr/>
          <p:nvPr>
            <p:ph type="body" sz="quarter" idx="1"/>
          </p:nvPr>
        </p:nvSpPr>
        <p:spPr>
          <a:xfrm>
            <a:off x="787400" y="8445500"/>
            <a:ext cx="11430000" cy="774700"/>
          </a:xfrm>
          <a:prstGeom prst="rect">
            <a:avLst/>
          </a:prstGeom>
        </p:spPr>
        <p:txBody>
          <a:bodyPr anchor="t"/>
          <a:lstStyle>
            <a:lvl1pPr marL="0" indent="0" algn="ctr">
              <a:spcBef>
                <a:spcPts val="1200"/>
              </a:spcBef>
              <a:buSzTx/>
              <a:buNone/>
            </a:lvl1pPr>
            <a:lvl2pPr marL="0" indent="0" algn="ctr">
              <a:spcBef>
                <a:spcPts val="1200"/>
              </a:spcBef>
              <a:buSzTx/>
              <a:buNone/>
            </a:lvl2pPr>
            <a:lvl3pPr marL="0" indent="0" algn="ctr">
              <a:spcBef>
                <a:spcPts val="1200"/>
              </a:spcBef>
              <a:buSzTx/>
              <a:buNone/>
            </a:lvl3pPr>
            <a:lvl4pPr marL="0" indent="0" algn="ctr">
              <a:spcBef>
                <a:spcPts val="1200"/>
              </a:spcBef>
              <a:buSzTx/>
              <a:buNone/>
            </a:lvl4pPr>
            <a:lvl5pPr marL="0" indent="0" algn="ctr">
              <a:spcBef>
                <a:spcPts val="120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60" name="Shape 160"/>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7" name="Shape 167"/>
          <p:cNvSpPr/>
          <p:nvPr>
            <p:ph type="pic" sz="quarter" idx="13"/>
          </p:nvPr>
        </p:nvSpPr>
        <p:spPr>
          <a:xfrm>
            <a:off x="7543800" y="2057400"/>
            <a:ext cx="4292600" cy="57150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lstStyle/>
          <a:p>
            <a:pPr/>
          </a:p>
        </p:txBody>
      </p:sp>
      <p:sp>
        <p:nvSpPr>
          <p:cNvPr id="168" name="Shape 168"/>
          <p:cNvSpPr/>
          <p:nvPr>
            <p:ph type="title"/>
          </p:nvPr>
        </p:nvSpPr>
        <p:spPr>
          <a:xfrm>
            <a:off x="787400" y="1981200"/>
            <a:ext cx="5270500" cy="3340100"/>
          </a:xfrm>
          <a:prstGeom prst="rect">
            <a:avLst/>
          </a:prstGeom>
        </p:spPr>
        <p:txBody>
          <a:bodyPr anchor="b"/>
          <a:lstStyle>
            <a:lvl1pPr>
              <a:defRPr>
                <a:solidFill>
                  <a:srgbClr val="276D6D"/>
                </a:solidFill>
              </a:defRPr>
            </a:lvl1pPr>
          </a:lstStyle>
          <a:p>
            <a:pPr/>
            <a:r>
              <a:t>Title Text</a:t>
            </a:r>
          </a:p>
        </p:txBody>
      </p:sp>
      <p:sp>
        <p:nvSpPr>
          <p:cNvPr id="169" name="Shape 169"/>
          <p:cNvSpPr/>
          <p:nvPr>
            <p:ph type="body" sz="quarter" idx="1"/>
          </p:nvPr>
        </p:nvSpPr>
        <p:spPr>
          <a:xfrm>
            <a:off x="787400" y="5308600"/>
            <a:ext cx="5270500" cy="2463800"/>
          </a:xfrm>
          <a:prstGeom prst="rect">
            <a:avLst/>
          </a:prstGeom>
        </p:spPr>
        <p:txBody>
          <a:bodyPr anchor="t"/>
          <a:lstStyle>
            <a:lvl1pPr marL="0" indent="0" algn="ctr">
              <a:spcBef>
                <a:spcPts val="1200"/>
              </a:spcBef>
              <a:buSzTx/>
              <a:buNone/>
            </a:lvl1pPr>
            <a:lvl2pPr marL="0" indent="0" algn="ctr">
              <a:spcBef>
                <a:spcPts val="1200"/>
              </a:spcBef>
              <a:buSzTx/>
              <a:buNone/>
            </a:lvl2pPr>
            <a:lvl3pPr marL="0" indent="0" algn="ctr">
              <a:spcBef>
                <a:spcPts val="1200"/>
              </a:spcBef>
              <a:buSzTx/>
              <a:buNone/>
            </a:lvl3pPr>
            <a:lvl4pPr marL="0" indent="0" algn="ctr">
              <a:spcBef>
                <a:spcPts val="1200"/>
              </a:spcBef>
              <a:buSzTx/>
              <a:buNone/>
            </a:lvl4pPr>
            <a:lvl5pPr marL="0" indent="0" algn="ctr">
              <a:spcBef>
                <a:spcPts val="120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70" name="Shape 170"/>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xfrm>
            <a:off x="787400" y="2768600"/>
            <a:ext cx="114300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xfrm>
            <a:off x="12398693" y="9131300"/>
            <a:ext cx="386716" cy="4318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177" name="Shape 177"/>
          <p:cNvSpPr/>
          <p:nvPr>
            <p:ph type="pic" sz="quarter" idx="13"/>
          </p:nvPr>
        </p:nvSpPr>
        <p:spPr>
          <a:xfrm>
            <a:off x="7556500" y="2768600"/>
            <a:ext cx="4292600" cy="57150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lstStyle/>
          <a:p>
            <a:pPr/>
          </a:p>
        </p:txBody>
      </p:sp>
      <p:sp>
        <p:nvSpPr>
          <p:cNvPr id="178" name="Shape 178"/>
          <p:cNvSpPr/>
          <p:nvPr>
            <p:ph type="title"/>
          </p:nvPr>
        </p:nvSpPr>
        <p:spPr>
          <a:prstGeom prst="rect">
            <a:avLst/>
          </a:prstGeom>
        </p:spPr>
        <p:txBody>
          <a:bodyPr/>
          <a:lstStyle/>
          <a:p>
            <a:pPr/>
            <a:r>
              <a:t>Title Text</a:t>
            </a:r>
          </a:p>
        </p:txBody>
      </p:sp>
      <p:sp>
        <p:nvSpPr>
          <p:cNvPr id="179" name="Shape 179"/>
          <p:cNvSpPr/>
          <p:nvPr>
            <p:ph type="body" sz="half" idx="1"/>
          </p:nvPr>
        </p:nvSpPr>
        <p:spPr>
          <a:xfrm>
            <a:off x="7874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80" name="Shape 18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187" name="Shape 187"/>
          <p:cNvSpPr/>
          <p:nvPr>
            <p:ph type="title"/>
          </p:nvPr>
        </p:nvSpPr>
        <p:spPr>
          <a:prstGeom prst="rect">
            <a:avLst/>
          </a:prstGeom>
        </p:spPr>
        <p:txBody>
          <a:bodyPr/>
          <a:lstStyle/>
          <a:p>
            <a:pPr/>
            <a:r>
              <a:t>Title Text</a:t>
            </a:r>
          </a:p>
        </p:txBody>
      </p:sp>
      <p:sp>
        <p:nvSpPr>
          <p:cNvPr id="188" name="Shape 188"/>
          <p:cNvSpPr/>
          <p:nvPr>
            <p:ph type="body" sz="half" idx="1"/>
          </p:nvPr>
        </p:nvSpPr>
        <p:spPr>
          <a:xfrm>
            <a:off x="7874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89" name="Shape 18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196" name="Shape 196"/>
          <p:cNvSpPr/>
          <p:nvPr>
            <p:ph type="title"/>
          </p:nvPr>
        </p:nvSpPr>
        <p:spPr>
          <a:prstGeom prst="rect">
            <a:avLst/>
          </a:prstGeom>
        </p:spPr>
        <p:txBody>
          <a:bodyPr/>
          <a:lstStyle/>
          <a:p>
            <a:pPr/>
            <a:r>
              <a:t>Title Text</a:t>
            </a:r>
          </a:p>
        </p:txBody>
      </p:sp>
      <p:sp>
        <p:nvSpPr>
          <p:cNvPr id="197" name="Shape 197"/>
          <p:cNvSpPr/>
          <p:nvPr>
            <p:ph type="body" sz="half" idx="1"/>
          </p:nvPr>
        </p:nvSpPr>
        <p:spPr>
          <a:xfrm>
            <a:off x="69469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98" name="Shape 19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205" name="Shape 205"/>
          <p:cNvSpPr/>
          <p:nvPr>
            <p:ph type="title"/>
          </p:nvPr>
        </p:nvSpPr>
        <p:spPr>
          <a:prstGeom prst="rect">
            <a:avLst/>
          </a:prstGeom>
        </p:spPr>
        <p:txBody>
          <a:bodyPr/>
          <a:lstStyle/>
          <a:p>
            <a:pPr/>
            <a:r>
              <a:t>Title Text</a:t>
            </a:r>
          </a:p>
        </p:txBody>
      </p:sp>
      <p:sp>
        <p:nvSpPr>
          <p:cNvPr id="206" name="Shape 206"/>
          <p:cNvSpPr/>
          <p:nvPr>
            <p:ph type="body" sz="half" idx="1"/>
          </p:nvPr>
        </p:nvSpPr>
        <p:spPr>
          <a:xfrm>
            <a:off x="69469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207" name="Shape 20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cop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4" name="Shape 214"/>
          <p:cNvSpPr/>
          <p:nvPr>
            <p:ph type="title"/>
          </p:nvPr>
        </p:nvSpPr>
        <p:spPr>
          <a:xfrm>
            <a:off x="800100" y="254000"/>
            <a:ext cx="11430000" cy="2438400"/>
          </a:xfrm>
          <a:prstGeom prst="rect">
            <a:avLst/>
          </a:prstGeom>
        </p:spPr>
        <p:txBody>
          <a:bodyPr/>
          <a:lstStyle>
            <a:lvl1pPr>
              <a:defRPr sz="7600"/>
            </a:lvl1pPr>
          </a:lstStyle>
          <a:p>
            <a:pPr/>
            <a:r>
              <a:t>Title Text</a:t>
            </a:r>
          </a:p>
        </p:txBody>
      </p:sp>
      <p:sp>
        <p:nvSpPr>
          <p:cNvPr id="215" name="Shape 215"/>
          <p:cNvSpPr/>
          <p:nvPr>
            <p:ph type="body" idx="1"/>
          </p:nvPr>
        </p:nvSpPr>
        <p:spPr>
          <a:xfrm>
            <a:off x="800100" y="2768600"/>
            <a:ext cx="11430000" cy="5702300"/>
          </a:xfrm>
          <a:prstGeom prst="rect">
            <a:avLst/>
          </a:prstGeom>
        </p:spPr>
        <p:txBody>
          <a:bodyPr/>
          <a:lstStyle>
            <a:lvl1pPr>
              <a:spcBef>
                <a:spcPts val="2800"/>
              </a:spcBef>
              <a:buBlip>
                <a:blip r:embed="rId3"/>
              </a:buBlip>
              <a:defRPr sz="3400"/>
            </a:lvl1pPr>
            <a:lvl2pPr>
              <a:spcBef>
                <a:spcPts val="2800"/>
              </a:spcBef>
              <a:buBlip>
                <a:blip r:embed="rId3"/>
              </a:buBlip>
              <a:defRPr sz="3400"/>
            </a:lvl2pPr>
            <a:lvl3pPr>
              <a:spcBef>
                <a:spcPts val="2800"/>
              </a:spcBef>
              <a:buBlip>
                <a:blip r:embed="rId3"/>
              </a:buBlip>
              <a:defRPr sz="3400"/>
            </a:lvl3pPr>
            <a:lvl4pPr>
              <a:spcBef>
                <a:spcPts val="2800"/>
              </a:spcBef>
              <a:buBlip>
                <a:blip r:embed="rId3"/>
              </a:buBlip>
              <a:defRPr sz="3400"/>
            </a:lvl4pPr>
            <a:lvl5pPr>
              <a:spcBef>
                <a:spcPts val="2800"/>
              </a:spcBef>
              <a:buBlip>
                <a:blip r:embed="rId3"/>
              </a:buBlip>
              <a:defRPr sz="3400"/>
            </a:lvl5pPr>
          </a:lstStyle>
          <a:p>
            <a:pPr/>
            <a:r>
              <a:t>Body Level One</a:t>
            </a:r>
          </a:p>
          <a:p>
            <a:pPr lvl="1"/>
            <a:r>
              <a:t>Body Level Two</a:t>
            </a:r>
          </a:p>
          <a:p>
            <a:pPr lvl="2"/>
            <a:r>
              <a:t>Body Level Three</a:t>
            </a:r>
          </a:p>
          <a:p>
            <a:pPr lvl="3"/>
            <a:r>
              <a:t>Body Level Four</a:t>
            </a:r>
          </a:p>
          <a:p>
            <a:pPr lvl="4"/>
            <a:r>
              <a:t>Body Level Five</a:t>
            </a:r>
          </a:p>
        </p:txBody>
      </p:sp>
      <p:sp>
        <p:nvSpPr>
          <p:cNvPr id="216" name="Shape 216"/>
          <p:cNvSpPr/>
          <p:nvPr>
            <p:ph type="sldNum" sz="quarter" idx="2"/>
          </p:nvPr>
        </p:nvSpPr>
        <p:spPr>
          <a:xfrm>
            <a:off x="12423458" y="9168553"/>
            <a:ext cx="337186" cy="381001"/>
          </a:xfrm>
          <a:prstGeom prst="rect">
            <a:avLst/>
          </a:prstGeom>
        </p:spPr>
        <p:txBody>
          <a:bodyPr/>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copy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3" name="Shape 223"/>
          <p:cNvSpPr/>
          <p:nvPr>
            <p:ph type="title"/>
          </p:nvPr>
        </p:nvSpPr>
        <p:spPr>
          <a:xfrm>
            <a:off x="800100" y="254000"/>
            <a:ext cx="11430000" cy="2438400"/>
          </a:xfrm>
          <a:prstGeom prst="rect">
            <a:avLst/>
          </a:prstGeom>
        </p:spPr>
        <p:txBody>
          <a:bodyPr/>
          <a:lstStyle>
            <a:lvl1pPr>
              <a:defRPr sz="7600"/>
            </a:lvl1pPr>
          </a:lstStyle>
          <a:p>
            <a:pPr/>
            <a:r>
              <a:t>Title Text</a:t>
            </a:r>
          </a:p>
        </p:txBody>
      </p:sp>
      <p:sp>
        <p:nvSpPr>
          <p:cNvPr id="224" name="Shape 224"/>
          <p:cNvSpPr/>
          <p:nvPr>
            <p:ph type="body" idx="1"/>
          </p:nvPr>
        </p:nvSpPr>
        <p:spPr>
          <a:xfrm>
            <a:off x="800100" y="2768600"/>
            <a:ext cx="11430000" cy="5702300"/>
          </a:xfrm>
          <a:prstGeom prst="rect">
            <a:avLst/>
          </a:prstGeom>
        </p:spPr>
        <p:txBody>
          <a:bodyPr/>
          <a:lstStyle>
            <a:lvl1pPr>
              <a:spcBef>
                <a:spcPts val="2800"/>
              </a:spcBef>
              <a:buBlip>
                <a:blip r:embed="rId3"/>
              </a:buBlip>
              <a:defRPr sz="3400"/>
            </a:lvl1pPr>
            <a:lvl2pPr>
              <a:spcBef>
                <a:spcPts val="2800"/>
              </a:spcBef>
              <a:buBlip>
                <a:blip r:embed="rId3"/>
              </a:buBlip>
              <a:defRPr sz="3400"/>
            </a:lvl2pPr>
            <a:lvl3pPr>
              <a:spcBef>
                <a:spcPts val="2800"/>
              </a:spcBef>
              <a:buBlip>
                <a:blip r:embed="rId3"/>
              </a:buBlip>
              <a:defRPr sz="3400"/>
            </a:lvl3pPr>
            <a:lvl4pPr>
              <a:spcBef>
                <a:spcPts val="2800"/>
              </a:spcBef>
              <a:buBlip>
                <a:blip r:embed="rId3"/>
              </a:buBlip>
              <a:defRPr sz="3400"/>
            </a:lvl4pPr>
            <a:lvl5pPr>
              <a:spcBef>
                <a:spcPts val="2800"/>
              </a:spcBef>
              <a:buBlip>
                <a:blip r:embed="rId3"/>
              </a:buBlip>
              <a:defRPr sz="3400"/>
            </a:lvl5pPr>
          </a:lstStyle>
          <a:p>
            <a:pPr/>
            <a:r>
              <a:t>Body Level One</a:t>
            </a:r>
          </a:p>
          <a:p>
            <a:pPr lvl="1"/>
            <a:r>
              <a:t>Body Level Two</a:t>
            </a:r>
          </a:p>
          <a:p>
            <a:pPr lvl="2"/>
            <a:r>
              <a:t>Body Level Three</a:t>
            </a:r>
          </a:p>
          <a:p>
            <a:pPr lvl="3"/>
            <a:r>
              <a:t>Body Level Four</a:t>
            </a:r>
          </a:p>
          <a:p>
            <a:pPr lvl="4"/>
            <a:r>
              <a:t>Body Level Five</a:t>
            </a:r>
          </a:p>
        </p:txBody>
      </p:sp>
      <p:sp>
        <p:nvSpPr>
          <p:cNvPr id="225" name="Shape 225"/>
          <p:cNvSpPr/>
          <p:nvPr>
            <p:ph type="sldNum" sz="quarter" idx="2"/>
          </p:nvPr>
        </p:nvSpPr>
        <p:spPr>
          <a:xfrm>
            <a:off x="12423458" y="9168553"/>
            <a:ext cx="337186" cy="381001"/>
          </a:xfrm>
          <a:prstGeom prst="rect">
            <a:avLst/>
          </a:prstGeom>
        </p:spPr>
        <p:txBody>
          <a:bodyPr/>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copy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2" name="Shape 232"/>
          <p:cNvSpPr/>
          <p:nvPr>
            <p:ph type="title"/>
          </p:nvPr>
        </p:nvSpPr>
        <p:spPr>
          <a:xfrm>
            <a:off x="800100" y="254000"/>
            <a:ext cx="11430000" cy="2438400"/>
          </a:xfrm>
          <a:prstGeom prst="rect">
            <a:avLst/>
          </a:prstGeom>
        </p:spPr>
        <p:txBody>
          <a:bodyPr/>
          <a:lstStyle>
            <a:lvl1pPr>
              <a:defRPr sz="7600"/>
            </a:lvl1pPr>
          </a:lstStyle>
          <a:p>
            <a:pPr/>
            <a:r>
              <a:t>Title Text</a:t>
            </a:r>
          </a:p>
        </p:txBody>
      </p:sp>
      <p:sp>
        <p:nvSpPr>
          <p:cNvPr id="233" name="Shape 233"/>
          <p:cNvSpPr/>
          <p:nvPr>
            <p:ph type="body" idx="1"/>
          </p:nvPr>
        </p:nvSpPr>
        <p:spPr>
          <a:xfrm>
            <a:off x="800100" y="2768600"/>
            <a:ext cx="11430000" cy="5702300"/>
          </a:xfrm>
          <a:prstGeom prst="rect">
            <a:avLst/>
          </a:prstGeom>
        </p:spPr>
        <p:txBody>
          <a:bodyPr/>
          <a:lstStyle>
            <a:lvl1pPr>
              <a:spcBef>
                <a:spcPts val="2800"/>
              </a:spcBef>
              <a:buBlip>
                <a:blip r:embed="rId3"/>
              </a:buBlip>
              <a:defRPr sz="3400"/>
            </a:lvl1pPr>
            <a:lvl2pPr>
              <a:spcBef>
                <a:spcPts val="2800"/>
              </a:spcBef>
              <a:buBlip>
                <a:blip r:embed="rId3"/>
              </a:buBlip>
              <a:defRPr sz="3400"/>
            </a:lvl2pPr>
            <a:lvl3pPr>
              <a:spcBef>
                <a:spcPts val="2800"/>
              </a:spcBef>
              <a:buBlip>
                <a:blip r:embed="rId3"/>
              </a:buBlip>
              <a:defRPr sz="3400"/>
            </a:lvl3pPr>
            <a:lvl4pPr>
              <a:spcBef>
                <a:spcPts val="2800"/>
              </a:spcBef>
              <a:buBlip>
                <a:blip r:embed="rId3"/>
              </a:buBlip>
              <a:defRPr sz="3400"/>
            </a:lvl4pPr>
            <a:lvl5pPr>
              <a:spcBef>
                <a:spcPts val="2800"/>
              </a:spcBef>
              <a:buBlip>
                <a:blip r:embed="rId3"/>
              </a:buBlip>
              <a:defRPr sz="3400"/>
            </a:lvl5pPr>
          </a:lstStyle>
          <a:p>
            <a:pPr/>
            <a:r>
              <a:t>Body Level One</a:t>
            </a:r>
          </a:p>
          <a:p>
            <a:pPr lvl="1"/>
            <a:r>
              <a:t>Body Level Two</a:t>
            </a:r>
          </a:p>
          <a:p>
            <a:pPr lvl="2"/>
            <a:r>
              <a:t>Body Level Three</a:t>
            </a:r>
          </a:p>
          <a:p>
            <a:pPr lvl="3"/>
            <a:r>
              <a:t>Body Level Four</a:t>
            </a:r>
          </a:p>
          <a:p>
            <a:pPr lvl="4"/>
            <a:r>
              <a:t>Body Level Five</a:t>
            </a:r>
          </a:p>
        </p:txBody>
      </p:sp>
      <p:sp>
        <p:nvSpPr>
          <p:cNvPr id="234" name="Shape 234"/>
          <p:cNvSpPr/>
          <p:nvPr>
            <p:ph type="sldNum" sz="quarter" idx="2"/>
          </p:nvPr>
        </p:nvSpPr>
        <p:spPr>
          <a:xfrm>
            <a:off x="12423458" y="9168553"/>
            <a:ext cx="337186" cy="381001"/>
          </a:xfrm>
          <a:prstGeom prst="rect">
            <a:avLst/>
          </a:prstGeom>
        </p:spPr>
        <p:txBody>
          <a:bodyPr/>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copy">
    <p:spTree>
      <p:nvGrpSpPr>
        <p:cNvPr id="1" name=""/>
        <p:cNvGrpSpPr/>
        <p:nvPr/>
      </p:nvGrpSpPr>
      <p:grpSpPr>
        <a:xfrm>
          <a:off x="0" y="0"/>
          <a:ext cx="0" cy="0"/>
          <a:chOff x="0" y="0"/>
          <a:chExt cx="0" cy="0"/>
        </a:xfrm>
      </p:grpSpPr>
      <p:sp>
        <p:nvSpPr>
          <p:cNvPr id="241" name="Shape 241"/>
          <p:cNvSpPr/>
          <p:nvPr>
            <p:ph type="title"/>
          </p:nvPr>
        </p:nvSpPr>
        <p:spPr>
          <a:prstGeom prst="rect">
            <a:avLst/>
          </a:prstGeom>
        </p:spPr>
        <p:txBody>
          <a:bodyPr/>
          <a:lstStyle/>
          <a:p>
            <a:pPr/>
            <a:r>
              <a:t>Title Text</a:t>
            </a:r>
          </a:p>
        </p:txBody>
      </p:sp>
      <p:sp>
        <p:nvSpPr>
          <p:cNvPr id="242" name="Shape 242"/>
          <p:cNvSpPr/>
          <p:nvPr>
            <p:ph type="body" idx="1"/>
          </p:nvPr>
        </p:nvSpPr>
        <p:spPr>
          <a:xfrm>
            <a:off x="787400" y="2768600"/>
            <a:ext cx="114300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243" name="Shape 243"/>
          <p:cNvSpPr/>
          <p:nvPr>
            <p:ph type="sldNum" sz="quarter" idx="2"/>
          </p:nvPr>
        </p:nvSpPr>
        <p:spPr>
          <a:xfrm>
            <a:off x="12398693" y="9131300"/>
            <a:ext cx="386716" cy="4318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copy">
    <p:bg>
      <p:bgPr>
        <a:solidFill>
          <a:srgbClr val="FFFFFF"/>
        </a:solidFill>
      </p:bgPr>
    </p:bg>
    <p:spTree>
      <p:nvGrpSpPr>
        <p:cNvPr id="1" name=""/>
        <p:cNvGrpSpPr/>
        <p:nvPr/>
      </p:nvGrpSpPr>
      <p:grpSpPr>
        <a:xfrm>
          <a:off x="0" y="0"/>
          <a:ext cx="0" cy="0"/>
          <a:chOff x="0" y="0"/>
          <a:chExt cx="0" cy="0"/>
        </a:xfrm>
      </p:grpSpPr>
      <p:sp>
        <p:nvSpPr>
          <p:cNvPr id="250" name="Shape 250"/>
          <p:cNvSpPr/>
          <p:nvPr>
            <p:ph type="title"/>
          </p:nvPr>
        </p:nvSpPr>
        <p:spPr>
          <a:xfrm>
            <a:off x="952500" y="444500"/>
            <a:ext cx="11099800" cy="2159000"/>
          </a:xfrm>
          <a:prstGeom prst="rect">
            <a:avLst/>
          </a:prstGeom>
        </p:spPr>
        <p:txBody>
          <a:bodyPr>
            <a:normAutofit fontScale="100000" lnSpcReduction="0"/>
          </a:bodyPr>
          <a:lstStyle>
            <a:lvl1pPr>
              <a:defRPr sz="8000">
                <a:solidFill>
                  <a:srgbClr val="000000"/>
                </a:solidFill>
                <a:latin typeface="Helvetica Light"/>
                <a:ea typeface="Helvetica Light"/>
                <a:cs typeface="Helvetica Light"/>
                <a:sym typeface="Helvetica Light"/>
              </a:defRPr>
            </a:lvl1pPr>
          </a:lstStyle>
          <a:p>
            <a:pPr>
              <a:defRPr>
                <a:effectLst/>
              </a:defRPr>
            </a:pPr>
            <a:r>
              <a:t>Title Text</a:t>
            </a:r>
          </a:p>
        </p:txBody>
      </p:sp>
      <p:sp>
        <p:nvSpPr>
          <p:cNvPr id="251" name="Shape 251"/>
          <p:cNvSpPr/>
          <p:nvPr>
            <p:ph type="body" idx="1"/>
          </p:nvPr>
        </p:nvSpPr>
        <p:spPr>
          <a:xfrm>
            <a:off x="952500" y="2603500"/>
            <a:ext cx="11099800" cy="6286500"/>
          </a:xfrm>
          <a:prstGeom prst="rect">
            <a:avLst/>
          </a:prstGeom>
        </p:spPr>
        <p:txBody>
          <a:bodyPr>
            <a:normAutofit fontScale="100000" lnSpcReduction="0"/>
          </a:bodyPr>
          <a:lstStyle>
            <a:lvl1pPr marL="444500" indent="-444500">
              <a:buSzPct val="75000"/>
              <a:buChar char="•"/>
              <a:defRPr>
                <a:solidFill>
                  <a:srgbClr val="000000"/>
                </a:solidFill>
                <a:latin typeface="Helvetica Light"/>
                <a:ea typeface="Helvetica Light"/>
                <a:cs typeface="Helvetica Light"/>
                <a:sym typeface="Helvetica Light"/>
              </a:defRPr>
            </a:lvl1pPr>
            <a:lvl2pPr marL="889000" indent="-444500">
              <a:buSzPct val="75000"/>
              <a:buChar char="•"/>
              <a:defRPr>
                <a:solidFill>
                  <a:srgbClr val="000000"/>
                </a:solidFill>
                <a:latin typeface="Helvetica Light"/>
                <a:ea typeface="Helvetica Light"/>
                <a:cs typeface="Helvetica Light"/>
                <a:sym typeface="Helvetica Light"/>
              </a:defRPr>
            </a:lvl2pPr>
            <a:lvl3pPr marL="1333500" indent="-444500">
              <a:buSzPct val="75000"/>
              <a:buChar char="•"/>
              <a:defRPr>
                <a:solidFill>
                  <a:srgbClr val="000000"/>
                </a:solidFill>
                <a:latin typeface="Helvetica Light"/>
                <a:ea typeface="Helvetica Light"/>
                <a:cs typeface="Helvetica Light"/>
                <a:sym typeface="Helvetica Light"/>
              </a:defRPr>
            </a:lvl3pPr>
            <a:lvl4pPr marL="1778000" indent="-444500">
              <a:buSzPct val="75000"/>
              <a:buChar char="•"/>
              <a:defRPr>
                <a:solidFill>
                  <a:srgbClr val="000000"/>
                </a:solidFill>
                <a:latin typeface="Helvetica Light"/>
                <a:ea typeface="Helvetica Light"/>
                <a:cs typeface="Helvetica Light"/>
                <a:sym typeface="Helvetica Light"/>
              </a:defRPr>
            </a:lvl4pPr>
            <a:lvl5pPr marL="2222500" indent="-444500">
              <a:buSzPct val="75000"/>
              <a:buChar char="•"/>
              <a:defRPr>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252" name="Shape 252"/>
          <p:cNvSpPr/>
          <p:nvPr>
            <p:ph type="sldNum" sz="quarter" idx="2"/>
          </p:nvPr>
        </p:nvSpPr>
        <p:spPr>
          <a:xfrm>
            <a:off x="6311798" y="9251950"/>
            <a:ext cx="368504" cy="381000"/>
          </a:xfrm>
          <a:prstGeom prst="rect">
            <a:avLst/>
          </a:prstGeom>
        </p:spPr>
        <p:txBody>
          <a:bodyPr/>
          <a:lstStyle>
            <a:lvl1pPr>
              <a:defRPr sz="18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29" name="Shape 29"/>
          <p:cNvSpPr/>
          <p:nvPr>
            <p:ph type="title"/>
          </p:nvPr>
        </p:nvSpPr>
        <p:spPr>
          <a:prstGeom prst="rect">
            <a:avLst/>
          </a:prstGeom>
        </p:spPr>
        <p:txBody>
          <a:bodyPr/>
          <a:lstStyle/>
          <a:p>
            <a:pPr/>
            <a:r>
              <a:t>Title Text</a:t>
            </a:r>
          </a:p>
        </p:txBody>
      </p:sp>
      <p:sp>
        <p:nvSpPr>
          <p:cNvPr id="30" name="Shape 30"/>
          <p:cNvSpPr/>
          <p:nvPr>
            <p:ph type="body" idx="1"/>
          </p:nvPr>
        </p:nvSpPr>
        <p:spPr>
          <a:xfrm>
            <a:off x="787400" y="2768600"/>
            <a:ext cx="11430000" cy="5715000"/>
          </a:xfrm>
          <a:prstGeom prst="rect">
            <a:avLst/>
          </a:prstGeom>
        </p:spPr>
        <p:txBody>
          <a:bodyPr numCol="2" spcCol="571500" anchor="t"/>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31" name="Shape 31"/>
          <p:cNvSpPr/>
          <p:nvPr>
            <p:ph type="sldNum" sz="quarter" idx="2"/>
          </p:nvPr>
        </p:nvSpPr>
        <p:spPr>
          <a:xfrm>
            <a:off x="12398693" y="9131300"/>
            <a:ext cx="386716" cy="4318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38" name="Shape 38"/>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39" name="Shape 3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46" name="Shape 4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3" name="Shape 53"/>
          <p:cNvSpPr/>
          <p:nvPr>
            <p:ph type="title"/>
          </p:nvPr>
        </p:nvSpPr>
        <p:spPr>
          <a:prstGeom prst="rect">
            <a:avLst/>
          </a:prstGeom>
        </p:spPr>
        <p:txBody>
          <a:bodyPr/>
          <a:lstStyle/>
          <a:p>
            <a:pPr/>
            <a:r>
              <a:t>Title Text</a:t>
            </a:r>
          </a:p>
        </p:txBody>
      </p:sp>
      <p:sp>
        <p:nvSpPr>
          <p:cNvPr id="54" name="Shape 5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1" name="Shape 61"/>
          <p:cNvSpPr/>
          <p:nvPr>
            <p:ph type="title"/>
          </p:nvPr>
        </p:nvSpPr>
        <p:spPr>
          <a:xfrm>
            <a:off x="787400" y="3657600"/>
            <a:ext cx="11430000" cy="2438400"/>
          </a:xfrm>
          <a:prstGeom prst="rect">
            <a:avLst/>
          </a:prstGeom>
        </p:spPr>
        <p:txBody>
          <a:bodyPr/>
          <a:lstStyle>
            <a:lvl1pPr>
              <a:defRPr cap="all">
                <a:solidFill>
                  <a:srgbClr val="276D6D"/>
                </a:solidFill>
              </a:defRPr>
            </a:lvl1pPr>
          </a:lstStyle>
          <a:p>
            <a:pPr/>
            <a:r>
              <a:t>Title Text</a:t>
            </a:r>
          </a:p>
        </p:txBody>
      </p:sp>
      <p:sp>
        <p:nvSpPr>
          <p:cNvPr id="62" name="Shape 6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9" name="Shape 69"/>
          <p:cNvSpPr/>
          <p:nvPr>
            <p:ph type="pic" sz="half" idx="13"/>
          </p:nvPr>
        </p:nvSpPr>
        <p:spPr>
          <a:xfrm>
            <a:off x="2438400" y="914400"/>
            <a:ext cx="8128000" cy="60960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lstStyle/>
          <a:p>
            <a:pPr/>
          </a:p>
        </p:txBody>
      </p:sp>
      <p:sp>
        <p:nvSpPr>
          <p:cNvPr id="70" name="Shape 70"/>
          <p:cNvSpPr/>
          <p:nvPr>
            <p:ph type="title"/>
          </p:nvPr>
        </p:nvSpPr>
        <p:spPr>
          <a:xfrm>
            <a:off x="787400" y="7188200"/>
            <a:ext cx="11430000" cy="1270000"/>
          </a:xfrm>
          <a:prstGeom prst="rect">
            <a:avLst/>
          </a:prstGeom>
        </p:spPr>
        <p:txBody>
          <a:bodyPr anchor="b"/>
          <a:lstStyle>
            <a:lvl1pPr>
              <a:defRPr>
                <a:solidFill>
                  <a:srgbClr val="276D6D"/>
                </a:solidFill>
              </a:defRPr>
            </a:lvl1pPr>
          </a:lstStyle>
          <a:p>
            <a:pPr/>
            <a:r>
              <a:t>Title Text</a:t>
            </a:r>
          </a:p>
        </p:txBody>
      </p:sp>
      <p:sp>
        <p:nvSpPr>
          <p:cNvPr id="71" name="Shape 71"/>
          <p:cNvSpPr/>
          <p:nvPr>
            <p:ph type="body" sz="quarter" idx="1"/>
          </p:nvPr>
        </p:nvSpPr>
        <p:spPr>
          <a:xfrm>
            <a:off x="787400" y="8445500"/>
            <a:ext cx="11430000" cy="774700"/>
          </a:xfrm>
          <a:prstGeom prst="rect">
            <a:avLst/>
          </a:prstGeom>
        </p:spPr>
        <p:txBody>
          <a:bodyPr anchor="t"/>
          <a:lstStyle>
            <a:lvl1pPr marL="0" indent="0" algn="ctr">
              <a:spcBef>
                <a:spcPts val="1200"/>
              </a:spcBef>
              <a:buSzTx/>
              <a:buNone/>
            </a:lvl1pPr>
            <a:lvl2pPr marL="0" indent="0" algn="ctr">
              <a:spcBef>
                <a:spcPts val="1200"/>
              </a:spcBef>
              <a:buSzTx/>
              <a:buNone/>
            </a:lvl2pPr>
            <a:lvl3pPr marL="0" indent="0" algn="ctr">
              <a:spcBef>
                <a:spcPts val="1200"/>
              </a:spcBef>
              <a:buSzTx/>
              <a:buNone/>
            </a:lvl3pPr>
            <a:lvl4pPr marL="0" indent="0" algn="ctr">
              <a:spcBef>
                <a:spcPts val="1200"/>
              </a:spcBef>
              <a:buSzTx/>
              <a:buNone/>
            </a:lvl4pPr>
            <a:lvl5pPr marL="0" indent="0" algn="ctr">
              <a:spcBef>
                <a:spcPts val="120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72" name="Shape 7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9" name="Shape 79"/>
          <p:cNvSpPr/>
          <p:nvPr>
            <p:ph type="pic" sz="quarter" idx="13"/>
          </p:nvPr>
        </p:nvSpPr>
        <p:spPr>
          <a:xfrm>
            <a:off x="7543800" y="2057400"/>
            <a:ext cx="4292600" cy="57150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lstStyle/>
          <a:p>
            <a:pPr/>
          </a:p>
        </p:txBody>
      </p:sp>
      <p:sp>
        <p:nvSpPr>
          <p:cNvPr id="80" name="Shape 80"/>
          <p:cNvSpPr/>
          <p:nvPr>
            <p:ph type="title"/>
          </p:nvPr>
        </p:nvSpPr>
        <p:spPr>
          <a:xfrm>
            <a:off x="787400" y="1981200"/>
            <a:ext cx="5270500" cy="3340100"/>
          </a:xfrm>
          <a:prstGeom prst="rect">
            <a:avLst/>
          </a:prstGeom>
        </p:spPr>
        <p:txBody>
          <a:bodyPr anchor="b"/>
          <a:lstStyle>
            <a:lvl1pPr>
              <a:defRPr>
                <a:solidFill>
                  <a:srgbClr val="276D6D"/>
                </a:solidFill>
              </a:defRPr>
            </a:lvl1pPr>
          </a:lstStyle>
          <a:p>
            <a:pPr/>
            <a:r>
              <a:t>Title Text</a:t>
            </a:r>
          </a:p>
        </p:txBody>
      </p:sp>
      <p:sp>
        <p:nvSpPr>
          <p:cNvPr id="81" name="Shape 81"/>
          <p:cNvSpPr/>
          <p:nvPr>
            <p:ph type="body" sz="quarter" idx="1"/>
          </p:nvPr>
        </p:nvSpPr>
        <p:spPr>
          <a:xfrm>
            <a:off x="787400" y="5308600"/>
            <a:ext cx="5270500" cy="2463800"/>
          </a:xfrm>
          <a:prstGeom prst="rect">
            <a:avLst/>
          </a:prstGeom>
        </p:spPr>
        <p:txBody>
          <a:bodyPr anchor="t"/>
          <a:lstStyle>
            <a:lvl1pPr marL="0" indent="0" algn="ctr">
              <a:spcBef>
                <a:spcPts val="1200"/>
              </a:spcBef>
              <a:buSzTx/>
              <a:buNone/>
            </a:lvl1pPr>
            <a:lvl2pPr marL="0" indent="0" algn="ctr">
              <a:spcBef>
                <a:spcPts val="1200"/>
              </a:spcBef>
              <a:buSzTx/>
              <a:buNone/>
            </a:lvl2pPr>
            <a:lvl3pPr marL="0" indent="0" algn="ctr">
              <a:spcBef>
                <a:spcPts val="1200"/>
              </a:spcBef>
              <a:buSzTx/>
              <a:buNone/>
            </a:lvl3pPr>
            <a:lvl4pPr marL="0" indent="0" algn="ctr">
              <a:spcBef>
                <a:spcPts val="1200"/>
              </a:spcBef>
              <a:buSzTx/>
              <a:buNone/>
            </a:lvl4pPr>
            <a:lvl5pPr marL="0" indent="0" algn="ctr">
              <a:spcBef>
                <a:spcPts val="120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82" name="Shape 8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 Id="rId21" Type="http://schemas.openxmlformats.org/officeDocument/2006/relationships/slideLayout" Target="../slideLayouts/slideLayout18.xml"/><Relationship Id="rId22" Type="http://schemas.openxmlformats.org/officeDocument/2006/relationships/slideLayout" Target="../slideLayouts/slideLayout19.xml"/><Relationship Id="rId23" Type="http://schemas.openxmlformats.org/officeDocument/2006/relationships/slideLayout" Target="../slideLayouts/slideLayout20.xml"/><Relationship Id="rId24" Type="http://schemas.openxmlformats.org/officeDocument/2006/relationships/slideLayout" Target="../slideLayouts/slideLayout21.xml"/><Relationship Id="rId25" Type="http://schemas.openxmlformats.org/officeDocument/2006/relationships/slideLayout" Target="../slideLayouts/slideLayout22.xml"/><Relationship Id="rId26" Type="http://schemas.openxmlformats.org/officeDocument/2006/relationships/slideLayout" Target="../slideLayouts/slideLayout23.xml"/><Relationship Id="rId27" Type="http://schemas.openxmlformats.org/officeDocument/2006/relationships/slideLayout" Target="../slideLayouts/slideLayout24.xml"/><Relationship Id="rId28" Type="http://schemas.openxmlformats.org/officeDocument/2006/relationships/slideLayout" Target="../slideLayouts/slideLayout25.xml"/><Relationship Id="rId29" Type="http://schemas.openxmlformats.org/officeDocument/2006/relationships/slideLayout" Target="../slideLayouts/slideLayout26.xml"/><Relationship Id="rId30" Type="http://schemas.openxmlformats.org/officeDocument/2006/relationships/slideLayout" Target="../slideLayouts/slideLayout27.xml"/><Relationship Id="rId3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787400" y="1257300"/>
            <a:ext cx="11430000" cy="723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sldNum" sz="quarter" idx="2"/>
          </p:nvPr>
        </p:nvSpPr>
        <p:spPr>
          <a:xfrm>
            <a:off x="6302693" y="9131300"/>
            <a:ext cx="386716" cy="431800"/>
          </a:xfrm>
          <a:prstGeom prst="rect">
            <a:avLst/>
          </a:prstGeom>
          <a:ln w="12700">
            <a:miter lim="400000"/>
          </a:ln>
        </p:spPr>
        <p:txBody>
          <a:bodyPr wrap="none" lIns="50800" tIns="50800" rIns="50800" bIns="50800">
            <a:spAutoFit/>
          </a:bodyPr>
          <a:lstStyle>
            <a:lvl1pPr algn="ctr" defTabSz="584200">
              <a:defRPr sz="2200">
                <a:solidFill>
                  <a:srgbClr val="5E5E5E"/>
                </a:solidFill>
                <a:latin typeface="Hoefler Text"/>
                <a:ea typeface="Hoefler Text"/>
                <a:cs typeface="Hoefler Text"/>
                <a:sym typeface="Hoefler Text"/>
              </a:defRPr>
            </a:lvl1pPr>
          </a:lstStyle>
          <a:p>
            <a:pPr/>
            <a:fld id="{86CB4B4D-7CA3-9044-876B-883B54F8677D}" type="slidenum"/>
          </a:p>
        </p:txBody>
      </p:sp>
      <p:sp>
        <p:nvSpPr>
          <p:cNvPr id="4" name="Shape 4"/>
          <p:cNvSpPr/>
          <p:nvPr>
            <p:ph type="title"/>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 id="2147483674" r:id="rId29"/>
    <p:sldLayoutId id="2147483675" r:id="rId30"/>
    <p:sldLayoutId id="2147483676" r:id="rId31"/>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1pPr>
      <a:lvl2pPr marL="0" marR="0" indent="2286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2pPr>
      <a:lvl3pPr marL="0" marR="0" indent="4572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3pPr>
      <a:lvl4pPr marL="0" marR="0" indent="6858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4pPr>
      <a:lvl5pPr marL="0" marR="0" indent="9144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9pPr>
    </p:titleStyle>
    <p:bodyStyle>
      <a:lvl1pPr marL="571500" marR="0" indent="-571500" algn="l" defTabSz="584200" rtl="0" latinLnBrk="0">
        <a:lnSpc>
          <a:spcPct val="100000"/>
        </a:lnSpc>
        <a:spcBef>
          <a:spcPts val="4200"/>
        </a:spcBef>
        <a:spcAft>
          <a:spcPts val="0"/>
        </a:spcAft>
        <a:buClrTx/>
        <a:buSzPct val="8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1pPr>
      <a:lvl2pPr marL="1016000" marR="0" indent="-571500" algn="l" defTabSz="584200" rtl="0" latinLnBrk="0">
        <a:lnSpc>
          <a:spcPct val="100000"/>
        </a:lnSpc>
        <a:spcBef>
          <a:spcPts val="4200"/>
        </a:spcBef>
        <a:spcAft>
          <a:spcPts val="0"/>
        </a:spcAft>
        <a:buClrTx/>
        <a:buSzPct val="8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2pPr>
      <a:lvl3pPr marL="1460500" marR="0" indent="-571500" algn="l" defTabSz="584200" rtl="0" latinLnBrk="0">
        <a:lnSpc>
          <a:spcPct val="100000"/>
        </a:lnSpc>
        <a:spcBef>
          <a:spcPts val="4200"/>
        </a:spcBef>
        <a:spcAft>
          <a:spcPts val="0"/>
        </a:spcAft>
        <a:buClrTx/>
        <a:buSzPct val="8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3pPr>
      <a:lvl4pPr marL="1905000" marR="0" indent="-571500" algn="l" defTabSz="584200" rtl="0" latinLnBrk="0">
        <a:lnSpc>
          <a:spcPct val="100000"/>
        </a:lnSpc>
        <a:spcBef>
          <a:spcPts val="4200"/>
        </a:spcBef>
        <a:spcAft>
          <a:spcPts val="0"/>
        </a:spcAft>
        <a:buClrTx/>
        <a:buSzPct val="8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4pPr>
      <a:lvl5pPr marL="2349500" marR="0" indent="-571500" algn="l" defTabSz="584200" rtl="0" latinLnBrk="0">
        <a:lnSpc>
          <a:spcPct val="100000"/>
        </a:lnSpc>
        <a:spcBef>
          <a:spcPts val="4200"/>
        </a:spcBef>
        <a:spcAft>
          <a:spcPts val="0"/>
        </a:spcAft>
        <a:buClrTx/>
        <a:buSzPct val="8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5pPr>
      <a:lvl6pPr marL="2794000" marR="0" indent="-571500" algn="l" defTabSz="584200" rtl="0" latinLnBrk="0">
        <a:lnSpc>
          <a:spcPct val="100000"/>
        </a:lnSpc>
        <a:spcBef>
          <a:spcPts val="4200"/>
        </a:spcBef>
        <a:spcAft>
          <a:spcPts val="0"/>
        </a:spcAft>
        <a:buClrTx/>
        <a:buSzPct val="8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6pPr>
      <a:lvl7pPr marL="3238500" marR="0" indent="-571500" algn="l" defTabSz="584200" rtl="0" latinLnBrk="0">
        <a:lnSpc>
          <a:spcPct val="100000"/>
        </a:lnSpc>
        <a:spcBef>
          <a:spcPts val="4200"/>
        </a:spcBef>
        <a:spcAft>
          <a:spcPts val="0"/>
        </a:spcAft>
        <a:buClrTx/>
        <a:buSzPct val="8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7pPr>
      <a:lvl8pPr marL="3683000" marR="0" indent="-571500" algn="l" defTabSz="584200" rtl="0" latinLnBrk="0">
        <a:lnSpc>
          <a:spcPct val="100000"/>
        </a:lnSpc>
        <a:spcBef>
          <a:spcPts val="4200"/>
        </a:spcBef>
        <a:spcAft>
          <a:spcPts val="0"/>
        </a:spcAft>
        <a:buClrTx/>
        <a:buSzPct val="8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8pPr>
      <a:lvl9pPr marL="4127500" marR="0" indent="-571500" algn="l" defTabSz="584200" rtl="0" latinLnBrk="0">
        <a:lnSpc>
          <a:spcPct val="100000"/>
        </a:lnSpc>
        <a:spcBef>
          <a:spcPts val="4200"/>
        </a:spcBef>
        <a:spcAft>
          <a:spcPts val="0"/>
        </a:spcAft>
        <a:buClrTx/>
        <a:buSzPct val="8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1pPr>
      <a:lvl2pPr marL="0" marR="0" indent="228600" algn="ctr" defTabSz="58420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2pPr>
      <a:lvl3pPr marL="0" marR="0" indent="457200" algn="ctr" defTabSz="58420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3pPr>
      <a:lvl4pPr marL="0" marR="0" indent="685800" algn="ctr" defTabSz="58420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4pPr>
      <a:lvl5pPr marL="0" marR="0" indent="914400" algn="ctr" defTabSz="58420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5pPr>
      <a:lvl6pPr marL="0" marR="0" indent="1143000" algn="ctr" defTabSz="58420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6pPr>
      <a:lvl7pPr marL="0" marR="0" indent="1371600" algn="ctr" defTabSz="58420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7pPr>
      <a:lvl8pPr marL="0" marR="0" indent="1600200" algn="ctr" defTabSz="58420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8pPr>
      <a:lvl9pPr marL="0" marR="0" indent="1828800" algn="ctr" defTabSz="58420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15.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6.jpeg"/><Relationship Id="rId5" Type="http://schemas.openxmlformats.org/officeDocument/2006/relationships/image" Target="../media/image16.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9.jpeg"/><Relationship Id="rId7" Type="http://schemas.openxmlformats.org/officeDocument/2006/relationships/image" Target="../media/image20.png"/><Relationship Id="rId8" Type="http://schemas.openxmlformats.org/officeDocument/2006/relationships/image" Target="../media/image10.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1.jpeg"/><Relationship Id="rId3" Type="http://schemas.openxmlformats.org/officeDocument/2006/relationships/image" Target="../media/image7.jpeg"/><Relationship Id="rId4" Type="http://schemas.openxmlformats.org/officeDocument/2006/relationships/image" Target="../media/image12.jpeg"/><Relationship Id="rId5" Type="http://schemas.openxmlformats.org/officeDocument/2006/relationships/image" Target="../media/image8.jpeg"/><Relationship Id="rId6" Type="http://schemas.openxmlformats.org/officeDocument/2006/relationships/image" Target="../media/image18.png"/><Relationship Id="rId7" Type="http://schemas.openxmlformats.org/officeDocument/2006/relationships/image" Target="../media/image21.png"/><Relationship Id="rId8" Type="http://schemas.openxmlformats.org/officeDocument/2006/relationships/image" Target="../media/image19.png"/><Relationship Id="rId9" Type="http://schemas.openxmlformats.org/officeDocument/2006/relationships/image" Target="../media/image22.png"/><Relationship Id="rId10" Type="http://schemas.openxmlformats.org/officeDocument/2006/relationships/image" Target="../media/image9.jpeg"/><Relationship Id="rId11" Type="http://schemas.openxmlformats.org/officeDocument/2006/relationships/image" Target="../media/image23.png"/><Relationship Id="rId12" Type="http://schemas.openxmlformats.org/officeDocument/2006/relationships/image" Target="../media/image24.png"/><Relationship Id="rId13" Type="http://schemas.openxmlformats.org/officeDocument/2006/relationships/image" Target="../media/image10.jpeg"/><Relationship Id="rId14" Type="http://schemas.openxmlformats.org/officeDocument/2006/relationships/image" Target="../media/image20.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eg"/><Relationship Id="rId4" Type="http://schemas.openxmlformats.org/officeDocument/2006/relationships/image" Target="../media/image25.pn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6.png"/><Relationship Id="rId8" Type="http://schemas.openxmlformats.org/officeDocument/2006/relationships/image" Target="../media/image21.jpeg"/><Relationship Id="rId9" Type="http://schemas.openxmlformats.org/officeDocument/2006/relationships/image" Target="../media/image13.jpeg"/><Relationship Id="rId10" Type="http://schemas.openxmlformats.org/officeDocument/2006/relationships/image" Target="../media/image25.png"/><Relationship Id="rId11" Type="http://schemas.openxmlformats.org/officeDocument/2006/relationships/image" Target="../media/image16.jpeg"/><Relationship Id="rId12" Type="http://schemas.openxmlformats.org/officeDocument/2006/relationships/image" Target="../media/image22.jpeg"/><Relationship Id="rId13" Type="http://schemas.openxmlformats.org/officeDocument/2006/relationships/image" Target="../media/image23.jpeg"/><Relationship Id="rId14" Type="http://schemas.openxmlformats.org/officeDocument/2006/relationships/image" Target="../media/image14.jpeg"/><Relationship Id="rId15" Type="http://schemas.openxmlformats.org/officeDocument/2006/relationships/image" Target="../media/image15.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24.jpe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25.jpeg"/><Relationship Id="rId9" Type="http://schemas.openxmlformats.org/officeDocument/2006/relationships/image" Target="../media/image26.jpeg"/><Relationship Id="rId10" Type="http://schemas.openxmlformats.org/officeDocument/2006/relationships/image" Target="../media/image27.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31.png"/><Relationship Id="rId5" Type="http://schemas.openxmlformats.org/officeDocument/2006/relationships/image" Target="../media/image32.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 Id="rId3" Type="http://schemas.openxmlformats.org/officeDocument/2006/relationships/image" Target="../media/image32.png"/><Relationship Id="rId4" Type="http://schemas.openxmlformats.org/officeDocument/2006/relationships/image" Target="../media/image36.png"/><Relationship Id="rId5" Type="http://schemas.openxmlformats.org/officeDocument/2006/relationships/image" Target="../media/image37.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38.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jpeg"/><Relationship Id="rId4" Type="http://schemas.openxmlformats.org/officeDocument/2006/relationships/image" Target="../media/image5.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9.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0.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Shape 261"/>
          <p:cNvSpPr/>
          <p:nvPr>
            <p:ph type="ctrTitle"/>
          </p:nvPr>
        </p:nvSpPr>
        <p:spPr>
          <a:xfrm>
            <a:off x="787400" y="2794000"/>
            <a:ext cx="11430000" cy="2057400"/>
          </a:xfrm>
          <a:prstGeom prst="rect">
            <a:avLst/>
          </a:prstGeom>
        </p:spPr>
        <p:txBody>
          <a:bodyPr>
            <a:normAutofit fontScale="100000" lnSpcReduction="0"/>
          </a:bodyPr>
          <a:lstStyle>
            <a:lvl1pPr>
              <a:defRPr spc="128" sz="6400"/>
            </a:lvl1pPr>
          </a:lstStyle>
          <a:p>
            <a:pPr/>
            <a:r>
              <a:t>Bio-inspired Design </a:t>
            </a:r>
          </a:p>
        </p:txBody>
      </p:sp>
      <p:sp>
        <p:nvSpPr>
          <p:cNvPr id="262" name="Shape 262"/>
          <p:cNvSpPr/>
          <p:nvPr>
            <p:ph type="subTitle" sz="half" idx="1"/>
          </p:nvPr>
        </p:nvSpPr>
        <p:spPr>
          <a:xfrm>
            <a:off x="787400" y="5143500"/>
            <a:ext cx="11430000" cy="3124200"/>
          </a:xfrm>
          <a:prstGeom prst="rect">
            <a:avLst/>
          </a:prstGeom>
        </p:spPr>
        <p:txBody>
          <a:bodyPr/>
          <a:lstStyle/>
          <a:p>
            <a:pPr lvl="1">
              <a:defRPr sz="3000"/>
            </a:pPr>
          </a:p>
        </p:txBody>
      </p:sp>
      <p:sp>
        <p:nvSpPr>
          <p:cNvPr id="263" name="Shape 263"/>
          <p:cNvSpPr/>
          <p:nvPr/>
        </p:nvSpPr>
        <p:spPr>
          <a:xfrm>
            <a:off x="2236" y="9537700"/>
            <a:ext cx="977594" cy="241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900">
                <a:latin typeface="Hoefler Text"/>
                <a:ea typeface="Hoefler Text"/>
                <a:cs typeface="Hoefler Text"/>
                <a:sym typeface="Hoefler Text"/>
              </a:defRPr>
            </a:lvl1pPr>
          </a:lstStyle>
          <a:p>
            <a:pPr/>
            <a:r>
              <a:t>J.K. Nagel © 2013</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14" name="image23.png"/>
          <p:cNvPicPr>
            <a:picLocks noChangeAspect="1"/>
          </p:cNvPicPr>
          <p:nvPr/>
        </p:nvPicPr>
        <p:blipFill>
          <a:blip r:embed="rId3">
            <a:extLst/>
          </a:blip>
          <a:stretch>
            <a:fillRect/>
          </a:stretch>
        </p:blipFill>
        <p:spPr>
          <a:xfrm>
            <a:off x="7340600" y="4120439"/>
            <a:ext cx="4334934" cy="3320914"/>
          </a:xfrm>
          <a:prstGeom prst="rect">
            <a:avLst/>
          </a:prstGeom>
          <a:ln w="12700"/>
        </p:spPr>
      </p:pic>
      <p:pic>
        <p:nvPicPr>
          <p:cNvPr id="315" name="image24.png"/>
          <p:cNvPicPr>
            <a:picLocks noChangeAspect="1"/>
          </p:cNvPicPr>
          <p:nvPr/>
        </p:nvPicPr>
        <p:blipFill>
          <a:blip r:embed="rId4">
            <a:extLst/>
          </a:blip>
          <a:stretch>
            <a:fillRect/>
          </a:stretch>
        </p:blipFill>
        <p:spPr>
          <a:xfrm>
            <a:off x="1651000" y="3594100"/>
            <a:ext cx="4064000" cy="4064000"/>
          </a:xfrm>
          <a:prstGeom prst="rect">
            <a:avLst/>
          </a:prstGeom>
          <a:ln w="12700"/>
        </p:spPr>
      </p:pic>
      <p:sp>
        <p:nvSpPr>
          <p:cNvPr id="316" name="Shape 316"/>
          <p:cNvSpPr/>
          <p:nvPr/>
        </p:nvSpPr>
        <p:spPr>
          <a:xfrm>
            <a:off x="215900" y="7696200"/>
            <a:ext cx="12433300" cy="1714500"/>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algn="ctr" defTabSz="584200">
              <a:buClr>
                <a:srgbClr val="000000"/>
              </a:buClr>
              <a:defRPr sz="3600">
                <a:solidFill>
                  <a:srgbClr val="6C6963"/>
                </a:solidFill>
                <a:latin typeface="Hoefler Text"/>
                <a:ea typeface="Hoefler Text"/>
                <a:cs typeface="Hoefler Text"/>
                <a:sym typeface="Hoefler Text"/>
              </a:defRPr>
            </a:lvl1pPr>
          </a:lstStyle>
          <a:p>
            <a:pPr/>
            <a:r>
              <a:t>The key relationship that is used in both devices is they “use a fluid (or another substance) at the location where they are being used and export the fluid allowing for easy storage”</a:t>
            </a:r>
          </a:p>
        </p:txBody>
      </p:sp>
      <p:sp>
        <p:nvSpPr>
          <p:cNvPr id="317" name="Shape 317"/>
          <p:cNvSpPr/>
          <p:nvPr/>
        </p:nvSpPr>
        <p:spPr>
          <a:xfrm>
            <a:off x="5930900" y="5168900"/>
            <a:ext cx="1193800" cy="977900"/>
          </a:xfrm>
          <a:prstGeom prst="rightArrow">
            <a:avLst>
              <a:gd name="adj1" fmla="val 50000"/>
              <a:gd name="adj2" fmla="val 35065"/>
            </a:avLst>
          </a:prstGeom>
          <a:solidFill>
            <a:srgbClr val="000000"/>
          </a:solidFill>
          <a:ln>
            <a:solidFill>
              <a:srgbClr val="5B92C8"/>
            </a:solidFill>
          </a:ln>
          <a:effectLst>
            <a:outerShdw sx="100000" sy="100000" kx="0" ky="0" algn="b" rotWithShape="0" blurRad="38100" dist="23000" dir="5400000">
              <a:srgbClr val="000000">
                <a:alpha val="35000"/>
              </a:srgbClr>
            </a:outerShdw>
          </a:effectLst>
        </p:spPr>
        <p:txBody>
          <a:bodyPr lIns="0" tIns="0" rIns="0" bIns="0"/>
          <a:lstStyle/>
          <a:p>
            <a:pPr defTabSz="647700">
              <a:defRPr sz="1600"/>
            </a:pPr>
          </a:p>
        </p:txBody>
      </p:sp>
      <p:sp>
        <p:nvSpPr>
          <p:cNvPr id="318" name="Shape 318"/>
          <p:cNvSpPr/>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7800">
                <a:solidFill>
                  <a:srgbClr val="767367"/>
                </a:solidFill>
                <a:effectLst>
                  <a:outerShdw sx="100000" sy="100000" kx="0" ky="0" algn="b" rotWithShape="0" blurRad="63500" dist="12700" dir="5400000">
                    <a:srgbClr val="000000">
                      <a:alpha val="30000"/>
                    </a:srgbClr>
                  </a:outerShdw>
                </a:effectLst>
                <a:latin typeface="+mn-lt"/>
                <a:ea typeface="+mn-ea"/>
                <a:cs typeface="+mn-cs"/>
                <a:sym typeface="Baskerville"/>
              </a:defRPr>
            </a:lvl1pPr>
          </a:lstStyle>
          <a:p>
            <a:pPr/>
            <a:r>
              <a:t>Analogy Example</a:t>
            </a:r>
          </a:p>
        </p:txBody>
      </p:sp>
      <p:sp>
        <p:nvSpPr>
          <p:cNvPr id="319" name="Shape 319"/>
          <p:cNvSpPr/>
          <p:nvPr/>
        </p:nvSpPr>
        <p:spPr>
          <a:xfrm>
            <a:off x="279400" y="2413000"/>
            <a:ext cx="12433300" cy="1790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p>
            <a:pPr lvl="1" marL="571500" indent="-571500" defTabSz="584200">
              <a:spcBef>
                <a:spcPts val="2800"/>
              </a:spcBef>
              <a:buSzPct val="76000"/>
              <a:buBlip>
                <a:blip r:embed="rId5"/>
              </a:buBlip>
              <a:defRPr sz="3600">
                <a:solidFill>
                  <a:srgbClr val="5E5E5E"/>
                </a:solidFill>
                <a:latin typeface="Hoefler Text"/>
                <a:ea typeface="Hoefler Text"/>
                <a:cs typeface="Hoefler Text"/>
                <a:sym typeface="Hoefler Text"/>
              </a:defRPr>
            </a:pPr>
            <a:r>
              <a:t>Exercise equipment</a:t>
            </a:r>
            <a:r>
              <a:t> - Develop </a:t>
            </a:r>
            <a:r>
              <a:t>a concept for an exercise device capable of being easily carried in a suitcase</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3" name="Shape 323"/>
          <p:cNvSpPr/>
          <p:nvPr>
            <p:ph type="title"/>
          </p:nvPr>
        </p:nvSpPr>
        <p:spPr>
          <a:xfrm>
            <a:off x="355600" y="254000"/>
            <a:ext cx="12280900" cy="2438400"/>
          </a:xfrm>
          <a:prstGeom prst="rect">
            <a:avLst/>
          </a:prstGeom>
        </p:spPr>
        <p:txBody>
          <a:bodyPr/>
          <a:lstStyle/>
          <a:p>
            <a:pPr/>
            <a:r>
              <a:t>Bio-inspired Design</a:t>
            </a:r>
          </a:p>
        </p:txBody>
      </p:sp>
      <p:sp>
        <p:nvSpPr>
          <p:cNvPr id="324" name="Shape 324"/>
          <p:cNvSpPr/>
          <p:nvPr>
            <p:ph type="body" sz="half" idx="1"/>
          </p:nvPr>
        </p:nvSpPr>
        <p:spPr>
          <a:xfrm>
            <a:off x="5651500" y="2324100"/>
            <a:ext cx="6769100" cy="6565900"/>
          </a:xfrm>
          <a:prstGeom prst="rect">
            <a:avLst/>
          </a:prstGeom>
        </p:spPr>
        <p:txBody>
          <a:bodyPr>
            <a:normAutofit fontScale="100000" lnSpcReduction="0"/>
          </a:bodyPr>
          <a:lstStyle/>
          <a:p>
            <a:pPr marL="914400" indent="-514350" defTabSz="525779">
              <a:spcBef>
                <a:spcPts val="2500"/>
              </a:spcBef>
              <a:buBlip>
                <a:blip r:embed="rId3"/>
              </a:buBlip>
              <a:defRPr sz="3239"/>
            </a:pPr>
            <a:r>
              <a:t>A particularly intriguing source of analogies is those that are inspired by biological systems.</a:t>
            </a:r>
          </a:p>
          <a:p>
            <a:pPr marL="914400" indent="-514350" defTabSz="525779">
              <a:spcBef>
                <a:spcPts val="2500"/>
              </a:spcBef>
              <a:buBlip>
                <a:blip r:embed="rId3"/>
              </a:buBlip>
              <a:defRPr sz="3239"/>
            </a:pPr>
            <a:r>
              <a:t>Analogical reasoning requires creative thinking or lateral thinking – using the right side of the brain. </a:t>
            </a:r>
          </a:p>
          <a:p>
            <a:pPr marL="914400" indent="-514350" defTabSz="525779">
              <a:spcBef>
                <a:spcPts val="2500"/>
              </a:spcBef>
              <a:buBlip>
                <a:blip r:embed="rId3"/>
              </a:buBlip>
              <a:defRPr sz="3239"/>
            </a:pPr>
            <a:r>
              <a:t>Not popularized until the 1990s, when Janine Benyus founded the Biomimicry Guild and wrote a book on Biomimicry.</a:t>
            </a:r>
          </a:p>
        </p:txBody>
      </p:sp>
      <p:sp>
        <p:nvSpPr>
          <p:cNvPr id="325" name="Shape 32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26" name="url?sa=i&amp;rct=j&amp;q=&amp;esrc=s&amp;source=images&amp;cd=&amp;docid=cix7giTxTyNjfM&amp;tbnid=AO3WdvTOUGtzPM-&amp;ved=0CAUQjRw&amp;url=http%3A%2F%2Fharunyahya.com%2Fen%2FBooks%2F3864%2Fbiomimetics-technology-imitates-nature&amp;ei=x-hMU.png"/>
          <p:cNvPicPr>
            <a:picLocks noChangeAspect="1"/>
          </p:cNvPicPr>
          <p:nvPr/>
        </p:nvPicPr>
        <p:blipFill>
          <a:blip r:embed="rId4">
            <a:extLst/>
          </a:blip>
          <a:stretch>
            <a:fillRect/>
          </a:stretch>
        </p:blipFill>
        <p:spPr>
          <a:xfrm>
            <a:off x="952500" y="2730500"/>
            <a:ext cx="3876169" cy="5765801"/>
          </a:xfrm>
          <a:prstGeom prst="rect">
            <a:avLst/>
          </a:prstGeom>
          <a:ln w="12700">
            <a:miter lim="400000"/>
          </a:ln>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0" name="Shape 330"/>
          <p:cNvSpPr/>
          <p:nvPr>
            <p:ph type="title"/>
          </p:nvPr>
        </p:nvSpPr>
        <p:spPr>
          <a:xfrm>
            <a:off x="355600" y="254000"/>
            <a:ext cx="12280900" cy="2438400"/>
          </a:xfrm>
          <a:prstGeom prst="rect">
            <a:avLst/>
          </a:prstGeom>
        </p:spPr>
        <p:txBody>
          <a:bodyPr/>
          <a:lstStyle/>
          <a:p>
            <a:pPr/>
            <a:r>
              <a:t>Bio-inspired Design</a:t>
            </a:r>
          </a:p>
        </p:txBody>
      </p:sp>
      <p:sp>
        <p:nvSpPr>
          <p:cNvPr id="331" name="Shape 331"/>
          <p:cNvSpPr/>
          <p:nvPr>
            <p:ph type="body" sz="half" idx="1"/>
          </p:nvPr>
        </p:nvSpPr>
        <p:spPr>
          <a:xfrm>
            <a:off x="5334000" y="2324100"/>
            <a:ext cx="7086600" cy="6565900"/>
          </a:xfrm>
          <a:prstGeom prst="rect">
            <a:avLst/>
          </a:prstGeom>
        </p:spPr>
        <p:txBody>
          <a:bodyPr>
            <a:normAutofit fontScale="100000" lnSpcReduction="0"/>
          </a:bodyPr>
          <a:lstStyle/>
          <a:p>
            <a:pPr marL="873760" indent="-491490" defTabSz="502412">
              <a:spcBef>
                <a:spcPts val="2400"/>
              </a:spcBef>
              <a:buBlip>
                <a:blip r:embed="rId3"/>
              </a:buBlip>
              <a:defRPr sz="3096"/>
            </a:pPr>
            <a:r>
              <a:t>The term biomimicry comes from the Greek words: </a:t>
            </a:r>
          </a:p>
          <a:p>
            <a:pPr lvl="2" marL="1638300" indent="-491490" defTabSz="502412">
              <a:spcBef>
                <a:spcPts val="2400"/>
              </a:spcBef>
              <a:buBlip>
                <a:blip r:embed="rId3"/>
              </a:buBlip>
              <a:defRPr sz="3096"/>
            </a:pPr>
            <a:r>
              <a:t>bios–meaning life</a:t>
            </a:r>
          </a:p>
          <a:p>
            <a:pPr lvl="2" marL="1638300" indent="-491490" defTabSz="502412">
              <a:spcBef>
                <a:spcPts val="2400"/>
              </a:spcBef>
              <a:buBlip>
                <a:blip r:embed="rId3"/>
              </a:buBlip>
              <a:defRPr sz="3096"/>
            </a:pPr>
            <a:r>
              <a:t>mimesis–meaning to imitate</a:t>
            </a:r>
          </a:p>
          <a:p>
            <a:pPr marL="873760" indent="-491490" defTabSz="502412">
              <a:spcBef>
                <a:spcPts val="2400"/>
              </a:spcBef>
              <a:buBlip>
                <a:blip r:embed="rId3"/>
              </a:buBlip>
              <a:defRPr sz="3096">
                <a:solidFill>
                  <a:srgbClr val="000000"/>
                </a:solidFill>
              </a:defRPr>
            </a:pPr>
            <a:r>
              <a:rPr b="1">
                <a:solidFill>
                  <a:srgbClr val="5E5E5E"/>
                </a:solidFill>
              </a:rPr>
              <a:t>Purpose of Biomimicry</a:t>
            </a:r>
            <a:r>
              <a:rPr>
                <a:solidFill>
                  <a:srgbClr val="5E5E5E"/>
                </a:solidFill>
              </a:rPr>
              <a:t>:  To study and imitate nature to solve human problems</a:t>
            </a:r>
          </a:p>
          <a:p>
            <a:pPr marL="873760" indent="-491490" defTabSz="502412">
              <a:spcBef>
                <a:spcPts val="2400"/>
              </a:spcBef>
              <a:buBlip>
                <a:blip r:embed="rId3"/>
              </a:buBlip>
              <a:defRPr sz="3096"/>
            </a:pPr>
            <a:r>
              <a:rPr b="1"/>
              <a:t>Bio-inspired Design</a:t>
            </a:r>
            <a:r>
              <a:t>:  Discovery of non-conventional solutions to problems that are often more efficient, economic and elegant </a:t>
            </a:r>
          </a:p>
        </p:txBody>
      </p:sp>
      <p:sp>
        <p:nvSpPr>
          <p:cNvPr id="332" name="Shape 332"/>
          <p:cNvSpPr/>
          <p:nvPr>
            <p:ph type="sldNum" sz="quarter" idx="2"/>
          </p:nvPr>
        </p:nvSpPr>
        <p:spPr>
          <a:xfrm>
            <a:off x="12398693" y="9131300"/>
            <a:ext cx="386714" cy="431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33" name="index.png"/>
          <p:cNvPicPr>
            <a:picLocks noChangeAspect="1"/>
          </p:cNvPicPr>
          <p:nvPr/>
        </p:nvPicPr>
        <p:blipFill>
          <a:blip r:embed="rId4">
            <a:extLst/>
          </a:blip>
          <a:stretch>
            <a:fillRect/>
          </a:stretch>
        </p:blipFill>
        <p:spPr>
          <a:xfrm>
            <a:off x="927100" y="2247900"/>
            <a:ext cx="3674534" cy="2755901"/>
          </a:xfrm>
          <a:prstGeom prst="rect">
            <a:avLst/>
          </a:prstGeom>
          <a:ln w="12700">
            <a:miter lim="400000"/>
          </a:ln>
        </p:spPr>
      </p:pic>
      <p:pic>
        <p:nvPicPr>
          <p:cNvPr id="334" name="url?sa=i&amp;rct=j&amp;q=&amp;esrc=s&amp;source=images&amp;cd=&amp;ved=0CAcQjRxqFQoTCNqSqoSPn8gCFYkVPgodEX4Dnw&amp;url=https%3A%2F%2Fwww.pinterest.png"/>
          <p:cNvPicPr>
            <a:picLocks noChangeAspect="1"/>
          </p:cNvPicPr>
          <p:nvPr/>
        </p:nvPicPr>
        <p:blipFill>
          <a:blip r:embed="rId5">
            <a:extLst/>
          </a:blip>
          <a:stretch>
            <a:fillRect/>
          </a:stretch>
        </p:blipFill>
        <p:spPr>
          <a:xfrm>
            <a:off x="939800" y="4889500"/>
            <a:ext cx="3644900" cy="443256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8" name="Shape 338"/>
          <p:cNvSpPr/>
          <p:nvPr>
            <p:ph type="title"/>
          </p:nvPr>
        </p:nvSpPr>
        <p:spPr>
          <a:prstGeom prst="rect">
            <a:avLst/>
          </a:prstGeom>
        </p:spPr>
        <p:txBody>
          <a:bodyPr/>
          <a:lstStyle/>
          <a:p>
            <a:pPr/>
            <a:r>
              <a:t>What it is not...</a:t>
            </a:r>
          </a:p>
        </p:txBody>
      </p:sp>
      <p:sp>
        <p:nvSpPr>
          <p:cNvPr id="339" name="Shape 339"/>
          <p:cNvSpPr/>
          <p:nvPr>
            <p:ph type="body" sz="half" idx="1"/>
          </p:nvPr>
        </p:nvSpPr>
        <p:spPr>
          <a:xfrm>
            <a:off x="1206500" y="2527300"/>
            <a:ext cx="5613400" cy="6197600"/>
          </a:xfrm>
          <a:prstGeom prst="rect">
            <a:avLst/>
          </a:prstGeom>
        </p:spPr>
        <p:txBody>
          <a:bodyPr>
            <a:normAutofit fontScale="100000" lnSpcReduction="0"/>
          </a:bodyPr>
          <a:lstStyle/>
          <a:p>
            <a:pPr marL="944880" indent="-531494" defTabSz="543305">
              <a:spcBef>
                <a:spcPts val="2600"/>
              </a:spcBef>
              <a:buBlip>
                <a:blip r:embed="rId3"/>
              </a:buBlip>
              <a:defRPr sz="3348"/>
            </a:pPr>
            <a:r>
              <a:t>Bio-utilization</a:t>
            </a:r>
          </a:p>
          <a:p>
            <a:pPr lvl="2" marL="1771650" indent="-531494" defTabSz="543305">
              <a:spcBef>
                <a:spcPts val="2600"/>
              </a:spcBef>
              <a:buBlip>
                <a:blip r:embed="rId3"/>
              </a:buBlip>
              <a:defRPr sz="3348"/>
            </a:pPr>
            <a:r>
              <a:t>Acquiring the biological product or producer</a:t>
            </a:r>
          </a:p>
          <a:p>
            <a:pPr marL="944880" indent="-531494" defTabSz="543305">
              <a:spcBef>
                <a:spcPts val="2600"/>
              </a:spcBef>
              <a:buBlip>
                <a:blip r:embed="rId3"/>
              </a:buBlip>
              <a:defRPr sz="3348"/>
            </a:pPr>
            <a:r>
              <a:t>Bio-assisted</a:t>
            </a:r>
          </a:p>
          <a:p>
            <a:pPr lvl="2" marL="1771650" indent="-531494" defTabSz="543305">
              <a:spcBef>
                <a:spcPts val="2600"/>
              </a:spcBef>
              <a:buBlip>
                <a:blip r:embed="rId3"/>
              </a:buBlip>
              <a:defRPr sz="3348"/>
            </a:pPr>
            <a:r>
              <a:t>Using the biological product or producer in the design to accomplish a function</a:t>
            </a:r>
          </a:p>
        </p:txBody>
      </p:sp>
      <p:sp>
        <p:nvSpPr>
          <p:cNvPr id="340" name="Shape 340"/>
          <p:cNvSpPr/>
          <p:nvPr>
            <p:ph type="sldNum" sz="quarter" idx="2"/>
          </p:nvPr>
        </p:nvSpPr>
        <p:spPr>
          <a:xfrm>
            <a:off x="12398693" y="9131300"/>
            <a:ext cx="386714" cy="431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43" name="Group 343"/>
          <p:cNvGrpSpPr/>
          <p:nvPr/>
        </p:nvGrpSpPr>
        <p:grpSpPr>
          <a:xfrm>
            <a:off x="7518400" y="2387600"/>
            <a:ext cx="3903663" cy="6731000"/>
            <a:chOff x="0" y="0"/>
            <a:chExt cx="3903662" cy="6731000"/>
          </a:xfrm>
        </p:grpSpPr>
        <p:pic>
          <p:nvPicPr>
            <p:cNvPr id="342" name="tt1.jpg"/>
            <p:cNvPicPr>
              <a:picLocks noChangeAspect="1"/>
            </p:cNvPicPr>
            <p:nvPr/>
          </p:nvPicPr>
          <p:blipFill>
            <a:blip r:embed="rId4">
              <a:extLst/>
            </a:blip>
            <a:stretch>
              <a:fillRect/>
            </a:stretch>
          </p:blipFill>
          <p:spPr>
            <a:xfrm>
              <a:off x="215900" y="139700"/>
              <a:ext cx="3471863" cy="6172200"/>
            </a:xfrm>
            <a:prstGeom prst="rect">
              <a:avLst/>
            </a:prstGeom>
            <a:ln>
              <a:noFill/>
            </a:ln>
            <a:effectLst/>
          </p:spPr>
        </p:pic>
        <p:pic>
          <p:nvPicPr>
            <p:cNvPr id="341" name=""/>
            <p:cNvPicPr>
              <a:picLocks noChangeAspect="0"/>
            </p:cNvPicPr>
            <p:nvPr/>
          </p:nvPicPr>
          <p:blipFill>
            <a:blip r:embed="rId5">
              <a:extLst/>
            </a:blip>
            <a:stretch>
              <a:fillRect/>
            </a:stretch>
          </p:blipFill>
          <p:spPr>
            <a:xfrm>
              <a:off x="0" y="0"/>
              <a:ext cx="3903663" cy="6731000"/>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7" name=""/>
          <p:cNvPicPr>
            <a:picLocks noChangeAspect="0"/>
          </p:cNvPicPr>
          <p:nvPr>
            <p:ph type="pic" idx="13"/>
          </p:nvPr>
        </p:nvPicPr>
        <p:blipFill>
          <a:blip r:embed="rId3">
            <a:extLst/>
          </a:blip>
          <a:stretch>
            <a:fillRect/>
          </a:stretch>
        </p:blipFill>
        <p:spPr>
          <a:xfrm>
            <a:off x="6856426" y="2603500"/>
            <a:ext cx="5295901" cy="6248400"/>
          </a:xfrm>
          <a:prstGeom prst="rect">
            <a:avLst/>
          </a:prstGeom>
        </p:spPr>
      </p:pic>
      <p:sp>
        <p:nvSpPr>
          <p:cNvPr id="348" name="Shape 348"/>
          <p:cNvSpPr/>
          <p:nvPr>
            <p:ph type="title"/>
          </p:nvPr>
        </p:nvSpPr>
        <p:spPr>
          <a:prstGeom prst="rect">
            <a:avLst/>
          </a:prstGeom>
        </p:spPr>
        <p:txBody>
          <a:bodyPr/>
          <a:lstStyle/>
          <a:p>
            <a:pPr/>
            <a:r>
              <a:t>Inspiring Innovation</a:t>
            </a:r>
          </a:p>
        </p:txBody>
      </p:sp>
      <p:sp>
        <p:nvSpPr>
          <p:cNvPr id="349" name="Shape 349"/>
          <p:cNvSpPr/>
          <p:nvPr>
            <p:ph type="body" sz="half" idx="1"/>
          </p:nvPr>
        </p:nvSpPr>
        <p:spPr>
          <a:xfrm>
            <a:off x="787400" y="2641600"/>
            <a:ext cx="5575300" cy="6121400"/>
          </a:xfrm>
          <a:prstGeom prst="rect">
            <a:avLst/>
          </a:prstGeom>
        </p:spPr>
        <p:txBody>
          <a:bodyPr>
            <a:normAutofit fontScale="100000" lnSpcReduction="0"/>
          </a:bodyPr>
          <a:lstStyle/>
          <a:p>
            <a:pPr marL="1005839" indent="-565784" defTabSz="578358">
              <a:spcBef>
                <a:spcPts val="2700"/>
              </a:spcBef>
              <a:buBlip>
                <a:blip r:embed="rId4"/>
              </a:buBlip>
              <a:defRPr sz="3564"/>
            </a:pPr>
            <a:r>
              <a:t>The focus is not on what we can extract from the natural world, but what can we </a:t>
            </a:r>
            <a:r>
              <a:rPr b="1"/>
              <a:t>LEARN</a:t>
            </a:r>
            <a:r>
              <a:t> from nature </a:t>
            </a:r>
          </a:p>
          <a:p>
            <a:pPr marL="1005839" indent="-565784" defTabSz="578358">
              <a:spcBef>
                <a:spcPts val="2700"/>
              </a:spcBef>
              <a:buBlip>
                <a:blip r:embed="rId4"/>
              </a:buBlip>
              <a:defRPr sz="3564"/>
            </a:pPr>
            <a:r>
              <a:t>Challenges one to think about the problem differently, and apply engineering knowledge differently</a:t>
            </a:r>
          </a:p>
        </p:txBody>
      </p:sp>
      <p:sp>
        <p:nvSpPr>
          <p:cNvPr id="350" name="Shape 350"/>
          <p:cNvSpPr/>
          <p:nvPr>
            <p:ph type="sldNum" sz="quarter" idx="2"/>
          </p:nvPr>
        </p:nvSpPr>
        <p:spPr>
          <a:xfrm>
            <a:off x="12398693" y="9131300"/>
            <a:ext cx="386714" cy="431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4" name="Shape 354"/>
          <p:cNvSpPr/>
          <p:nvPr/>
        </p:nvSpPr>
        <p:spPr>
          <a:xfrm flipV="1">
            <a:off x="7143948" y="2997200"/>
            <a:ext cx="298252" cy="715665"/>
          </a:xfrm>
          <a:prstGeom prst="line">
            <a:avLst/>
          </a:prstGeom>
          <a:ln w="12700">
            <a:solidFill>
              <a:srgbClr val="7E8286"/>
            </a:solidFill>
            <a:miter lim="400000"/>
          </a:ln>
        </p:spPr>
        <p:txBody>
          <a:bodyPr lIns="50800" tIns="50800" rIns="50800" bIns="50800" anchor="ctr"/>
          <a:lstStyle/>
          <a:p>
            <a:pPr/>
          </a:p>
        </p:txBody>
      </p:sp>
      <p:sp>
        <p:nvSpPr>
          <p:cNvPr id="355" name="Shape 355"/>
          <p:cNvSpPr/>
          <p:nvPr/>
        </p:nvSpPr>
        <p:spPr>
          <a:xfrm flipV="1">
            <a:off x="7544147" y="4136627"/>
            <a:ext cx="1024137" cy="220217"/>
          </a:xfrm>
          <a:prstGeom prst="line">
            <a:avLst/>
          </a:prstGeom>
          <a:ln w="12700">
            <a:solidFill>
              <a:srgbClr val="7E8286"/>
            </a:solidFill>
            <a:miter lim="400000"/>
          </a:ln>
        </p:spPr>
        <p:txBody>
          <a:bodyPr lIns="50800" tIns="50800" rIns="50800" bIns="50800" anchor="ctr"/>
          <a:lstStyle/>
          <a:p>
            <a:pPr/>
          </a:p>
        </p:txBody>
      </p:sp>
      <p:sp>
        <p:nvSpPr>
          <p:cNvPr id="356" name="Shape 356"/>
          <p:cNvSpPr/>
          <p:nvPr/>
        </p:nvSpPr>
        <p:spPr>
          <a:xfrm flipH="1" flipV="1">
            <a:off x="6713735" y="5249366"/>
            <a:ext cx="2531" cy="952699"/>
          </a:xfrm>
          <a:prstGeom prst="line">
            <a:avLst/>
          </a:prstGeom>
          <a:ln w="12700">
            <a:solidFill>
              <a:srgbClr val="7E8286"/>
            </a:solidFill>
            <a:miter lim="400000"/>
          </a:ln>
        </p:spPr>
        <p:txBody>
          <a:bodyPr lIns="50800" tIns="50800" rIns="50800" bIns="50800" anchor="ctr"/>
          <a:lstStyle/>
          <a:p>
            <a:pPr/>
          </a:p>
        </p:txBody>
      </p:sp>
      <p:sp>
        <p:nvSpPr>
          <p:cNvPr id="357" name="Shape 357"/>
          <p:cNvSpPr/>
          <p:nvPr/>
        </p:nvSpPr>
        <p:spPr>
          <a:xfrm flipV="1">
            <a:off x="5283547" y="4866233"/>
            <a:ext cx="850057" cy="639267"/>
          </a:xfrm>
          <a:prstGeom prst="line">
            <a:avLst/>
          </a:prstGeom>
          <a:ln w="12700">
            <a:solidFill>
              <a:srgbClr val="7E8286"/>
            </a:solidFill>
            <a:miter lim="400000"/>
          </a:ln>
        </p:spPr>
        <p:txBody>
          <a:bodyPr lIns="50800" tIns="50800" rIns="50800" bIns="50800" anchor="ctr"/>
          <a:lstStyle/>
          <a:p>
            <a:pPr/>
          </a:p>
        </p:txBody>
      </p:sp>
      <p:sp>
        <p:nvSpPr>
          <p:cNvPr id="358" name="Shape 358"/>
          <p:cNvSpPr/>
          <p:nvPr/>
        </p:nvSpPr>
        <p:spPr>
          <a:xfrm>
            <a:off x="4965700" y="4152900"/>
            <a:ext cx="967631" cy="210146"/>
          </a:xfrm>
          <a:prstGeom prst="line">
            <a:avLst/>
          </a:prstGeom>
          <a:ln w="12700">
            <a:solidFill>
              <a:srgbClr val="7E8286"/>
            </a:solidFill>
            <a:miter lim="400000"/>
          </a:ln>
        </p:spPr>
        <p:txBody>
          <a:bodyPr lIns="50800" tIns="50800" rIns="50800" bIns="50800" anchor="ctr"/>
          <a:lstStyle/>
          <a:p>
            <a:pPr/>
          </a:p>
        </p:txBody>
      </p:sp>
      <p:sp>
        <p:nvSpPr>
          <p:cNvPr id="359" name="Shape 359"/>
          <p:cNvSpPr/>
          <p:nvPr/>
        </p:nvSpPr>
        <p:spPr>
          <a:xfrm>
            <a:off x="7315200" y="4864100"/>
            <a:ext cx="853381" cy="689025"/>
          </a:xfrm>
          <a:prstGeom prst="line">
            <a:avLst/>
          </a:prstGeom>
          <a:ln w="12700">
            <a:solidFill>
              <a:srgbClr val="7E8286"/>
            </a:solidFill>
            <a:miter lim="400000"/>
          </a:ln>
        </p:spPr>
        <p:txBody>
          <a:bodyPr lIns="50800" tIns="50800" rIns="50800" bIns="50800" anchor="ctr"/>
          <a:lstStyle/>
          <a:p>
            <a:pPr/>
          </a:p>
        </p:txBody>
      </p:sp>
      <p:sp>
        <p:nvSpPr>
          <p:cNvPr id="360" name="Shape 360"/>
          <p:cNvSpPr/>
          <p:nvPr/>
        </p:nvSpPr>
        <p:spPr>
          <a:xfrm>
            <a:off x="5854650" y="2849562"/>
            <a:ext cx="469951" cy="820738"/>
          </a:xfrm>
          <a:prstGeom prst="line">
            <a:avLst/>
          </a:prstGeom>
          <a:ln w="12700">
            <a:solidFill>
              <a:srgbClr val="7E8286"/>
            </a:solidFill>
            <a:miter lim="400000"/>
          </a:ln>
        </p:spPr>
        <p:txBody>
          <a:bodyPr lIns="50800" tIns="50800" rIns="50800" bIns="50800" anchor="ctr"/>
          <a:lstStyle/>
          <a:p>
            <a:pPr/>
          </a:p>
        </p:txBody>
      </p:sp>
      <p:sp>
        <p:nvSpPr>
          <p:cNvPr id="361" name="Shape 361"/>
          <p:cNvSpPr/>
          <p:nvPr/>
        </p:nvSpPr>
        <p:spPr>
          <a:xfrm>
            <a:off x="10350970" y="3237089"/>
            <a:ext cx="1099668"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400">
                <a:solidFill>
                  <a:srgbClr val="6C6963"/>
                </a:solidFill>
                <a:latin typeface="Hoefler Text"/>
                <a:ea typeface="Hoefler Text"/>
                <a:cs typeface="Hoefler Text"/>
                <a:sym typeface="Hoefler Text"/>
              </a:defRPr>
            </a:lvl1pPr>
          </a:lstStyle>
          <a:p>
            <a:pPr/>
            <a:r>
              <a:t>Form</a:t>
            </a:r>
          </a:p>
        </p:txBody>
      </p:sp>
      <p:sp>
        <p:nvSpPr>
          <p:cNvPr id="362" name="Shape 362"/>
          <p:cNvSpPr/>
          <p:nvPr/>
        </p:nvSpPr>
        <p:spPr>
          <a:xfrm>
            <a:off x="9704115" y="6005689"/>
            <a:ext cx="1454176"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400">
                <a:solidFill>
                  <a:srgbClr val="6C6963"/>
                </a:solidFill>
                <a:latin typeface="Hoefler Text"/>
                <a:ea typeface="Hoefler Text"/>
                <a:cs typeface="Hoefler Text"/>
                <a:sym typeface="Hoefler Text"/>
              </a:defRPr>
            </a:lvl1pPr>
          </a:lstStyle>
          <a:p>
            <a:pPr/>
            <a:r>
              <a:t>Surface</a:t>
            </a:r>
          </a:p>
        </p:txBody>
      </p:sp>
      <p:sp>
        <p:nvSpPr>
          <p:cNvPr id="363" name="Shape 363"/>
          <p:cNvSpPr/>
          <p:nvPr/>
        </p:nvSpPr>
        <p:spPr>
          <a:xfrm>
            <a:off x="7154651" y="646289"/>
            <a:ext cx="1837183"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400">
                <a:solidFill>
                  <a:srgbClr val="6C6963"/>
                </a:solidFill>
                <a:latin typeface="Hoefler Text"/>
                <a:ea typeface="Hoefler Text"/>
                <a:cs typeface="Hoefler Text"/>
                <a:sym typeface="Hoefler Text"/>
              </a:defRPr>
            </a:lvl1pPr>
          </a:lstStyle>
          <a:p>
            <a:pPr/>
            <a:r>
              <a:t>Structure</a:t>
            </a:r>
          </a:p>
        </p:txBody>
      </p:sp>
      <p:grpSp>
        <p:nvGrpSpPr>
          <p:cNvPr id="366" name="Group 366"/>
          <p:cNvGrpSpPr/>
          <p:nvPr/>
        </p:nvGrpSpPr>
        <p:grpSpPr>
          <a:xfrm>
            <a:off x="7848600" y="5118100"/>
            <a:ext cx="1739900" cy="1714500"/>
            <a:chOff x="0" y="0"/>
            <a:chExt cx="1739900" cy="1714500"/>
          </a:xfrm>
        </p:grpSpPr>
        <p:sp>
          <p:nvSpPr>
            <p:cNvPr id="364" name="Shape 364"/>
            <p:cNvSpPr/>
            <p:nvPr/>
          </p:nvSpPr>
          <p:spPr>
            <a:xfrm>
              <a:off x="0" y="0"/>
              <a:ext cx="1739900" cy="1714500"/>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584200">
                <a:defRPr sz="3400">
                  <a:solidFill>
                    <a:srgbClr val="FFFFFF"/>
                  </a:solidFill>
                  <a:latin typeface="Hoefler Text"/>
                  <a:ea typeface="Hoefler Text"/>
                  <a:cs typeface="Hoefler Text"/>
                  <a:sym typeface="Hoefler Text"/>
                </a:defRPr>
              </a:pPr>
            </a:p>
          </p:txBody>
        </p:sp>
        <p:pic>
          <p:nvPicPr>
            <p:cNvPr id="365" name="lotus_flower.jpg"/>
            <p:cNvPicPr>
              <a:picLocks noChangeAspect="1"/>
            </p:cNvPicPr>
            <p:nvPr/>
          </p:nvPicPr>
          <p:blipFill>
            <a:blip r:embed="rId2">
              <a:extLst/>
            </a:blip>
            <a:srcRect l="2280" t="2308" r="2875" b="2427"/>
            <a:stretch>
              <a:fillRect/>
            </a:stretch>
          </p:blipFill>
          <p:spPr>
            <a:xfrm>
              <a:off x="148228" y="230475"/>
              <a:ext cx="1435114" cy="1261282"/>
            </a:xfrm>
            <a:custGeom>
              <a:avLst/>
              <a:gdLst/>
              <a:ahLst/>
              <a:cxnLst>
                <a:cxn ang="0">
                  <a:pos x="wd2" y="hd2"/>
                </a:cxn>
                <a:cxn ang="5400000">
                  <a:pos x="wd2" y="hd2"/>
                </a:cxn>
                <a:cxn ang="10800000">
                  <a:pos x="wd2" y="hd2"/>
                </a:cxn>
                <a:cxn ang="16200000">
                  <a:pos x="wd2" y="hd2"/>
                </a:cxn>
              </a:cxnLst>
              <a:rect l="0" t="0" r="r" b="b"/>
              <a:pathLst>
                <a:path w="21541" h="21586" fill="norm" stroke="1" extrusionOk="0">
                  <a:moveTo>
                    <a:pt x="8954" y="0"/>
                  </a:moveTo>
                  <a:lnTo>
                    <a:pt x="8715" y="258"/>
                  </a:lnTo>
                  <a:cubicBezTo>
                    <a:pt x="8253" y="761"/>
                    <a:pt x="7883" y="1935"/>
                    <a:pt x="7685" y="3512"/>
                  </a:cubicBezTo>
                  <a:cubicBezTo>
                    <a:pt x="7635" y="3910"/>
                    <a:pt x="7570" y="4264"/>
                    <a:pt x="7542" y="4300"/>
                  </a:cubicBezTo>
                  <a:cubicBezTo>
                    <a:pt x="7514" y="4335"/>
                    <a:pt x="7201" y="4267"/>
                    <a:pt x="6851" y="4150"/>
                  </a:cubicBezTo>
                  <a:cubicBezTo>
                    <a:pt x="5785" y="3795"/>
                    <a:pt x="5484" y="3735"/>
                    <a:pt x="4760" y="3736"/>
                  </a:cubicBezTo>
                  <a:cubicBezTo>
                    <a:pt x="3982" y="3737"/>
                    <a:pt x="3407" y="3886"/>
                    <a:pt x="2907" y="4204"/>
                  </a:cubicBezTo>
                  <a:lnTo>
                    <a:pt x="2568" y="4415"/>
                  </a:lnTo>
                  <a:lnTo>
                    <a:pt x="2615" y="5081"/>
                  </a:lnTo>
                  <a:cubicBezTo>
                    <a:pt x="2647" y="5553"/>
                    <a:pt x="2725" y="5909"/>
                    <a:pt x="2901" y="6337"/>
                  </a:cubicBezTo>
                  <a:cubicBezTo>
                    <a:pt x="3129" y="6890"/>
                    <a:pt x="3138" y="6951"/>
                    <a:pt x="3020" y="7098"/>
                  </a:cubicBezTo>
                  <a:cubicBezTo>
                    <a:pt x="2904" y="7245"/>
                    <a:pt x="2906" y="7277"/>
                    <a:pt x="3038" y="7512"/>
                  </a:cubicBezTo>
                  <a:cubicBezTo>
                    <a:pt x="3207" y="7814"/>
                    <a:pt x="4106" y="9046"/>
                    <a:pt x="4575" y="9618"/>
                  </a:cubicBezTo>
                  <a:cubicBezTo>
                    <a:pt x="4755" y="9837"/>
                    <a:pt x="4885" y="10039"/>
                    <a:pt x="4861" y="10066"/>
                  </a:cubicBezTo>
                  <a:cubicBezTo>
                    <a:pt x="4837" y="10094"/>
                    <a:pt x="4548" y="10118"/>
                    <a:pt x="4224" y="10121"/>
                  </a:cubicBezTo>
                  <a:cubicBezTo>
                    <a:pt x="3574" y="10125"/>
                    <a:pt x="3278" y="10286"/>
                    <a:pt x="3080" y="10745"/>
                  </a:cubicBezTo>
                  <a:cubicBezTo>
                    <a:pt x="3011" y="10905"/>
                    <a:pt x="2782" y="11102"/>
                    <a:pt x="2407" y="11316"/>
                  </a:cubicBezTo>
                  <a:cubicBezTo>
                    <a:pt x="1347" y="11919"/>
                    <a:pt x="597" y="12732"/>
                    <a:pt x="131" y="13775"/>
                  </a:cubicBezTo>
                  <a:cubicBezTo>
                    <a:pt x="-10" y="14091"/>
                    <a:pt x="-43" y="14250"/>
                    <a:pt x="60" y="14135"/>
                  </a:cubicBezTo>
                  <a:cubicBezTo>
                    <a:pt x="71" y="14123"/>
                    <a:pt x="190" y="14207"/>
                    <a:pt x="328" y="14318"/>
                  </a:cubicBezTo>
                  <a:cubicBezTo>
                    <a:pt x="693" y="14614"/>
                    <a:pt x="1260" y="14869"/>
                    <a:pt x="2073" y="15113"/>
                  </a:cubicBezTo>
                  <a:cubicBezTo>
                    <a:pt x="2750" y="15316"/>
                    <a:pt x="2897" y="15326"/>
                    <a:pt x="4682" y="15296"/>
                  </a:cubicBezTo>
                  <a:cubicBezTo>
                    <a:pt x="5724" y="15279"/>
                    <a:pt x="6593" y="15300"/>
                    <a:pt x="6613" y="15337"/>
                  </a:cubicBezTo>
                  <a:cubicBezTo>
                    <a:pt x="6632" y="15374"/>
                    <a:pt x="6518" y="15541"/>
                    <a:pt x="6362" y="15711"/>
                  </a:cubicBezTo>
                  <a:cubicBezTo>
                    <a:pt x="5563" y="16580"/>
                    <a:pt x="5058" y="17903"/>
                    <a:pt x="5058" y="19127"/>
                  </a:cubicBezTo>
                  <a:cubicBezTo>
                    <a:pt x="5058" y="19916"/>
                    <a:pt x="5261" y="20785"/>
                    <a:pt x="5546" y="21240"/>
                  </a:cubicBezTo>
                  <a:cubicBezTo>
                    <a:pt x="5695" y="21477"/>
                    <a:pt x="5747" y="21498"/>
                    <a:pt x="6005" y="21450"/>
                  </a:cubicBezTo>
                  <a:cubicBezTo>
                    <a:pt x="7905" y="21097"/>
                    <a:pt x="9549" y="20050"/>
                    <a:pt x="10538" y="18557"/>
                  </a:cubicBezTo>
                  <a:cubicBezTo>
                    <a:pt x="10768" y="18209"/>
                    <a:pt x="11000" y="17925"/>
                    <a:pt x="11050" y="17925"/>
                  </a:cubicBezTo>
                  <a:cubicBezTo>
                    <a:pt x="11101" y="17925"/>
                    <a:pt x="11201" y="18181"/>
                    <a:pt x="11277" y="18496"/>
                  </a:cubicBezTo>
                  <a:cubicBezTo>
                    <a:pt x="11456" y="19239"/>
                    <a:pt x="11630" y="19609"/>
                    <a:pt x="12111" y="20302"/>
                  </a:cubicBezTo>
                  <a:cubicBezTo>
                    <a:pt x="12521" y="20894"/>
                    <a:pt x="12946" y="21229"/>
                    <a:pt x="13576" y="21450"/>
                  </a:cubicBezTo>
                  <a:cubicBezTo>
                    <a:pt x="13778" y="21521"/>
                    <a:pt x="13963" y="21583"/>
                    <a:pt x="13987" y="21586"/>
                  </a:cubicBezTo>
                  <a:cubicBezTo>
                    <a:pt x="14083" y="21600"/>
                    <a:pt x="14622" y="20885"/>
                    <a:pt x="14851" y="20438"/>
                  </a:cubicBezTo>
                  <a:cubicBezTo>
                    <a:pt x="15384" y="19400"/>
                    <a:pt x="15542" y="17641"/>
                    <a:pt x="15244" y="16050"/>
                  </a:cubicBezTo>
                  <a:cubicBezTo>
                    <a:pt x="15214" y="15889"/>
                    <a:pt x="15438" y="15902"/>
                    <a:pt x="16614" y="16111"/>
                  </a:cubicBezTo>
                  <a:cubicBezTo>
                    <a:pt x="17415" y="16254"/>
                    <a:pt x="17633" y="16263"/>
                    <a:pt x="18318" y="16166"/>
                  </a:cubicBezTo>
                  <a:cubicBezTo>
                    <a:pt x="18749" y="16105"/>
                    <a:pt x="19196" y="16009"/>
                    <a:pt x="19313" y="15955"/>
                  </a:cubicBezTo>
                  <a:cubicBezTo>
                    <a:pt x="20027" y="15624"/>
                    <a:pt x="20841" y="15118"/>
                    <a:pt x="21094" y="14848"/>
                  </a:cubicBezTo>
                  <a:cubicBezTo>
                    <a:pt x="21379" y="14543"/>
                    <a:pt x="21386" y="14517"/>
                    <a:pt x="21350" y="14006"/>
                  </a:cubicBezTo>
                  <a:cubicBezTo>
                    <a:pt x="21288" y="13128"/>
                    <a:pt x="21027" y="12429"/>
                    <a:pt x="20611" y="12022"/>
                  </a:cubicBezTo>
                  <a:lnTo>
                    <a:pt x="20421" y="11839"/>
                  </a:lnTo>
                  <a:lnTo>
                    <a:pt x="20629" y="11683"/>
                  </a:lnTo>
                  <a:cubicBezTo>
                    <a:pt x="20870" y="11503"/>
                    <a:pt x="21145" y="11034"/>
                    <a:pt x="21350" y="10447"/>
                  </a:cubicBezTo>
                  <a:cubicBezTo>
                    <a:pt x="21429" y="10222"/>
                    <a:pt x="21513" y="9986"/>
                    <a:pt x="21535" y="9924"/>
                  </a:cubicBezTo>
                  <a:cubicBezTo>
                    <a:pt x="21557" y="9860"/>
                    <a:pt x="21514" y="9808"/>
                    <a:pt x="21440" y="9808"/>
                  </a:cubicBezTo>
                  <a:cubicBezTo>
                    <a:pt x="21366" y="9808"/>
                    <a:pt x="21119" y="9714"/>
                    <a:pt x="20891" y="9598"/>
                  </a:cubicBezTo>
                  <a:cubicBezTo>
                    <a:pt x="20569" y="9432"/>
                    <a:pt x="19276" y="8935"/>
                    <a:pt x="18467" y="8667"/>
                  </a:cubicBezTo>
                  <a:cubicBezTo>
                    <a:pt x="18412" y="8649"/>
                    <a:pt x="18366" y="8601"/>
                    <a:pt x="18366" y="8558"/>
                  </a:cubicBezTo>
                  <a:cubicBezTo>
                    <a:pt x="18366" y="8516"/>
                    <a:pt x="18652" y="7945"/>
                    <a:pt x="18997" y="7288"/>
                  </a:cubicBezTo>
                  <a:cubicBezTo>
                    <a:pt x="19494" y="6344"/>
                    <a:pt x="19643" y="5978"/>
                    <a:pt x="19712" y="5529"/>
                  </a:cubicBezTo>
                  <a:cubicBezTo>
                    <a:pt x="19877" y="4458"/>
                    <a:pt x="19875" y="4454"/>
                    <a:pt x="19533" y="4252"/>
                  </a:cubicBezTo>
                  <a:cubicBezTo>
                    <a:pt x="19360" y="4149"/>
                    <a:pt x="18912" y="4024"/>
                    <a:pt x="18503" y="3967"/>
                  </a:cubicBezTo>
                  <a:lnTo>
                    <a:pt x="17776" y="3865"/>
                  </a:lnTo>
                  <a:lnTo>
                    <a:pt x="17681" y="3057"/>
                  </a:lnTo>
                  <a:cubicBezTo>
                    <a:pt x="17572" y="2146"/>
                    <a:pt x="17434" y="1713"/>
                    <a:pt x="17127" y="1297"/>
                  </a:cubicBezTo>
                  <a:cubicBezTo>
                    <a:pt x="16887" y="974"/>
                    <a:pt x="16640" y="944"/>
                    <a:pt x="16048" y="1148"/>
                  </a:cubicBezTo>
                  <a:cubicBezTo>
                    <a:pt x="14810" y="1575"/>
                    <a:pt x="13931" y="2252"/>
                    <a:pt x="12951" y="3546"/>
                  </a:cubicBezTo>
                  <a:lnTo>
                    <a:pt x="12516" y="4123"/>
                  </a:lnTo>
                  <a:lnTo>
                    <a:pt x="12373" y="3906"/>
                  </a:lnTo>
                  <a:cubicBezTo>
                    <a:pt x="12292" y="3787"/>
                    <a:pt x="12023" y="3367"/>
                    <a:pt x="11777" y="2968"/>
                  </a:cubicBezTo>
                  <a:cubicBezTo>
                    <a:pt x="11164" y="1971"/>
                    <a:pt x="10235" y="910"/>
                    <a:pt x="9537" y="414"/>
                  </a:cubicBezTo>
                  <a:lnTo>
                    <a:pt x="8954" y="0"/>
                  </a:lnTo>
                  <a:close/>
                </a:path>
              </a:pathLst>
            </a:custGeom>
            <a:ln w="12700" cap="flat">
              <a:noFill/>
              <a:miter lim="400000"/>
            </a:ln>
            <a:effectLst/>
          </p:spPr>
        </p:pic>
      </p:grpSp>
      <p:sp>
        <p:nvSpPr>
          <p:cNvPr id="367" name="Shape 367"/>
          <p:cNvSpPr/>
          <p:nvPr/>
        </p:nvSpPr>
        <p:spPr>
          <a:xfrm>
            <a:off x="6904252" y="8012289"/>
            <a:ext cx="1649350"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400">
                <a:solidFill>
                  <a:srgbClr val="6C6963"/>
                </a:solidFill>
                <a:latin typeface="Hoefler Text"/>
                <a:ea typeface="Hoefler Text"/>
                <a:cs typeface="Hoefler Text"/>
                <a:sym typeface="Hoefler Text"/>
              </a:defRPr>
            </a:lvl1pPr>
          </a:lstStyle>
          <a:p>
            <a:pPr/>
            <a:r>
              <a:t>Material</a:t>
            </a:r>
          </a:p>
        </p:txBody>
      </p:sp>
      <p:pic>
        <p:nvPicPr>
          <p:cNvPr id="368" name="640_Ant%20bridge.jpg"/>
          <p:cNvPicPr>
            <a:picLocks noChangeAspect="1"/>
          </p:cNvPicPr>
          <p:nvPr/>
        </p:nvPicPr>
        <p:blipFill>
          <a:blip r:embed="rId3">
            <a:extLst/>
          </a:blip>
          <a:srcRect l="21120" t="9" r="8637" b="58"/>
          <a:stretch>
            <a:fillRect/>
          </a:stretch>
        </p:blipFill>
        <p:spPr>
          <a:xfrm>
            <a:off x="3689178" y="5075123"/>
            <a:ext cx="1898635" cy="1794057"/>
          </a:xfrm>
          <a:custGeom>
            <a:avLst/>
            <a:gdLst/>
            <a:ahLst/>
            <a:cxnLst>
              <a:cxn ang="0">
                <a:pos x="wd2" y="hd2"/>
              </a:cxn>
              <a:cxn ang="5400000">
                <a:pos x="wd2" y="hd2"/>
              </a:cxn>
              <a:cxn ang="10800000">
                <a:pos x="wd2" y="hd2"/>
              </a:cxn>
              <a:cxn ang="16200000">
                <a:pos x="wd2" y="hd2"/>
              </a:cxn>
            </a:cxnLst>
            <a:rect l="0" t="0" r="r" b="b"/>
            <a:pathLst>
              <a:path w="19679" h="20590" fill="norm" stroke="1" extrusionOk="0">
                <a:moveTo>
                  <a:pt x="8489" y="0"/>
                </a:moveTo>
                <a:cubicBezTo>
                  <a:pt x="6439" y="298"/>
                  <a:pt x="4458" y="1262"/>
                  <a:pt x="2882" y="2920"/>
                </a:cubicBezTo>
                <a:cubicBezTo>
                  <a:pt x="-960" y="6961"/>
                  <a:pt x="-960" y="13517"/>
                  <a:pt x="2882" y="17559"/>
                </a:cubicBezTo>
                <a:cubicBezTo>
                  <a:pt x="6724" y="21600"/>
                  <a:pt x="12956" y="21600"/>
                  <a:pt x="16798" y="17559"/>
                </a:cubicBezTo>
                <a:cubicBezTo>
                  <a:pt x="20640" y="13517"/>
                  <a:pt x="20640" y="6961"/>
                  <a:pt x="16798" y="2920"/>
                </a:cubicBezTo>
                <a:cubicBezTo>
                  <a:pt x="15222" y="1262"/>
                  <a:pt x="13241" y="298"/>
                  <a:pt x="11191" y="0"/>
                </a:cubicBezTo>
                <a:lnTo>
                  <a:pt x="8489" y="0"/>
                </a:lnTo>
                <a:close/>
              </a:path>
            </a:pathLst>
          </a:custGeom>
          <a:ln w="12700">
            <a:miter lim="400000"/>
          </a:ln>
        </p:spPr>
      </p:pic>
      <p:sp>
        <p:nvSpPr>
          <p:cNvPr id="369" name="Shape 369"/>
          <p:cNvSpPr/>
          <p:nvPr/>
        </p:nvSpPr>
        <p:spPr>
          <a:xfrm>
            <a:off x="1679358" y="3237089"/>
            <a:ext cx="1407974"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400">
                <a:solidFill>
                  <a:srgbClr val="6C6963"/>
                </a:solidFill>
                <a:latin typeface="Hoefler Text"/>
                <a:ea typeface="Hoefler Text"/>
                <a:cs typeface="Hoefler Text"/>
                <a:sym typeface="Hoefler Text"/>
              </a:defRPr>
            </a:lvl1pPr>
          </a:lstStyle>
          <a:p>
            <a:pPr/>
            <a:r>
              <a:t>System</a:t>
            </a:r>
          </a:p>
        </p:txBody>
      </p:sp>
      <p:sp>
        <p:nvSpPr>
          <p:cNvPr id="370" name="Shape 370"/>
          <p:cNvSpPr/>
          <p:nvPr/>
        </p:nvSpPr>
        <p:spPr>
          <a:xfrm>
            <a:off x="4517460" y="646289"/>
            <a:ext cx="1761187"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400">
                <a:solidFill>
                  <a:srgbClr val="6C6963"/>
                </a:solidFill>
                <a:latin typeface="Hoefler Text"/>
                <a:ea typeface="Hoefler Text"/>
                <a:cs typeface="Hoefler Text"/>
                <a:sym typeface="Hoefler Text"/>
              </a:defRPr>
            </a:lvl1pPr>
          </a:lstStyle>
          <a:p>
            <a:pPr/>
            <a:r>
              <a:t>Function</a:t>
            </a:r>
          </a:p>
        </p:txBody>
      </p:sp>
      <p:sp>
        <p:nvSpPr>
          <p:cNvPr id="371" name="Shape 371"/>
          <p:cNvSpPr/>
          <p:nvPr/>
        </p:nvSpPr>
        <p:spPr>
          <a:xfrm>
            <a:off x="2232708" y="6107289"/>
            <a:ext cx="1490016"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400">
                <a:solidFill>
                  <a:srgbClr val="6C6963"/>
                </a:solidFill>
                <a:latin typeface="Hoefler Text"/>
                <a:ea typeface="Hoefler Text"/>
                <a:cs typeface="Hoefler Text"/>
                <a:sym typeface="Hoefler Text"/>
              </a:defRPr>
            </a:lvl1pPr>
          </a:lstStyle>
          <a:p>
            <a:pPr/>
            <a:r>
              <a:t>Process</a:t>
            </a:r>
          </a:p>
        </p:txBody>
      </p:sp>
      <p:pic>
        <p:nvPicPr>
          <p:cNvPr id="372" name="10230.png"/>
          <p:cNvPicPr>
            <a:picLocks noChangeAspect="1"/>
          </p:cNvPicPr>
          <p:nvPr/>
        </p:nvPicPr>
        <p:blipFill>
          <a:blip r:embed="rId4">
            <a:extLst/>
          </a:blip>
          <a:srcRect l="37654" t="24961" r="27953" b="1851"/>
          <a:stretch>
            <a:fillRect/>
          </a:stretch>
        </p:blipFill>
        <p:spPr>
          <a:xfrm>
            <a:off x="3223050" y="3087299"/>
            <a:ext cx="1866809" cy="1818968"/>
          </a:xfrm>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39" y="0"/>
                </a:moveTo>
                <a:cubicBezTo>
                  <a:pt x="7321" y="0"/>
                  <a:pt x="4803" y="1004"/>
                  <a:pt x="2882" y="3015"/>
                </a:cubicBezTo>
                <a:cubicBezTo>
                  <a:pt x="-961" y="7037"/>
                  <a:pt x="-961" y="13557"/>
                  <a:pt x="2882" y="17578"/>
                </a:cubicBezTo>
                <a:cubicBezTo>
                  <a:pt x="6724" y="21600"/>
                  <a:pt x="12954" y="21600"/>
                  <a:pt x="16796" y="17578"/>
                </a:cubicBezTo>
                <a:cubicBezTo>
                  <a:pt x="20639" y="13557"/>
                  <a:pt x="20639" y="7037"/>
                  <a:pt x="16796" y="3015"/>
                </a:cubicBezTo>
                <a:cubicBezTo>
                  <a:pt x="14875" y="1004"/>
                  <a:pt x="12357" y="0"/>
                  <a:pt x="9839" y="0"/>
                </a:cubicBezTo>
                <a:close/>
              </a:path>
            </a:pathLst>
          </a:custGeom>
          <a:ln w="12700">
            <a:miter lim="400000"/>
          </a:ln>
        </p:spPr>
      </p:pic>
      <p:pic>
        <p:nvPicPr>
          <p:cNvPr id="373" name="136.png"/>
          <p:cNvPicPr>
            <a:picLocks noChangeAspect="1"/>
          </p:cNvPicPr>
          <p:nvPr/>
        </p:nvPicPr>
        <p:blipFill>
          <a:blip r:embed="rId5">
            <a:extLst/>
          </a:blip>
          <a:srcRect l="30468" t="0" r="23396" b="733"/>
          <a:stretch>
            <a:fillRect/>
          </a:stretch>
        </p:blipFill>
        <p:spPr>
          <a:xfrm>
            <a:off x="5841734" y="6110858"/>
            <a:ext cx="1739920" cy="1714184"/>
          </a:xfrm>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39" y="0"/>
                </a:moveTo>
                <a:cubicBezTo>
                  <a:pt x="7321" y="0"/>
                  <a:pt x="4803" y="1007"/>
                  <a:pt x="2881" y="3018"/>
                </a:cubicBezTo>
                <a:cubicBezTo>
                  <a:pt x="-961" y="7040"/>
                  <a:pt x="-961" y="13557"/>
                  <a:pt x="2881" y="17578"/>
                </a:cubicBezTo>
                <a:cubicBezTo>
                  <a:pt x="6724" y="21600"/>
                  <a:pt x="12954" y="21600"/>
                  <a:pt x="16797" y="17578"/>
                </a:cubicBezTo>
                <a:cubicBezTo>
                  <a:pt x="20639" y="13557"/>
                  <a:pt x="20639" y="7040"/>
                  <a:pt x="16797" y="3018"/>
                </a:cubicBezTo>
                <a:cubicBezTo>
                  <a:pt x="14875" y="1007"/>
                  <a:pt x="12357" y="0"/>
                  <a:pt x="9839" y="0"/>
                </a:cubicBezTo>
                <a:close/>
              </a:path>
            </a:pathLst>
          </a:custGeom>
          <a:ln w="12700">
            <a:miter lim="400000"/>
          </a:ln>
        </p:spPr>
      </p:pic>
      <p:sp>
        <p:nvSpPr>
          <p:cNvPr id="374" name="Shape 374"/>
          <p:cNvSpPr/>
          <p:nvPr/>
        </p:nvSpPr>
        <p:spPr>
          <a:xfrm>
            <a:off x="5511800" y="3378200"/>
            <a:ext cx="2451100" cy="2347534"/>
          </a:xfrm>
          <a:prstGeom prst="ellipse">
            <a:avLst/>
          </a:prstGeom>
          <a:solidFill>
            <a:srgbClr val="00919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2400">
                <a:solidFill>
                  <a:srgbClr val="FFFFFF"/>
                </a:solidFill>
                <a:latin typeface="Hoefler Text"/>
                <a:ea typeface="Hoefler Text"/>
                <a:cs typeface="Hoefler Text"/>
                <a:sym typeface="Hoefler Text"/>
              </a:defRPr>
            </a:lvl1pPr>
          </a:lstStyle>
          <a:p>
            <a:pPr/>
            <a:r>
              <a:t>Physical and Non-physical Characteristics to explore</a:t>
            </a:r>
          </a:p>
        </p:txBody>
      </p:sp>
      <p:sp>
        <p:nvSpPr>
          <p:cNvPr id="375" name="Shape 375"/>
          <p:cNvSpPr/>
          <p:nvPr/>
        </p:nvSpPr>
        <p:spPr>
          <a:xfrm>
            <a:off x="5765800" y="9537700"/>
            <a:ext cx="1465962" cy="254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indent="342900" algn="ctr" defTabSz="584200">
              <a:defRPr sz="1000">
                <a:solidFill>
                  <a:srgbClr val="6C6963"/>
                </a:solidFill>
                <a:latin typeface="Hoefler Text"/>
                <a:ea typeface="Hoefler Text"/>
                <a:cs typeface="Hoefler Text"/>
                <a:sym typeface="Hoefler Text"/>
              </a:defRPr>
            </a:pPr>
            <a:r>
              <a:t>www.asknature.org</a:t>
            </a:r>
          </a:p>
        </p:txBody>
      </p:sp>
      <p:pic>
        <p:nvPicPr>
          <p:cNvPr id="376" name="00Q4jS-54662084.jpg"/>
          <p:cNvPicPr>
            <a:picLocks noChangeAspect="1"/>
          </p:cNvPicPr>
          <p:nvPr/>
        </p:nvPicPr>
        <p:blipFill>
          <a:blip r:embed="rId6">
            <a:extLst/>
          </a:blip>
          <a:srcRect l="18499" t="8715" r="28291" b="15590"/>
          <a:stretch>
            <a:fillRect/>
          </a:stretch>
        </p:blipFill>
        <p:spPr>
          <a:xfrm>
            <a:off x="4687975" y="1416015"/>
            <a:ext cx="1821338" cy="1727335"/>
          </a:xfrm>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41" y="0"/>
                </a:moveTo>
                <a:cubicBezTo>
                  <a:pt x="7323" y="0"/>
                  <a:pt x="4803" y="1004"/>
                  <a:pt x="2882" y="3014"/>
                </a:cubicBezTo>
                <a:cubicBezTo>
                  <a:pt x="-961" y="7035"/>
                  <a:pt x="-961" y="13558"/>
                  <a:pt x="2882" y="17579"/>
                </a:cubicBezTo>
                <a:cubicBezTo>
                  <a:pt x="6724" y="21600"/>
                  <a:pt x="12954" y="21600"/>
                  <a:pt x="16796" y="17579"/>
                </a:cubicBezTo>
                <a:cubicBezTo>
                  <a:pt x="20639" y="13558"/>
                  <a:pt x="20639" y="7035"/>
                  <a:pt x="16796" y="3014"/>
                </a:cubicBezTo>
                <a:cubicBezTo>
                  <a:pt x="14875" y="1004"/>
                  <a:pt x="12359" y="0"/>
                  <a:pt x="9841" y="0"/>
                </a:cubicBezTo>
                <a:close/>
              </a:path>
            </a:pathLst>
          </a:custGeom>
          <a:ln w="12700">
            <a:miter lim="400000"/>
          </a:ln>
        </p:spPr>
      </p:pic>
      <p:pic>
        <p:nvPicPr>
          <p:cNvPr id="377" name="url?sa=i&amp;rct=j&amp;q=&amp;esrc=s&amp;source=images&amp;cd=&amp;ved=0CAcQjRxqFQoTCKDQwo_dhskCFQo4PgodYLsEXQ&amp;url=http%3A%2F%2Fnews.discovery.com%2Ftech%2Frobotics%2Fcockroaches-injected-with-dna-nanobots-140409.htm&amp;bvm=bv..png"/>
          <p:cNvPicPr>
            <a:picLocks noChangeAspect="1"/>
          </p:cNvPicPr>
          <p:nvPr/>
        </p:nvPicPr>
        <p:blipFill>
          <a:blip r:embed="rId7">
            <a:extLst/>
          </a:blip>
          <a:srcRect l="5598" t="2399" r="17197" b="23599"/>
          <a:stretch>
            <a:fillRect/>
          </a:stretch>
        </p:blipFill>
        <p:spPr>
          <a:xfrm>
            <a:off x="6946844" y="1396078"/>
            <a:ext cx="1816216" cy="1740843"/>
          </a:xfrm>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39" y="0"/>
                </a:moveTo>
                <a:cubicBezTo>
                  <a:pt x="7321" y="0"/>
                  <a:pt x="4802" y="1004"/>
                  <a:pt x="2881" y="3014"/>
                </a:cubicBezTo>
                <a:cubicBezTo>
                  <a:pt x="-961" y="7036"/>
                  <a:pt x="-961" y="13557"/>
                  <a:pt x="2881" y="17579"/>
                </a:cubicBezTo>
                <a:cubicBezTo>
                  <a:pt x="6724" y="21600"/>
                  <a:pt x="12954" y="21600"/>
                  <a:pt x="16797" y="17579"/>
                </a:cubicBezTo>
                <a:cubicBezTo>
                  <a:pt x="20639" y="13557"/>
                  <a:pt x="20639" y="7036"/>
                  <a:pt x="16797" y="3014"/>
                </a:cubicBezTo>
                <a:cubicBezTo>
                  <a:pt x="14876" y="1004"/>
                  <a:pt x="12357" y="0"/>
                  <a:pt x="9839" y="0"/>
                </a:cubicBezTo>
                <a:close/>
              </a:path>
            </a:pathLst>
          </a:custGeom>
          <a:ln w="12700">
            <a:miter lim="400000"/>
          </a:ln>
        </p:spPr>
      </p:pic>
      <p:pic>
        <p:nvPicPr>
          <p:cNvPr id="378" name="velcro_collage.jpg"/>
          <p:cNvPicPr>
            <a:picLocks noChangeAspect="1"/>
          </p:cNvPicPr>
          <p:nvPr/>
        </p:nvPicPr>
        <p:blipFill>
          <a:blip r:embed="rId8">
            <a:extLst/>
          </a:blip>
          <a:srcRect l="2859" t="5555" r="55004" b="11979"/>
          <a:stretch>
            <a:fillRect/>
          </a:stretch>
        </p:blipFill>
        <p:spPr>
          <a:xfrm>
            <a:off x="8441776" y="3129839"/>
            <a:ext cx="1765614" cy="1740808"/>
          </a:xfrm>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40" y="0"/>
                </a:moveTo>
                <a:cubicBezTo>
                  <a:pt x="7322" y="0"/>
                  <a:pt x="4803" y="1004"/>
                  <a:pt x="2882" y="3014"/>
                </a:cubicBezTo>
                <a:cubicBezTo>
                  <a:pt x="-960" y="7035"/>
                  <a:pt x="-960" y="13558"/>
                  <a:pt x="2882" y="17579"/>
                </a:cubicBezTo>
                <a:cubicBezTo>
                  <a:pt x="6724" y="21600"/>
                  <a:pt x="12956" y="21600"/>
                  <a:pt x="16798" y="17579"/>
                </a:cubicBezTo>
                <a:cubicBezTo>
                  <a:pt x="20640" y="13558"/>
                  <a:pt x="20640" y="7035"/>
                  <a:pt x="16798" y="3014"/>
                </a:cubicBezTo>
                <a:cubicBezTo>
                  <a:pt x="14877" y="1004"/>
                  <a:pt x="12358" y="0"/>
                  <a:pt x="9840" y="0"/>
                </a:cubicBezTo>
                <a:close/>
              </a:path>
            </a:pathLst>
          </a:cu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0" name="Shape 380"/>
          <p:cNvSpPr/>
          <p:nvPr/>
        </p:nvSpPr>
        <p:spPr>
          <a:xfrm flipV="1">
            <a:off x="7143948" y="2997200"/>
            <a:ext cx="298252" cy="715665"/>
          </a:xfrm>
          <a:prstGeom prst="line">
            <a:avLst/>
          </a:prstGeom>
          <a:ln w="12700">
            <a:solidFill>
              <a:srgbClr val="7E8286"/>
            </a:solidFill>
            <a:miter lim="400000"/>
          </a:ln>
        </p:spPr>
        <p:txBody>
          <a:bodyPr lIns="50800" tIns="50800" rIns="50800" bIns="50800" anchor="ctr"/>
          <a:lstStyle/>
          <a:p>
            <a:pPr/>
          </a:p>
        </p:txBody>
      </p:sp>
      <p:sp>
        <p:nvSpPr>
          <p:cNvPr id="381" name="Shape 381"/>
          <p:cNvSpPr/>
          <p:nvPr/>
        </p:nvSpPr>
        <p:spPr>
          <a:xfrm flipV="1">
            <a:off x="7544147" y="4136627"/>
            <a:ext cx="1024137" cy="220217"/>
          </a:xfrm>
          <a:prstGeom prst="line">
            <a:avLst/>
          </a:prstGeom>
          <a:ln w="12700">
            <a:solidFill>
              <a:srgbClr val="7E8286"/>
            </a:solidFill>
            <a:miter lim="400000"/>
          </a:ln>
        </p:spPr>
        <p:txBody>
          <a:bodyPr lIns="50800" tIns="50800" rIns="50800" bIns="50800" anchor="ctr"/>
          <a:lstStyle/>
          <a:p>
            <a:pPr/>
          </a:p>
        </p:txBody>
      </p:sp>
      <p:sp>
        <p:nvSpPr>
          <p:cNvPr id="382" name="Shape 382"/>
          <p:cNvSpPr/>
          <p:nvPr/>
        </p:nvSpPr>
        <p:spPr>
          <a:xfrm flipH="1" flipV="1">
            <a:off x="6713735" y="5249366"/>
            <a:ext cx="2531" cy="952699"/>
          </a:xfrm>
          <a:prstGeom prst="line">
            <a:avLst/>
          </a:prstGeom>
          <a:ln w="12700">
            <a:solidFill>
              <a:srgbClr val="7E8286"/>
            </a:solidFill>
            <a:miter lim="400000"/>
          </a:ln>
        </p:spPr>
        <p:txBody>
          <a:bodyPr lIns="50800" tIns="50800" rIns="50800" bIns="50800" anchor="ctr"/>
          <a:lstStyle/>
          <a:p>
            <a:pPr/>
          </a:p>
        </p:txBody>
      </p:sp>
      <p:sp>
        <p:nvSpPr>
          <p:cNvPr id="383" name="Shape 383"/>
          <p:cNvSpPr/>
          <p:nvPr/>
        </p:nvSpPr>
        <p:spPr>
          <a:xfrm flipV="1">
            <a:off x="5283547" y="4866233"/>
            <a:ext cx="850057" cy="639267"/>
          </a:xfrm>
          <a:prstGeom prst="line">
            <a:avLst/>
          </a:prstGeom>
          <a:ln w="12700">
            <a:solidFill>
              <a:srgbClr val="7E8286"/>
            </a:solidFill>
            <a:miter lim="400000"/>
          </a:ln>
        </p:spPr>
        <p:txBody>
          <a:bodyPr lIns="50800" tIns="50800" rIns="50800" bIns="50800" anchor="ctr"/>
          <a:lstStyle/>
          <a:p>
            <a:pPr/>
          </a:p>
        </p:txBody>
      </p:sp>
      <p:sp>
        <p:nvSpPr>
          <p:cNvPr id="384" name="Shape 384"/>
          <p:cNvSpPr/>
          <p:nvPr/>
        </p:nvSpPr>
        <p:spPr>
          <a:xfrm>
            <a:off x="4965700" y="4152900"/>
            <a:ext cx="967631" cy="210146"/>
          </a:xfrm>
          <a:prstGeom prst="line">
            <a:avLst/>
          </a:prstGeom>
          <a:ln w="12700">
            <a:solidFill>
              <a:srgbClr val="7E8286"/>
            </a:solidFill>
            <a:miter lim="400000"/>
          </a:ln>
        </p:spPr>
        <p:txBody>
          <a:bodyPr lIns="50800" tIns="50800" rIns="50800" bIns="50800" anchor="ctr"/>
          <a:lstStyle/>
          <a:p>
            <a:pPr/>
          </a:p>
        </p:txBody>
      </p:sp>
      <p:sp>
        <p:nvSpPr>
          <p:cNvPr id="385" name="Shape 385"/>
          <p:cNvSpPr/>
          <p:nvPr/>
        </p:nvSpPr>
        <p:spPr>
          <a:xfrm>
            <a:off x="7315200" y="4864100"/>
            <a:ext cx="853381" cy="689025"/>
          </a:xfrm>
          <a:prstGeom prst="line">
            <a:avLst/>
          </a:prstGeom>
          <a:ln w="12700">
            <a:solidFill>
              <a:srgbClr val="7E8286"/>
            </a:solidFill>
            <a:miter lim="400000"/>
          </a:ln>
        </p:spPr>
        <p:txBody>
          <a:bodyPr lIns="50800" tIns="50800" rIns="50800" bIns="50800" anchor="ctr"/>
          <a:lstStyle/>
          <a:p>
            <a:pPr/>
          </a:p>
        </p:txBody>
      </p:sp>
      <p:sp>
        <p:nvSpPr>
          <p:cNvPr id="386" name="Shape 386"/>
          <p:cNvSpPr/>
          <p:nvPr/>
        </p:nvSpPr>
        <p:spPr>
          <a:xfrm>
            <a:off x="5854650" y="2849562"/>
            <a:ext cx="469951" cy="820738"/>
          </a:xfrm>
          <a:prstGeom prst="line">
            <a:avLst/>
          </a:prstGeom>
          <a:ln w="12700">
            <a:solidFill>
              <a:srgbClr val="7E8286"/>
            </a:solidFill>
            <a:miter lim="400000"/>
          </a:ln>
        </p:spPr>
        <p:txBody>
          <a:bodyPr lIns="50800" tIns="50800" rIns="50800" bIns="50800" anchor="ctr"/>
          <a:lstStyle/>
          <a:p>
            <a:pPr/>
          </a:p>
        </p:txBody>
      </p:sp>
      <p:pic>
        <p:nvPicPr>
          <p:cNvPr id="387" name="SELFCLEANING.jpg"/>
          <p:cNvPicPr>
            <a:picLocks noChangeAspect="1"/>
          </p:cNvPicPr>
          <p:nvPr/>
        </p:nvPicPr>
        <p:blipFill>
          <a:blip r:embed="rId2">
            <a:extLst/>
          </a:blip>
          <a:stretch>
            <a:fillRect/>
          </a:stretch>
        </p:blipFill>
        <p:spPr>
          <a:xfrm>
            <a:off x="9021725" y="6883865"/>
            <a:ext cx="3251201" cy="1969037"/>
          </a:xfrm>
          <a:prstGeom prst="rect">
            <a:avLst/>
          </a:prstGeom>
          <a:ln w="12700">
            <a:miter lim="400000"/>
          </a:ln>
        </p:spPr>
      </p:pic>
      <p:sp>
        <p:nvSpPr>
          <p:cNvPr id="388" name="Shape 388"/>
          <p:cNvSpPr/>
          <p:nvPr/>
        </p:nvSpPr>
        <p:spPr>
          <a:xfrm>
            <a:off x="10350970" y="3237089"/>
            <a:ext cx="1099668"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400">
                <a:solidFill>
                  <a:srgbClr val="6C6963"/>
                </a:solidFill>
                <a:latin typeface="Hoefler Text"/>
                <a:ea typeface="Hoefler Text"/>
                <a:cs typeface="Hoefler Text"/>
                <a:sym typeface="Hoefler Text"/>
              </a:defRPr>
            </a:lvl1pPr>
          </a:lstStyle>
          <a:p>
            <a:pPr/>
            <a:r>
              <a:t>Form</a:t>
            </a:r>
          </a:p>
        </p:txBody>
      </p:sp>
      <p:sp>
        <p:nvSpPr>
          <p:cNvPr id="389" name="Shape 389"/>
          <p:cNvSpPr/>
          <p:nvPr/>
        </p:nvSpPr>
        <p:spPr>
          <a:xfrm>
            <a:off x="9704115" y="6005689"/>
            <a:ext cx="1454176"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400">
                <a:solidFill>
                  <a:srgbClr val="6C6963"/>
                </a:solidFill>
                <a:latin typeface="Hoefler Text"/>
                <a:ea typeface="Hoefler Text"/>
                <a:cs typeface="Hoefler Text"/>
                <a:sym typeface="Hoefler Text"/>
              </a:defRPr>
            </a:lvl1pPr>
          </a:lstStyle>
          <a:p>
            <a:pPr/>
            <a:r>
              <a:t>Surface</a:t>
            </a:r>
          </a:p>
        </p:txBody>
      </p:sp>
      <p:sp>
        <p:nvSpPr>
          <p:cNvPr id="390" name="Shape 390"/>
          <p:cNvSpPr/>
          <p:nvPr/>
        </p:nvSpPr>
        <p:spPr>
          <a:xfrm>
            <a:off x="7154651" y="646289"/>
            <a:ext cx="1837183"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400">
                <a:solidFill>
                  <a:srgbClr val="6C6963"/>
                </a:solidFill>
                <a:latin typeface="Hoefler Text"/>
                <a:ea typeface="Hoefler Text"/>
                <a:cs typeface="Hoefler Text"/>
                <a:sym typeface="Hoefler Text"/>
              </a:defRPr>
            </a:lvl1pPr>
          </a:lstStyle>
          <a:p>
            <a:pPr/>
            <a:r>
              <a:t>Structure</a:t>
            </a:r>
          </a:p>
        </p:txBody>
      </p:sp>
      <p:grpSp>
        <p:nvGrpSpPr>
          <p:cNvPr id="393" name="Group 393"/>
          <p:cNvGrpSpPr/>
          <p:nvPr/>
        </p:nvGrpSpPr>
        <p:grpSpPr>
          <a:xfrm>
            <a:off x="7848600" y="5118100"/>
            <a:ext cx="1739900" cy="1714500"/>
            <a:chOff x="0" y="0"/>
            <a:chExt cx="1739900" cy="1714500"/>
          </a:xfrm>
        </p:grpSpPr>
        <p:sp>
          <p:nvSpPr>
            <p:cNvPr id="391" name="Shape 391"/>
            <p:cNvSpPr/>
            <p:nvPr/>
          </p:nvSpPr>
          <p:spPr>
            <a:xfrm>
              <a:off x="0" y="0"/>
              <a:ext cx="1739900" cy="1714500"/>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584200">
                <a:defRPr sz="3400">
                  <a:solidFill>
                    <a:srgbClr val="FFFFFF"/>
                  </a:solidFill>
                  <a:latin typeface="Hoefler Text"/>
                  <a:ea typeface="Hoefler Text"/>
                  <a:cs typeface="Hoefler Text"/>
                  <a:sym typeface="Hoefler Text"/>
                </a:defRPr>
              </a:pPr>
            </a:p>
          </p:txBody>
        </p:sp>
        <p:pic>
          <p:nvPicPr>
            <p:cNvPr id="392" name="lotus_flower.jpg"/>
            <p:cNvPicPr>
              <a:picLocks noChangeAspect="1"/>
            </p:cNvPicPr>
            <p:nvPr/>
          </p:nvPicPr>
          <p:blipFill>
            <a:blip r:embed="rId3">
              <a:extLst/>
            </a:blip>
            <a:srcRect l="2280" t="2308" r="2875" b="2427"/>
            <a:stretch>
              <a:fillRect/>
            </a:stretch>
          </p:blipFill>
          <p:spPr>
            <a:xfrm>
              <a:off x="148228" y="230475"/>
              <a:ext cx="1435114" cy="1261282"/>
            </a:xfrm>
            <a:custGeom>
              <a:avLst/>
              <a:gdLst/>
              <a:ahLst/>
              <a:cxnLst>
                <a:cxn ang="0">
                  <a:pos x="wd2" y="hd2"/>
                </a:cxn>
                <a:cxn ang="5400000">
                  <a:pos x="wd2" y="hd2"/>
                </a:cxn>
                <a:cxn ang="10800000">
                  <a:pos x="wd2" y="hd2"/>
                </a:cxn>
                <a:cxn ang="16200000">
                  <a:pos x="wd2" y="hd2"/>
                </a:cxn>
              </a:cxnLst>
              <a:rect l="0" t="0" r="r" b="b"/>
              <a:pathLst>
                <a:path w="21541" h="21586" fill="norm" stroke="1" extrusionOk="0">
                  <a:moveTo>
                    <a:pt x="8954" y="0"/>
                  </a:moveTo>
                  <a:lnTo>
                    <a:pt x="8715" y="258"/>
                  </a:lnTo>
                  <a:cubicBezTo>
                    <a:pt x="8253" y="761"/>
                    <a:pt x="7883" y="1935"/>
                    <a:pt x="7685" y="3512"/>
                  </a:cubicBezTo>
                  <a:cubicBezTo>
                    <a:pt x="7635" y="3910"/>
                    <a:pt x="7570" y="4264"/>
                    <a:pt x="7542" y="4300"/>
                  </a:cubicBezTo>
                  <a:cubicBezTo>
                    <a:pt x="7514" y="4335"/>
                    <a:pt x="7201" y="4267"/>
                    <a:pt x="6851" y="4150"/>
                  </a:cubicBezTo>
                  <a:cubicBezTo>
                    <a:pt x="5785" y="3795"/>
                    <a:pt x="5484" y="3735"/>
                    <a:pt x="4760" y="3736"/>
                  </a:cubicBezTo>
                  <a:cubicBezTo>
                    <a:pt x="3982" y="3737"/>
                    <a:pt x="3407" y="3886"/>
                    <a:pt x="2907" y="4204"/>
                  </a:cubicBezTo>
                  <a:lnTo>
                    <a:pt x="2568" y="4415"/>
                  </a:lnTo>
                  <a:lnTo>
                    <a:pt x="2615" y="5081"/>
                  </a:lnTo>
                  <a:cubicBezTo>
                    <a:pt x="2647" y="5553"/>
                    <a:pt x="2725" y="5909"/>
                    <a:pt x="2901" y="6337"/>
                  </a:cubicBezTo>
                  <a:cubicBezTo>
                    <a:pt x="3129" y="6890"/>
                    <a:pt x="3138" y="6951"/>
                    <a:pt x="3020" y="7098"/>
                  </a:cubicBezTo>
                  <a:cubicBezTo>
                    <a:pt x="2904" y="7245"/>
                    <a:pt x="2906" y="7277"/>
                    <a:pt x="3038" y="7512"/>
                  </a:cubicBezTo>
                  <a:cubicBezTo>
                    <a:pt x="3207" y="7814"/>
                    <a:pt x="4106" y="9046"/>
                    <a:pt x="4575" y="9618"/>
                  </a:cubicBezTo>
                  <a:cubicBezTo>
                    <a:pt x="4755" y="9837"/>
                    <a:pt x="4885" y="10039"/>
                    <a:pt x="4861" y="10066"/>
                  </a:cubicBezTo>
                  <a:cubicBezTo>
                    <a:pt x="4837" y="10094"/>
                    <a:pt x="4548" y="10118"/>
                    <a:pt x="4224" y="10121"/>
                  </a:cubicBezTo>
                  <a:cubicBezTo>
                    <a:pt x="3574" y="10125"/>
                    <a:pt x="3278" y="10286"/>
                    <a:pt x="3080" y="10745"/>
                  </a:cubicBezTo>
                  <a:cubicBezTo>
                    <a:pt x="3011" y="10905"/>
                    <a:pt x="2782" y="11102"/>
                    <a:pt x="2407" y="11316"/>
                  </a:cubicBezTo>
                  <a:cubicBezTo>
                    <a:pt x="1347" y="11919"/>
                    <a:pt x="597" y="12732"/>
                    <a:pt x="131" y="13775"/>
                  </a:cubicBezTo>
                  <a:cubicBezTo>
                    <a:pt x="-10" y="14091"/>
                    <a:pt x="-43" y="14250"/>
                    <a:pt x="60" y="14135"/>
                  </a:cubicBezTo>
                  <a:cubicBezTo>
                    <a:pt x="71" y="14123"/>
                    <a:pt x="190" y="14207"/>
                    <a:pt x="328" y="14318"/>
                  </a:cubicBezTo>
                  <a:cubicBezTo>
                    <a:pt x="693" y="14614"/>
                    <a:pt x="1260" y="14869"/>
                    <a:pt x="2073" y="15113"/>
                  </a:cubicBezTo>
                  <a:cubicBezTo>
                    <a:pt x="2750" y="15316"/>
                    <a:pt x="2897" y="15326"/>
                    <a:pt x="4682" y="15296"/>
                  </a:cubicBezTo>
                  <a:cubicBezTo>
                    <a:pt x="5724" y="15279"/>
                    <a:pt x="6593" y="15300"/>
                    <a:pt x="6613" y="15337"/>
                  </a:cubicBezTo>
                  <a:cubicBezTo>
                    <a:pt x="6632" y="15374"/>
                    <a:pt x="6518" y="15541"/>
                    <a:pt x="6362" y="15711"/>
                  </a:cubicBezTo>
                  <a:cubicBezTo>
                    <a:pt x="5563" y="16580"/>
                    <a:pt x="5058" y="17903"/>
                    <a:pt x="5058" y="19127"/>
                  </a:cubicBezTo>
                  <a:cubicBezTo>
                    <a:pt x="5058" y="19916"/>
                    <a:pt x="5261" y="20785"/>
                    <a:pt x="5546" y="21240"/>
                  </a:cubicBezTo>
                  <a:cubicBezTo>
                    <a:pt x="5695" y="21477"/>
                    <a:pt x="5747" y="21498"/>
                    <a:pt x="6005" y="21450"/>
                  </a:cubicBezTo>
                  <a:cubicBezTo>
                    <a:pt x="7905" y="21097"/>
                    <a:pt x="9549" y="20050"/>
                    <a:pt x="10538" y="18557"/>
                  </a:cubicBezTo>
                  <a:cubicBezTo>
                    <a:pt x="10768" y="18209"/>
                    <a:pt x="11000" y="17925"/>
                    <a:pt x="11050" y="17925"/>
                  </a:cubicBezTo>
                  <a:cubicBezTo>
                    <a:pt x="11101" y="17925"/>
                    <a:pt x="11201" y="18181"/>
                    <a:pt x="11277" y="18496"/>
                  </a:cubicBezTo>
                  <a:cubicBezTo>
                    <a:pt x="11456" y="19239"/>
                    <a:pt x="11630" y="19609"/>
                    <a:pt x="12111" y="20302"/>
                  </a:cubicBezTo>
                  <a:cubicBezTo>
                    <a:pt x="12521" y="20894"/>
                    <a:pt x="12946" y="21229"/>
                    <a:pt x="13576" y="21450"/>
                  </a:cubicBezTo>
                  <a:cubicBezTo>
                    <a:pt x="13778" y="21521"/>
                    <a:pt x="13963" y="21583"/>
                    <a:pt x="13987" y="21586"/>
                  </a:cubicBezTo>
                  <a:cubicBezTo>
                    <a:pt x="14083" y="21600"/>
                    <a:pt x="14622" y="20885"/>
                    <a:pt x="14851" y="20438"/>
                  </a:cubicBezTo>
                  <a:cubicBezTo>
                    <a:pt x="15384" y="19400"/>
                    <a:pt x="15542" y="17641"/>
                    <a:pt x="15244" y="16050"/>
                  </a:cubicBezTo>
                  <a:cubicBezTo>
                    <a:pt x="15214" y="15889"/>
                    <a:pt x="15438" y="15902"/>
                    <a:pt x="16614" y="16111"/>
                  </a:cubicBezTo>
                  <a:cubicBezTo>
                    <a:pt x="17415" y="16254"/>
                    <a:pt x="17633" y="16263"/>
                    <a:pt x="18318" y="16166"/>
                  </a:cubicBezTo>
                  <a:cubicBezTo>
                    <a:pt x="18749" y="16105"/>
                    <a:pt x="19196" y="16009"/>
                    <a:pt x="19313" y="15955"/>
                  </a:cubicBezTo>
                  <a:cubicBezTo>
                    <a:pt x="20027" y="15624"/>
                    <a:pt x="20841" y="15118"/>
                    <a:pt x="21094" y="14848"/>
                  </a:cubicBezTo>
                  <a:cubicBezTo>
                    <a:pt x="21379" y="14543"/>
                    <a:pt x="21386" y="14517"/>
                    <a:pt x="21350" y="14006"/>
                  </a:cubicBezTo>
                  <a:cubicBezTo>
                    <a:pt x="21288" y="13128"/>
                    <a:pt x="21027" y="12429"/>
                    <a:pt x="20611" y="12022"/>
                  </a:cubicBezTo>
                  <a:lnTo>
                    <a:pt x="20421" y="11839"/>
                  </a:lnTo>
                  <a:lnTo>
                    <a:pt x="20629" y="11683"/>
                  </a:lnTo>
                  <a:cubicBezTo>
                    <a:pt x="20870" y="11503"/>
                    <a:pt x="21145" y="11034"/>
                    <a:pt x="21350" y="10447"/>
                  </a:cubicBezTo>
                  <a:cubicBezTo>
                    <a:pt x="21429" y="10222"/>
                    <a:pt x="21513" y="9986"/>
                    <a:pt x="21535" y="9924"/>
                  </a:cubicBezTo>
                  <a:cubicBezTo>
                    <a:pt x="21557" y="9860"/>
                    <a:pt x="21514" y="9808"/>
                    <a:pt x="21440" y="9808"/>
                  </a:cubicBezTo>
                  <a:cubicBezTo>
                    <a:pt x="21366" y="9808"/>
                    <a:pt x="21119" y="9714"/>
                    <a:pt x="20891" y="9598"/>
                  </a:cubicBezTo>
                  <a:cubicBezTo>
                    <a:pt x="20569" y="9432"/>
                    <a:pt x="19276" y="8935"/>
                    <a:pt x="18467" y="8667"/>
                  </a:cubicBezTo>
                  <a:cubicBezTo>
                    <a:pt x="18412" y="8649"/>
                    <a:pt x="18366" y="8601"/>
                    <a:pt x="18366" y="8558"/>
                  </a:cubicBezTo>
                  <a:cubicBezTo>
                    <a:pt x="18366" y="8516"/>
                    <a:pt x="18652" y="7945"/>
                    <a:pt x="18997" y="7288"/>
                  </a:cubicBezTo>
                  <a:cubicBezTo>
                    <a:pt x="19494" y="6344"/>
                    <a:pt x="19643" y="5978"/>
                    <a:pt x="19712" y="5529"/>
                  </a:cubicBezTo>
                  <a:cubicBezTo>
                    <a:pt x="19877" y="4458"/>
                    <a:pt x="19875" y="4454"/>
                    <a:pt x="19533" y="4252"/>
                  </a:cubicBezTo>
                  <a:cubicBezTo>
                    <a:pt x="19360" y="4149"/>
                    <a:pt x="18912" y="4024"/>
                    <a:pt x="18503" y="3967"/>
                  </a:cubicBezTo>
                  <a:lnTo>
                    <a:pt x="17776" y="3865"/>
                  </a:lnTo>
                  <a:lnTo>
                    <a:pt x="17681" y="3057"/>
                  </a:lnTo>
                  <a:cubicBezTo>
                    <a:pt x="17572" y="2146"/>
                    <a:pt x="17434" y="1713"/>
                    <a:pt x="17127" y="1297"/>
                  </a:cubicBezTo>
                  <a:cubicBezTo>
                    <a:pt x="16887" y="974"/>
                    <a:pt x="16640" y="944"/>
                    <a:pt x="16048" y="1148"/>
                  </a:cubicBezTo>
                  <a:cubicBezTo>
                    <a:pt x="14810" y="1575"/>
                    <a:pt x="13931" y="2252"/>
                    <a:pt x="12951" y="3546"/>
                  </a:cubicBezTo>
                  <a:lnTo>
                    <a:pt x="12516" y="4123"/>
                  </a:lnTo>
                  <a:lnTo>
                    <a:pt x="12373" y="3906"/>
                  </a:lnTo>
                  <a:cubicBezTo>
                    <a:pt x="12292" y="3787"/>
                    <a:pt x="12023" y="3367"/>
                    <a:pt x="11777" y="2968"/>
                  </a:cubicBezTo>
                  <a:cubicBezTo>
                    <a:pt x="11164" y="1971"/>
                    <a:pt x="10235" y="910"/>
                    <a:pt x="9537" y="414"/>
                  </a:cubicBezTo>
                  <a:lnTo>
                    <a:pt x="8954" y="0"/>
                  </a:lnTo>
                  <a:close/>
                </a:path>
              </a:pathLst>
            </a:custGeom>
            <a:ln w="12700" cap="flat">
              <a:noFill/>
              <a:miter lim="400000"/>
            </a:ln>
            <a:effectLst/>
          </p:spPr>
        </p:pic>
      </p:grpSp>
      <p:sp>
        <p:nvSpPr>
          <p:cNvPr id="394" name="Shape 394"/>
          <p:cNvSpPr/>
          <p:nvPr/>
        </p:nvSpPr>
        <p:spPr>
          <a:xfrm>
            <a:off x="6904252" y="8012289"/>
            <a:ext cx="1649350"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400">
                <a:solidFill>
                  <a:srgbClr val="6C6963"/>
                </a:solidFill>
                <a:latin typeface="Hoefler Text"/>
                <a:ea typeface="Hoefler Text"/>
                <a:cs typeface="Hoefler Text"/>
                <a:sym typeface="Hoefler Text"/>
              </a:defRPr>
            </a:lvl1pPr>
          </a:lstStyle>
          <a:p>
            <a:pPr/>
            <a:r>
              <a:t>Material</a:t>
            </a:r>
          </a:p>
        </p:txBody>
      </p:sp>
      <p:pic>
        <p:nvPicPr>
          <p:cNvPr id="395" name="photo_swarmbots.jpg"/>
          <p:cNvPicPr>
            <a:picLocks noChangeAspect="1"/>
          </p:cNvPicPr>
          <p:nvPr/>
        </p:nvPicPr>
        <p:blipFill>
          <a:blip r:embed="rId4">
            <a:extLst/>
          </a:blip>
          <a:stretch>
            <a:fillRect/>
          </a:stretch>
        </p:blipFill>
        <p:spPr>
          <a:xfrm>
            <a:off x="1155700" y="6850485"/>
            <a:ext cx="2857500" cy="2209801"/>
          </a:xfrm>
          <a:prstGeom prst="rect">
            <a:avLst/>
          </a:prstGeom>
          <a:ln w="12700">
            <a:miter lim="400000"/>
          </a:ln>
        </p:spPr>
      </p:pic>
      <p:pic>
        <p:nvPicPr>
          <p:cNvPr id="396" name="640_Ant%20bridge.jpg"/>
          <p:cNvPicPr>
            <a:picLocks noChangeAspect="1"/>
          </p:cNvPicPr>
          <p:nvPr/>
        </p:nvPicPr>
        <p:blipFill>
          <a:blip r:embed="rId5">
            <a:extLst/>
          </a:blip>
          <a:srcRect l="21120" t="9" r="8637" b="58"/>
          <a:stretch>
            <a:fillRect/>
          </a:stretch>
        </p:blipFill>
        <p:spPr>
          <a:xfrm>
            <a:off x="3689178" y="5075123"/>
            <a:ext cx="1898635" cy="1794057"/>
          </a:xfrm>
          <a:custGeom>
            <a:avLst/>
            <a:gdLst/>
            <a:ahLst/>
            <a:cxnLst>
              <a:cxn ang="0">
                <a:pos x="wd2" y="hd2"/>
              </a:cxn>
              <a:cxn ang="5400000">
                <a:pos x="wd2" y="hd2"/>
              </a:cxn>
              <a:cxn ang="10800000">
                <a:pos x="wd2" y="hd2"/>
              </a:cxn>
              <a:cxn ang="16200000">
                <a:pos x="wd2" y="hd2"/>
              </a:cxn>
            </a:cxnLst>
            <a:rect l="0" t="0" r="r" b="b"/>
            <a:pathLst>
              <a:path w="19679" h="20590" fill="norm" stroke="1" extrusionOk="0">
                <a:moveTo>
                  <a:pt x="8489" y="0"/>
                </a:moveTo>
                <a:cubicBezTo>
                  <a:pt x="6439" y="298"/>
                  <a:pt x="4458" y="1262"/>
                  <a:pt x="2882" y="2920"/>
                </a:cubicBezTo>
                <a:cubicBezTo>
                  <a:pt x="-960" y="6961"/>
                  <a:pt x="-960" y="13517"/>
                  <a:pt x="2882" y="17559"/>
                </a:cubicBezTo>
                <a:cubicBezTo>
                  <a:pt x="6724" y="21600"/>
                  <a:pt x="12956" y="21600"/>
                  <a:pt x="16798" y="17559"/>
                </a:cubicBezTo>
                <a:cubicBezTo>
                  <a:pt x="20640" y="13517"/>
                  <a:pt x="20640" y="6961"/>
                  <a:pt x="16798" y="2920"/>
                </a:cubicBezTo>
                <a:cubicBezTo>
                  <a:pt x="15222" y="1262"/>
                  <a:pt x="13241" y="298"/>
                  <a:pt x="11191" y="0"/>
                </a:cubicBezTo>
                <a:lnTo>
                  <a:pt x="8489" y="0"/>
                </a:lnTo>
                <a:close/>
              </a:path>
            </a:pathLst>
          </a:custGeom>
          <a:ln w="12700">
            <a:miter lim="400000"/>
          </a:ln>
        </p:spPr>
      </p:pic>
      <p:sp>
        <p:nvSpPr>
          <p:cNvPr id="397" name="Shape 397"/>
          <p:cNvSpPr/>
          <p:nvPr/>
        </p:nvSpPr>
        <p:spPr>
          <a:xfrm>
            <a:off x="1679358" y="3237089"/>
            <a:ext cx="1407974"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400">
                <a:solidFill>
                  <a:srgbClr val="6C6963"/>
                </a:solidFill>
                <a:latin typeface="Hoefler Text"/>
                <a:ea typeface="Hoefler Text"/>
                <a:cs typeface="Hoefler Text"/>
                <a:sym typeface="Hoefler Text"/>
              </a:defRPr>
            </a:lvl1pPr>
          </a:lstStyle>
          <a:p>
            <a:pPr/>
            <a:r>
              <a:t>System</a:t>
            </a:r>
          </a:p>
        </p:txBody>
      </p:sp>
      <p:sp>
        <p:nvSpPr>
          <p:cNvPr id="398" name="Shape 398"/>
          <p:cNvSpPr/>
          <p:nvPr/>
        </p:nvSpPr>
        <p:spPr>
          <a:xfrm>
            <a:off x="4517460" y="646289"/>
            <a:ext cx="1761187"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400">
                <a:solidFill>
                  <a:srgbClr val="6C6963"/>
                </a:solidFill>
                <a:latin typeface="Hoefler Text"/>
                <a:ea typeface="Hoefler Text"/>
                <a:cs typeface="Hoefler Text"/>
                <a:sym typeface="Hoefler Text"/>
              </a:defRPr>
            </a:lvl1pPr>
          </a:lstStyle>
          <a:p>
            <a:pPr/>
            <a:r>
              <a:t>Function</a:t>
            </a:r>
          </a:p>
        </p:txBody>
      </p:sp>
      <p:sp>
        <p:nvSpPr>
          <p:cNvPr id="399" name="Shape 399"/>
          <p:cNvSpPr/>
          <p:nvPr/>
        </p:nvSpPr>
        <p:spPr>
          <a:xfrm>
            <a:off x="2232708" y="6107289"/>
            <a:ext cx="1490016"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400">
                <a:solidFill>
                  <a:srgbClr val="6C6963"/>
                </a:solidFill>
                <a:latin typeface="Hoefler Text"/>
                <a:ea typeface="Hoefler Text"/>
                <a:cs typeface="Hoefler Text"/>
                <a:sym typeface="Hoefler Text"/>
              </a:defRPr>
            </a:lvl1pPr>
          </a:lstStyle>
          <a:p>
            <a:pPr/>
            <a:r>
              <a:t>Process</a:t>
            </a:r>
          </a:p>
        </p:txBody>
      </p:sp>
      <p:pic>
        <p:nvPicPr>
          <p:cNvPr id="400" name="10230.png"/>
          <p:cNvPicPr>
            <a:picLocks noChangeAspect="1"/>
          </p:cNvPicPr>
          <p:nvPr/>
        </p:nvPicPr>
        <p:blipFill>
          <a:blip r:embed="rId6">
            <a:extLst/>
          </a:blip>
          <a:srcRect l="37654" t="24961" r="27953" b="1851"/>
          <a:stretch>
            <a:fillRect/>
          </a:stretch>
        </p:blipFill>
        <p:spPr>
          <a:xfrm>
            <a:off x="3223050" y="3087299"/>
            <a:ext cx="1866809" cy="1818968"/>
          </a:xfrm>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39" y="0"/>
                </a:moveTo>
                <a:cubicBezTo>
                  <a:pt x="7321" y="0"/>
                  <a:pt x="4803" y="1004"/>
                  <a:pt x="2882" y="3015"/>
                </a:cubicBezTo>
                <a:cubicBezTo>
                  <a:pt x="-961" y="7037"/>
                  <a:pt x="-961" y="13557"/>
                  <a:pt x="2882" y="17578"/>
                </a:cubicBezTo>
                <a:cubicBezTo>
                  <a:pt x="6724" y="21600"/>
                  <a:pt x="12954" y="21600"/>
                  <a:pt x="16796" y="17578"/>
                </a:cubicBezTo>
                <a:cubicBezTo>
                  <a:pt x="20639" y="13557"/>
                  <a:pt x="20639" y="7037"/>
                  <a:pt x="16796" y="3015"/>
                </a:cubicBezTo>
                <a:cubicBezTo>
                  <a:pt x="14875" y="1004"/>
                  <a:pt x="12357" y="0"/>
                  <a:pt x="9839" y="0"/>
                </a:cubicBezTo>
                <a:close/>
              </a:path>
            </a:pathLst>
          </a:custGeom>
          <a:ln w="12700">
            <a:miter lim="400000"/>
          </a:ln>
        </p:spPr>
      </p:pic>
      <p:pic>
        <p:nvPicPr>
          <p:cNvPr id="401" name="292.png"/>
          <p:cNvPicPr>
            <a:picLocks noChangeAspect="1"/>
          </p:cNvPicPr>
          <p:nvPr/>
        </p:nvPicPr>
        <p:blipFill>
          <a:blip r:embed="rId7">
            <a:extLst/>
          </a:blip>
          <a:srcRect l="0" t="24829" r="7429" b="24190"/>
          <a:stretch>
            <a:fillRect/>
          </a:stretch>
        </p:blipFill>
        <p:spPr>
          <a:xfrm>
            <a:off x="720745" y="4041599"/>
            <a:ext cx="2289155" cy="1714501"/>
          </a:xfrm>
          <a:prstGeom prst="rect">
            <a:avLst/>
          </a:prstGeom>
          <a:ln w="12700">
            <a:miter lim="400000"/>
          </a:ln>
        </p:spPr>
      </p:pic>
      <p:pic>
        <p:nvPicPr>
          <p:cNvPr id="402" name="136.png"/>
          <p:cNvPicPr>
            <a:picLocks noChangeAspect="1"/>
          </p:cNvPicPr>
          <p:nvPr/>
        </p:nvPicPr>
        <p:blipFill>
          <a:blip r:embed="rId8">
            <a:extLst/>
          </a:blip>
          <a:srcRect l="30468" t="0" r="23396" b="733"/>
          <a:stretch>
            <a:fillRect/>
          </a:stretch>
        </p:blipFill>
        <p:spPr>
          <a:xfrm>
            <a:off x="5841734" y="6110858"/>
            <a:ext cx="1739920" cy="1714184"/>
          </a:xfrm>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39" y="0"/>
                </a:moveTo>
                <a:cubicBezTo>
                  <a:pt x="7321" y="0"/>
                  <a:pt x="4803" y="1007"/>
                  <a:pt x="2881" y="3018"/>
                </a:cubicBezTo>
                <a:cubicBezTo>
                  <a:pt x="-961" y="7040"/>
                  <a:pt x="-961" y="13557"/>
                  <a:pt x="2881" y="17578"/>
                </a:cubicBezTo>
                <a:cubicBezTo>
                  <a:pt x="6724" y="21600"/>
                  <a:pt x="12954" y="21600"/>
                  <a:pt x="16797" y="17578"/>
                </a:cubicBezTo>
                <a:cubicBezTo>
                  <a:pt x="20639" y="13557"/>
                  <a:pt x="20639" y="7040"/>
                  <a:pt x="16797" y="3018"/>
                </a:cubicBezTo>
                <a:cubicBezTo>
                  <a:pt x="14875" y="1007"/>
                  <a:pt x="12357" y="0"/>
                  <a:pt x="9839" y="0"/>
                </a:cubicBezTo>
                <a:close/>
              </a:path>
            </a:pathLst>
          </a:custGeom>
          <a:ln w="12700">
            <a:miter lim="400000"/>
          </a:ln>
        </p:spPr>
      </p:pic>
      <p:sp>
        <p:nvSpPr>
          <p:cNvPr id="403" name="Shape 403"/>
          <p:cNvSpPr/>
          <p:nvPr/>
        </p:nvSpPr>
        <p:spPr>
          <a:xfrm>
            <a:off x="5765800" y="9537700"/>
            <a:ext cx="1465962" cy="254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indent="342900" algn="ctr" defTabSz="584200">
              <a:defRPr sz="1000">
                <a:solidFill>
                  <a:srgbClr val="6C6963"/>
                </a:solidFill>
                <a:latin typeface="Hoefler Text"/>
                <a:ea typeface="Hoefler Text"/>
                <a:cs typeface="Hoefler Text"/>
                <a:sym typeface="Hoefler Text"/>
              </a:defRPr>
            </a:pPr>
            <a:r>
              <a:t>www.asknature.org</a:t>
            </a:r>
          </a:p>
        </p:txBody>
      </p:sp>
      <p:sp>
        <p:nvSpPr>
          <p:cNvPr id="404" name="Shape 404"/>
          <p:cNvSpPr/>
          <p:nvPr/>
        </p:nvSpPr>
        <p:spPr>
          <a:xfrm>
            <a:off x="5511800" y="3378200"/>
            <a:ext cx="2451100" cy="2347534"/>
          </a:xfrm>
          <a:prstGeom prst="ellipse">
            <a:avLst/>
          </a:prstGeom>
          <a:solidFill>
            <a:srgbClr val="00919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2400">
                <a:solidFill>
                  <a:srgbClr val="FFFFFF"/>
                </a:solidFill>
                <a:latin typeface="Hoefler Text"/>
                <a:ea typeface="Hoefler Text"/>
                <a:cs typeface="Hoefler Text"/>
                <a:sym typeface="Hoefler Text"/>
              </a:defRPr>
            </a:lvl1pPr>
          </a:lstStyle>
          <a:p>
            <a:pPr/>
            <a:r>
              <a:t>Physical and Non-physical Characteristics to explore</a:t>
            </a:r>
          </a:p>
        </p:txBody>
      </p:sp>
      <p:pic>
        <p:nvPicPr>
          <p:cNvPr id="405" name="&amp;h=251&amp;w=300&amp;tbnid=rOlClQAQ6_MEnM-&amp;docid=8ik0C3F7cJ_GxM&amp;ei=cVZCVsagA4ax-wHO9oHoDw&amp;tbm=isch&amp;client=safari&amp;ved=0CCAQMygEMARqFQoTCIad-tvbhskCFYbYPgodTnsA_Q.png"/>
          <p:cNvPicPr>
            <a:picLocks noChangeAspect="1"/>
          </p:cNvPicPr>
          <p:nvPr/>
        </p:nvPicPr>
        <p:blipFill>
          <a:blip r:embed="rId9">
            <a:extLst/>
          </a:blip>
          <a:stretch>
            <a:fillRect/>
          </a:stretch>
        </p:blipFill>
        <p:spPr>
          <a:xfrm>
            <a:off x="4711700" y="7835900"/>
            <a:ext cx="2087880" cy="1739900"/>
          </a:xfrm>
          <a:prstGeom prst="rect">
            <a:avLst/>
          </a:prstGeom>
          <a:ln w="12700">
            <a:miter lim="400000"/>
          </a:ln>
        </p:spPr>
      </p:pic>
      <p:pic>
        <p:nvPicPr>
          <p:cNvPr id="406" name="00Q4jS-54662084.jpg"/>
          <p:cNvPicPr>
            <a:picLocks noChangeAspect="1"/>
          </p:cNvPicPr>
          <p:nvPr/>
        </p:nvPicPr>
        <p:blipFill>
          <a:blip r:embed="rId10">
            <a:extLst/>
          </a:blip>
          <a:srcRect l="18499" t="8715" r="28291" b="15590"/>
          <a:stretch>
            <a:fillRect/>
          </a:stretch>
        </p:blipFill>
        <p:spPr>
          <a:xfrm>
            <a:off x="4687975" y="1416015"/>
            <a:ext cx="1821338" cy="1727335"/>
          </a:xfrm>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41" y="0"/>
                </a:moveTo>
                <a:cubicBezTo>
                  <a:pt x="7323" y="0"/>
                  <a:pt x="4803" y="1004"/>
                  <a:pt x="2882" y="3014"/>
                </a:cubicBezTo>
                <a:cubicBezTo>
                  <a:pt x="-961" y="7035"/>
                  <a:pt x="-961" y="13558"/>
                  <a:pt x="2882" y="17579"/>
                </a:cubicBezTo>
                <a:cubicBezTo>
                  <a:pt x="6724" y="21600"/>
                  <a:pt x="12954" y="21600"/>
                  <a:pt x="16796" y="17579"/>
                </a:cubicBezTo>
                <a:cubicBezTo>
                  <a:pt x="20639" y="13558"/>
                  <a:pt x="20639" y="7035"/>
                  <a:pt x="16796" y="3014"/>
                </a:cubicBezTo>
                <a:cubicBezTo>
                  <a:pt x="14875" y="1004"/>
                  <a:pt x="12359" y="0"/>
                  <a:pt x="9841" y="0"/>
                </a:cubicBezTo>
                <a:close/>
              </a:path>
            </a:pathLst>
          </a:custGeom>
          <a:ln w="12700">
            <a:miter lim="400000"/>
          </a:ln>
        </p:spPr>
      </p:pic>
      <p:pic>
        <p:nvPicPr>
          <p:cNvPr id="407" name="url?sa=i&amp;rct=j&amp;q=&amp;esrc=s&amp;source=images&amp;cd=&amp;ved=0CAcQjRxqFQoTCN3gn7TchskCFYNyPgodSdUF3w&amp;url=http%3A%2F%2Fwww.clipartpanda.com%2Fcategories%2Fairplane-with-banner-png&amp;bvm=bv.106923889,d.png"/>
          <p:cNvPicPr>
            <a:picLocks noChangeAspect="1"/>
          </p:cNvPicPr>
          <p:nvPr/>
        </p:nvPicPr>
        <p:blipFill>
          <a:blip r:embed="rId11">
            <a:extLst/>
          </a:blip>
          <a:stretch>
            <a:fillRect/>
          </a:stretch>
        </p:blipFill>
        <p:spPr>
          <a:xfrm flipH="1">
            <a:off x="697596" y="738053"/>
            <a:ext cx="4103004" cy="1993901"/>
          </a:xfrm>
          <a:prstGeom prst="rect">
            <a:avLst/>
          </a:prstGeom>
          <a:ln w="12700">
            <a:miter lim="400000"/>
          </a:ln>
        </p:spPr>
      </p:pic>
      <p:pic>
        <p:nvPicPr>
          <p:cNvPr id="408" name="SideBySide.png"/>
          <p:cNvPicPr>
            <a:picLocks noChangeAspect="1"/>
          </p:cNvPicPr>
          <p:nvPr/>
        </p:nvPicPr>
        <p:blipFill>
          <a:blip r:embed="rId12">
            <a:extLst/>
          </a:blip>
          <a:srcRect l="49631" t="1116" r="0" b="1719"/>
          <a:stretch>
            <a:fillRect/>
          </a:stretch>
        </p:blipFill>
        <p:spPr>
          <a:xfrm>
            <a:off x="9131300" y="495300"/>
            <a:ext cx="2603500" cy="2209800"/>
          </a:xfrm>
          <a:prstGeom prst="rect">
            <a:avLst/>
          </a:prstGeom>
          <a:ln w="12700">
            <a:miter lim="400000"/>
          </a:ln>
        </p:spPr>
      </p:pic>
      <p:pic>
        <p:nvPicPr>
          <p:cNvPr id="409" name="velcro_collage.jpg"/>
          <p:cNvPicPr>
            <a:picLocks noChangeAspect="1"/>
          </p:cNvPicPr>
          <p:nvPr/>
        </p:nvPicPr>
        <p:blipFill>
          <a:blip r:embed="rId13">
            <a:extLst/>
          </a:blip>
          <a:srcRect l="50376" t="0" r="0" b="0"/>
          <a:stretch>
            <a:fillRect/>
          </a:stretch>
        </p:blipFill>
        <p:spPr>
          <a:xfrm>
            <a:off x="10401300" y="3912625"/>
            <a:ext cx="1942624" cy="1972151"/>
          </a:xfrm>
          <a:prstGeom prst="rect">
            <a:avLst/>
          </a:prstGeom>
          <a:ln w="12700">
            <a:miter lim="400000"/>
          </a:ln>
        </p:spPr>
      </p:pic>
      <p:pic>
        <p:nvPicPr>
          <p:cNvPr id="410" name="url?sa=i&amp;rct=j&amp;q=&amp;esrc=s&amp;source=images&amp;cd=&amp;ved=0CAcQjRxqFQoTCKDQwo_dhskCFQo4PgodYLsEXQ&amp;url=http%3A%2F%2Fnews.discovery.com%2Ftech%2Frobotics%2Fcockroaches-injected-with-dna-nanobots-140409.htm&amp;bvm=bv..tiff"/>
          <p:cNvPicPr>
            <a:picLocks noChangeAspect="1"/>
          </p:cNvPicPr>
          <p:nvPr/>
        </p:nvPicPr>
        <p:blipFill>
          <a:blip r:embed="rId14">
            <a:extLst/>
          </a:blip>
          <a:srcRect l="5598" t="2399" r="17197" b="23599"/>
          <a:stretch>
            <a:fillRect/>
          </a:stretch>
        </p:blipFill>
        <p:spPr>
          <a:xfrm>
            <a:off x="6946844" y="1396078"/>
            <a:ext cx="1816216" cy="1740843"/>
          </a:xfrm>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39" y="0"/>
                </a:moveTo>
                <a:cubicBezTo>
                  <a:pt x="7321" y="0"/>
                  <a:pt x="4802" y="1004"/>
                  <a:pt x="2881" y="3014"/>
                </a:cubicBezTo>
                <a:cubicBezTo>
                  <a:pt x="-961" y="7036"/>
                  <a:pt x="-961" y="13557"/>
                  <a:pt x="2881" y="17579"/>
                </a:cubicBezTo>
                <a:cubicBezTo>
                  <a:pt x="6724" y="21600"/>
                  <a:pt x="12954" y="21600"/>
                  <a:pt x="16797" y="17579"/>
                </a:cubicBezTo>
                <a:cubicBezTo>
                  <a:pt x="20639" y="13557"/>
                  <a:pt x="20639" y="7036"/>
                  <a:pt x="16797" y="3014"/>
                </a:cubicBezTo>
                <a:cubicBezTo>
                  <a:pt x="14876" y="1004"/>
                  <a:pt x="12357" y="0"/>
                  <a:pt x="9839" y="0"/>
                </a:cubicBezTo>
                <a:close/>
              </a:path>
            </a:pathLst>
          </a:custGeom>
          <a:ln w="12700">
            <a:miter lim="400000"/>
          </a:ln>
        </p:spPr>
      </p:pic>
      <p:pic>
        <p:nvPicPr>
          <p:cNvPr id="411" name="velcro_collage.jpg"/>
          <p:cNvPicPr>
            <a:picLocks noChangeAspect="1"/>
          </p:cNvPicPr>
          <p:nvPr/>
        </p:nvPicPr>
        <p:blipFill>
          <a:blip r:embed="rId13">
            <a:extLst/>
          </a:blip>
          <a:srcRect l="2859" t="5555" r="55004" b="11979"/>
          <a:stretch>
            <a:fillRect/>
          </a:stretch>
        </p:blipFill>
        <p:spPr>
          <a:xfrm>
            <a:off x="8441776" y="3129839"/>
            <a:ext cx="1765614" cy="1740808"/>
          </a:xfrm>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40" y="0"/>
                </a:moveTo>
                <a:cubicBezTo>
                  <a:pt x="7322" y="0"/>
                  <a:pt x="4803" y="1004"/>
                  <a:pt x="2882" y="3014"/>
                </a:cubicBezTo>
                <a:cubicBezTo>
                  <a:pt x="-960" y="7035"/>
                  <a:pt x="-960" y="13558"/>
                  <a:pt x="2882" y="17579"/>
                </a:cubicBezTo>
                <a:cubicBezTo>
                  <a:pt x="6724" y="21600"/>
                  <a:pt x="12956" y="21600"/>
                  <a:pt x="16798" y="17579"/>
                </a:cubicBezTo>
                <a:cubicBezTo>
                  <a:pt x="20640" y="13558"/>
                  <a:pt x="20640" y="7035"/>
                  <a:pt x="16798" y="3014"/>
                </a:cubicBezTo>
                <a:cubicBezTo>
                  <a:pt x="14877" y="1004"/>
                  <a:pt x="12358" y="0"/>
                  <a:pt x="9840" y="0"/>
                </a:cubicBezTo>
                <a:close/>
              </a:path>
            </a:pathLst>
          </a:custGeom>
          <a:ln w="12700">
            <a:miter lim="400000"/>
          </a:ln>
        </p:spPr>
      </p:pic>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3" name="Shape 413"/>
          <p:cNvSpPr/>
          <p:nvPr>
            <p:ph type="title"/>
          </p:nvPr>
        </p:nvSpPr>
        <p:spPr>
          <a:xfrm>
            <a:off x="787400" y="0"/>
            <a:ext cx="11430000" cy="2438400"/>
          </a:xfrm>
          <a:prstGeom prst="rect">
            <a:avLst/>
          </a:prstGeom>
        </p:spPr>
        <p:txBody>
          <a:bodyPr/>
          <a:lstStyle>
            <a:lvl1pPr>
              <a:defRPr sz="6400"/>
            </a:lvl1pPr>
          </a:lstStyle>
          <a:p>
            <a:pPr/>
            <a:r>
              <a:t>Learning from Nature to Innovate</a:t>
            </a:r>
          </a:p>
        </p:txBody>
      </p:sp>
      <p:sp>
        <p:nvSpPr>
          <p:cNvPr id="414" name="Shape 414"/>
          <p:cNvSpPr/>
          <p:nvPr/>
        </p:nvSpPr>
        <p:spPr>
          <a:xfrm>
            <a:off x="1256413" y="2216150"/>
            <a:ext cx="3746501" cy="1193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3600">
                <a:solidFill>
                  <a:srgbClr val="6C6963"/>
                </a:solidFill>
                <a:latin typeface="Hoefler Text"/>
                <a:ea typeface="Hoefler Text"/>
                <a:cs typeface="Hoefler Text"/>
                <a:sym typeface="Hoefler Text"/>
              </a:defRPr>
            </a:lvl1pPr>
          </a:lstStyle>
          <a:p>
            <a:pPr/>
            <a:r>
              <a:t>How to utilize available light</a:t>
            </a:r>
          </a:p>
        </p:txBody>
      </p:sp>
      <p:sp>
        <p:nvSpPr>
          <p:cNvPr id="415" name="Shape 415"/>
          <p:cNvSpPr/>
          <p:nvPr/>
        </p:nvSpPr>
        <p:spPr>
          <a:xfrm>
            <a:off x="762000" y="7734300"/>
            <a:ext cx="4737100" cy="1193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3600">
                <a:solidFill>
                  <a:srgbClr val="6C6963"/>
                </a:solidFill>
                <a:latin typeface="Hoefler Text"/>
                <a:ea typeface="Hoefler Text"/>
                <a:cs typeface="Hoefler Text"/>
                <a:sym typeface="Hoefler Text"/>
              </a:defRPr>
            </a:lvl1pPr>
          </a:lstStyle>
          <a:p>
            <a:pPr/>
            <a:r>
              <a:t>How to build strategic, sustainable architecture </a:t>
            </a:r>
          </a:p>
        </p:txBody>
      </p:sp>
      <p:grpSp>
        <p:nvGrpSpPr>
          <p:cNvPr id="418" name="Group 418"/>
          <p:cNvGrpSpPr/>
          <p:nvPr/>
        </p:nvGrpSpPr>
        <p:grpSpPr>
          <a:xfrm>
            <a:off x="5664200" y="7474921"/>
            <a:ext cx="6693110" cy="1955801"/>
            <a:chOff x="0" y="63500"/>
            <a:chExt cx="6693109" cy="1955800"/>
          </a:xfrm>
        </p:grpSpPr>
        <p:sp>
          <p:nvSpPr>
            <p:cNvPr id="416" name="Shape 416"/>
            <p:cNvSpPr/>
            <p:nvPr/>
          </p:nvSpPr>
          <p:spPr>
            <a:xfrm>
              <a:off x="3476707" y="316528"/>
              <a:ext cx="3216403" cy="1193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sz="3600">
                  <a:solidFill>
                    <a:srgbClr val="6C6963"/>
                  </a:solidFill>
                  <a:latin typeface="Hoefler Text"/>
                  <a:ea typeface="Hoefler Text"/>
                  <a:cs typeface="Hoefler Text"/>
                  <a:sym typeface="Hoefler Text"/>
                </a:defRPr>
              </a:pPr>
              <a:r>
                <a:t>Self-heating &amp; </a:t>
              </a:r>
            </a:p>
            <a:p>
              <a:pPr algn="ctr" defTabSz="584200">
                <a:defRPr sz="3600">
                  <a:solidFill>
                    <a:srgbClr val="6C6963"/>
                  </a:solidFill>
                  <a:latin typeface="Hoefler Text"/>
                  <a:ea typeface="Hoefler Text"/>
                  <a:cs typeface="Hoefler Text"/>
                  <a:sym typeface="Hoefler Text"/>
                </a:defRPr>
              </a:pPr>
              <a:r>
                <a:t>cooling building</a:t>
              </a:r>
            </a:p>
          </p:txBody>
        </p:sp>
        <p:pic>
          <p:nvPicPr>
            <p:cNvPr id="417" name="eastgatecc_by_bschwann.jpg"/>
            <p:cNvPicPr>
              <a:picLocks noChangeAspect="0"/>
            </p:cNvPicPr>
            <p:nvPr/>
          </p:nvPicPr>
          <p:blipFill>
            <a:blip r:embed="rId3">
              <a:extLst/>
            </a:blip>
            <a:srcRect l="0" t="0" r="0" b="17204"/>
            <a:stretch>
              <a:fillRect/>
            </a:stretch>
          </p:blipFill>
          <p:spPr>
            <a:xfrm>
              <a:off x="0" y="63500"/>
              <a:ext cx="3213100" cy="1955800"/>
            </a:xfrm>
            <a:prstGeom prst="rect">
              <a:avLst/>
            </a:prstGeom>
            <a:ln w="12700" cap="flat">
              <a:noFill/>
              <a:miter lim="400000"/>
            </a:ln>
            <a:effectLst/>
          </p:spPr>
        </p:pic>
      </p:grpSp>
      <p:sp>
        <p:nvSpPr>
          <p:cNvPr id="419" name="Shape 419"/>
          <p:cNvSpPr/>
          <p:nvPr>
            <p:ph type="sldNum" sz="quarter" idx="2"/>
          </p:nvPr>
        </p:nvSpPr>
        <p:spPr>
          <a:xfrm>
            <a:off x="12398693" y="9131300"/>
            <a:ext cx="386714" cy="431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20" name="Shape 420"/>
          <p:cNvSpPr/>
          <p:nvPr/>
        </p:nvSpPr>
        <p:spPr>
          <a:xfrm>
            <a:off x="990600" y="9575800"/>
            <a:ext cx="11480800" cy="152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defTabSz="584200">
              <a:defRPr sz="1000">
                <a:solidFill>
                  <a:srgbClr val="6C6963"/>
                </a:solidFill>
                <a:latin typeface="Hoefler Text"/>
                <a:ea typeface="Hoefler Text"/>
                <a:cs typeface="Hoefler Text"/>
                <a:sym typeface="Hoefler Text"/>
              </a:defRPr>
            </a:lvl1pPr>
          </a:lstStyle>
          <a:p>
            <a:pPr/>
            <a:r>
              <a:t>www.asknature.org; www.treehugger.com/; www.moc.noaa.gov; freethinkr.files.wordpress.com; matsci.ucsd.edu;  www.whalepower.com</a:t>
            </a:r>
          </a:p>
        </p:txBody>
      </p:sp>
      <p:sp>
        <p:nvSpPr>
          <p:cNvPr id="421" name="Shape 421"/>
          <p:cNvSpPr/>
          <p:nvPr/>
        </p:nvSpPr>
        <p:spPr>
          <a:xfrm>
            <a:off x="685800" y="5930900"/>
            <a:ext cx="4889500" cy="1193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algn="ctr" defTabSz="584200">
              <a:defRPr sz="3600">
                <a:solidFill>
                  <a:srgbClr val="6C6963"/>
                </a:solidFill>
                <a:latin typeface="Hoefler Text"/>
                <a:ea typeface="Hoefler Text"/>
                <a:cs typeface="Hoefler Text"/>
                <a:sym typeface="Hoefler Text"/>
              </a:defRPr>
            </a:lvl1pPr>
          </a:lstStyle>
          <a:p>
            <a:pPr/>
            <a:r>
              <a:t>How to capture wind energy at low speeds</a:t>
            </a:r>
          </a:p>
        </p:txBody>
      </p:sp>
      <p:grpSp>
        <p:nvGrpSpPr>
          <p:cNvPr id="424" name="Group 424"/>
          <p:cNvGrpSpPr/>
          <p:nvPr/>
        </p:nvGrpSpPr>
        <p:grpSpPr>
          <a:xfrm>
            <a:off x="5676900" y="5588000"/>
            <a:ext cx="6973955" cy="1879600"/>
            <a:chOff x="12700" y="0"/>
            <a:chExt cx="6973954" cy="1879600"/>
          </a:xfrm>
        </p:grpSpPr>
        <p:sp>
          <p:nvSpPr>
            <p:cNvPr id="422" name="Shape 422"/>
            <p:cNvSpPr/>
            <p:nvPr/>
          </p:nvSpPr>
          <p:spPr>
            <a:xfrm>
              <a:off x="3163954" y="317500"/>
              <a:ext cx="3822701" cy="1193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b">
              <a:spAutoFit/>
            </a:bodyPr>
            <a:lstStyle>
              <a:lvl1pPr algn="ctr" defTabSz="584200">
                <a:defRPr sz="3600">
                  <a:solidFill>
                    <a:srgbClr val="6C6963"/>
                  </a:solidFill>
                  <a:latin typeface="Hoefler Text"/>
                  <a:ea typeface="Hoefler Text"/>
                  <a:cs typeface="Hoefler Text"/>
                  <a:sym typeface="Hoefler Text"/>
                </a:defRPr>
              </a:lvl1pPr>
            </a:lstStyle>
            <a:p>
              <a:pPr/>
              <a:r>
                <a:t>High efficiency fan or turbine blades</a:t>
              </a:r>
            </a:p>
          </p:txBody>
        </p:sp>
        <p:pic>
          <p:nvPicPr>
            <p:cNvPr id="423" name="current-whaleblades.png"/>
            <p:cNvPicPr>
              <a:picLocks noChangeAspect="1"/>
            </p:cNvPicPr>
            <p:nvPr/>
          </p:nvPicPr>
          <p:blipFill>
            <a:blip r:embed="rId4">
              <a:extLst/>
            </a:blip>
            <a:srcRect l="0" t="9042" r="0" b="12234"/>
            <a:stretch>
              <a:fillRect/>
            </a:stretch>
          </p:blipFill>
          <p:spPr>
            <a:xfrm>
              <a:off x="12700" y="0"/>
              <a:ext cx="3175000" cy="1879600"/>
            </a:xfrm>
            <a:prstGeom prst="rect">
              <a:avLst/>
            </a:prstGeom>
            <a:ln w="12700" cap="flat">
              <a:noFill/>
              <a:miter lim="400000"/>
            </a:ln>
            <a:effectLst/>
          </p:spPr>
        </p:pic>
      </p:grpSp>
      <p:sp>
        <p:nvSpPr>
          <p:cNvPr id="425" name="Shape 425"/>
          <p:cNvSpPr/>
          <p:nvPr/>
        </p:nvSpPr>
        <p:spPr>
          <a:xfrm>
            <a:off x="1257300" y="3987800"/>
            <a:ext cx="3746500" cy="1193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3600">
                <a:solidFill>
                  <a:srgbClr val="6C6963"/>
                </a:solidFill>
                <a:latin typeface="Hoefler Text"/>
                <a:ea typeface="Hoefler Text"/>
                <a:cs typeface="Hoefler Text"/>
                <a:sym typeface="Hoefler Text"/>
              </a:defRPr>
            </a:lvl1pPr>
          </a:lstStyle>
          <a:p>
            <a:pPr/>
            <a:r>
              <a:t>How to efficiently use materials</a:t>
            </a:r>
          </a:p>
        </p:txBody>
      </p:sp>
      <p:grpSp>
        <p:nvGrpSpPr>
          <p:cNvPr id="429" name="Group 429"/>
          <p:cNvGrpSpPr/>
          <p:nvPr/>
        </p:nvGrpSpPr>
        <p:grpSpPr>
          <a:xfrm>
            <a:off x="5636299" y="3772227"/>
            <a:ext cx="6438459" cy="1605625"/>
            <a:chOff x="0" y="0"/>
            <a:chExt cx="6438458" cy="1605623"/>
          </a:xfrm>
        </p:grpSpPr>
        <p:pic>
          <p:nvPicPr>
            <p:cNvPr id="426" name="Screen shot 2010-04-15 at 5.03.28 PM.jpg"/>
            <p:cNvPicPr>
              <a:picLocks noChangeAspect="1"/>
            </p:cNvPicPr>
            <p:nvPr/>
          </p:nvPicPr>
          <p:blipFill>
            <a:blip r:embed="rId5">
              <a:extLst/>
            </a:blip>
            <a:stretch>
              <a:fillRect/>
            </a:stretch>
          </p:blipFill>
          <p:spPr>
            <a:xfrm>
              <a:off x="447000" y="0"/>
              <a:ext cx="3073401" cy="1415194"/>
            </a:xfrm>
            <a:prstGeom prst="rect">
              <a:avLst/>
            </a:prstGeom>
            <a:ln w="12700" cap="flat">
              <a:noFill/>
              <a:miter lim="400000"/>
            </a:ln>
            <a:effectLst/>
          </p:spPr>
        </p:pic>
        <p:pic>
          <p:nvPicPr>
            <p:cNvPr id="427" name="Screen shot 2010-04-15 at 5.03.16 PM.jpg"/>
            <p:cNvPicPr>
              <a:picLocks noChangeAspect="1"/>
            </p:cNvPicPr>
            <p:nvPr/>
          </p:nvPicPr>
          <p:blipFill>
            <a:blip r:embed="rId6">
              <a:extLst/>
            </a:blip>
            <a:stretch>
              <a:fillRect/>
            </a:stretch>
          </p:blipFill>
          <p:spPr>
            <a:xfrm>
              <a:off x="0" y="335623"/>
              <a:ext cx="1626742" cy="1270001"/>
            </a:xfrm>
            <a:prstGeom prst="rect">
              <a:avLst/>
            </a:prstGeom>
            <a:ln w="12700" cap="flat">
              <a:noFill/>
              <a:miter lim="400000"/>
            </a:ln>
            <a:effectLst/>
          </p:spPr>
        </p:pic>
        <p:sp>
          <p:nvSpPr>
            <p:cNvPr id="428" name="Shape 428"/>
            <p:cNvSpPr/>
            <p:nvPr/>
          </p:nvSpPr>
          <p:spPr>
            <a:xfrm>
              <a:off x="3767952" y="177472"/>
              <a:ext cx="2670507" cy="1193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sz="3600">
                  <a:solidFill>
                    <a:srgbClr val="6C6963"/>
                  </a:solidFill>
                  <a:latin typeface="Hoefler Text"/>
                  <a:ea typeface="Hoefler Text"/>
                  <a:cs typeface="Hoefler Text"/>
                  <a:sym typeface="Hoefler Text"/>
                </a:defRPr>
              </a:pPr>
              <a:r>
                <a:t>Lightweight </a:t>
              </a:r>
            </a:p>
            <a:p>
              <a:pPr algn="ctr" defTabSz="584200">
                <a:defRPr sz="3600">
                  <a:solidFill>
                    <a:srgbClr val="6C6963"/>
                  </a:solidFill>
                  <a:latin typeface="Hoefler Text"/>
                  <a:ea typeface="Hoefler Text"/>
                  <a:cs typeface="Hoefler Text"/>
                  <a:sym typeface="Hoefler Text"/>
                </a:defRPr>
              </a:pPr>
              <a:r>
                <a:t>armor</a:t>
              </a:r>
            </a:p>
          </p:txBody>
        </p:sp>
      </p:grpSp>
      <p:grpSp>
        <p:nvGrpSpPr>
          <p:cNvPr id="432" name="Group 432"/>
          <p:cNvGrpSpPr/>
          <p:nvPr/>
        </p:nvGrpSpPr>
        <p:grpSpPr>
          <a:xfrm>
            <a:off x="6182244" y="1968794"/>
            <a:ext cx="6440087" cy="1701412"/>
            <a:chOff x="32834" y="16263"/>
            <a:chExt cx="6440086" cy="1701411"/>
          </a:xfrm>
        </p:grpSpPr>
        <p:sp>
          <p:nvSpPr>
            <p:cNvPr id="430" name="Shape 430"/>
            <p:cNvSpPr/>
            <p:nvPr/>
          </p:nvSpPr>
          <p:spPr>
            <a:xfrm>
              <a:off x="2459720" y="377919"/>
              <a:ext cx="4013201" cy="1193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defRPr sz="3600">
                  <a:solidFill>
                    <a:srgbClr val="6C6963"/>
                  </a:solidFill>
                  <a:latin typeface="Hoefler Text"/>
                  <a:ea typeface="Hoefler Text"/>
                  <a:cs typeface="Hoefler Text"/>
                  <a:sym typeface="Hoefler Text"/>
                </a:defRPr>
              </a:lvl1pPr>
            </a:lstStyle>
            <a:p>
              <a:pPr/>
              <a:r>
                <a:t>Color display viewable in sunlight</a:t>
              </a:r>
            </a:p>
          </p:txBody>
        </p:sp>
        <p:pic>
          <p:nvPicPr>
            <p:cNvPr id="431" name="mirasol display.jpg"/>
            <p:cNvPicPr>
              <a:picLocks noChangeAspect="1"/>
            </p:cNvPicPr>
            <p:nvPr/>
          </p:nvPicPr>
          <p:blipFill>
            <a:blip r:embed="rId7">
              <a:extLst/>
            </a:blip>
            <a:srcRect l="1375" t="943" r="33" b="316"/>
            <a:stretch>
              <a:fillRect/>
            </a:stretch>
          </p:blipFill>
          <p:spPr>
            <a:xfrm>
              <a:off x="32834" y="16263"/>
              <a:ext cx="2353973" cy="1701412"/>
            </a:xfrm>
            <a:custGeom>
              <a:avLst/>
              <a:gdLst/>
              <a:ahLst/>
              <a:cxnLst>
                <a:cxn ang="0">
                  <a:pos x="wd2" y="hd2"/>
                </a:cxn>
                <a:cxn ang="5400000">
                  <a:pos x="wd2" y="hd2"/>
                </a:cxn>
                <a:cxn ang="10800000">
                  <a:pos x="wd2" y="hd2"/>
                </a:cxn>
                <a:cxn ang="16200000">
                  <a:pos x="wd2" y="hd2"/>
                </a:cxn>
              </a:cxnLst>
              <a:rect l="0" t="0" r="r" b="b"/>
              <a:pathLst>
                <a:path w="21538" h="21596" fill="norm" stroke="1" extrusionOk="0">
                  <a:moveTo>
                    <a:pt x="5204" y="0"/>
                  </a:moveTo>
                  <a:cubicBezTo>
                    <a:pt x="5078" y="2"/>
                    <a:pt x="4989" y="20"/>
                    <a:pt x="4892" y="46"/>
                  </a:cubicBezTo>
                  <a:cubicBezTo>
                    <a:pt x="4689" y="100"/>
                    <a:pt x="4421" y="235"/>
                    <a:pt x="4296" y="348"/>
                  </a:cubicBezTo>
                  <a:cubicBezTo>
                    <a:pt x="4172" y="461"/>
                    <a:pt x="4050" y="554"/>
                    <a:pt x="4024" y="555"/>
                  </a:cubicBezTo>
                  <a:cubicBezTo>
                    <a:pt x="3897" y="557"/>
                    <a:pt x="3388" y="1977"/>
                    <a:pt x="3131" y="3043"/>
                  </a:cubicBezTo>
                  <a:cubicBezTo>
                    <a:pt x="3001" y="3581"/>
                    <a:pt x="2467" y="5570"/>
                    <a:pt x="2158" y="6675"/>
                  </a:cubicBezTo>
                  <a:cubicBezTo>
                    <a:pt x="2001" y="7232"/>
                    <a:pt x="1629" y="8603"/>
                    <a:pt x="1326" y="9718"/>
                  </a:cubicBezTo>
                  <a:cubicBezTo>
                    <a:pt x="623" y="12302"/>
                    <a:pt x="422" y="13022"/>
                    <a:pt x="189" y="13853"/>
                  </a:cubicBezTo>
                  <a:cubicBezTo>
                    <a:pt x="-52" y="14716"/>
                    <a:pt x="-62" y="15299"/>
                    <a:pt x="153" y="15889"/>
                  </a:cubicBezTo>
                  <a:cubicBezTo>
                    <a:pt x="236" y="16117"/>
                    <a:pt x="305" y="16371"/>
                    <a:pt x="306" y="16453"/>
                  </a:cubicBezTo>
                  <a:cubicBezTo>
                    <a:pt x="306" y="16534"/>
                    <a:pt x="333" y="16599"/>
                    <a:pt x="364" y="16599"/>
                  </a:cubicBezTo>
                  <a:cubicBezTo>
                    <a:pt x="394" y="16599"/>
                    <a:pt x="494" y="16687"/>
                    <a:pt x="589" y="16795"/>
                  </a:cubicBezTo>
                  <a:cubicBezTo>
                    <a:pt x="741" y="16969"/>
                    <a:pt x="1306" y="17209"/>
                    <a:pt x="1852" y="17329"/>
                  </a:cubicBezTo>
                  <a:cubicBezTo>
                    <a:pt x="1953" y="17351"/>
                    <a:pt x="2213" y="17419"/>
                    <a:pt x="2430" y="17485"/>
                  </a:cubicBezTo>
                  <a:cubicBezTo>
                    <a:pt x="2809" y="17601"/>
                    <a:pt x="3168" y="17709"/>
                    <a:pt x="4220" y="18004"/>
                  </a:cubicBezTo>
                  <a:cubicBezTo>
                    <a:pt x="4487" y="18079"/>
                    <a:pt x="4788" y="18152"/>
                    <a:pt x="4888" y="18171"/>
                  </a:cubicBezTo>
                  <a:cubicBezTo>
                    <a:pt x="4988" y="18189"/>
                    <a:pt x="5111" y="18227"/>
                    <a:pt x="5161" y="18256"/>
                  </a:cubicBezTo>
                  <a:cubicBezTo>
                    <a:pt x="5211" y="18285"/>
                    <a:pt x="5443" y="18355"/>
                    <a:pt x="5676" y="18412"/>
                  </a:cubicBezTo>
                  <a:cubicBezTo>
                    <a:pt x="6506" y="18616"/>
                    <a:pt x="8594" y="19226"/>
                    <a:pt x="8923" y="19359"/>
                  </a:cubicBezTo>
                  <a:cubicBezTo>
                    <a:pt x="9106" y="19434"/>
                    <a:pt x="9338" y="19501"/>
                    <a:pt x="9438" y="19510"/>
                  </a:cubicBezTo>
                  <a:cubicBezTo>
                    <a:pt x="9663" y="19532"/>
                    <a:pt x="10778" y="19845"/>
                    <a:pt x="11472" y="20080"/>
                  </a:cubicBezTo>
                  <a:cubicBezTo>
                    <a:pt x="11756" y="20176"/>
                    <a:pt x="12028" y="20262"/>
                    <a:pt x="12078" y="20271"/>
                  </a:cubicBezTo>
                  <a:cubicBezTo>
                    <a:pt x="12383" y="20325"/>
                    <a:pt x="13986" y="20831"/>
                    <a:pt x="14086" y="20906"/>
                  </a:cubicBezTo>
                  <a:cubicBezTo>
                    <a:pt x="14142" y="20947"/>
                    <a:pt x="14203" y="20966"/>
                    <a:pt x="14221" y="20941"/>
                  </a:cubicBezTo>
                  <a:cubicBezTo>
                    <a:pt x="14239" y="20916"/>
                    <a:pt x="14370" y="20940"/>
                    <a:pt x="14515" y="20997"/>
                  </a:cubicBezTo>
                  <a:cubicBezTo>
                    <a:pt x="14660" y="21053"/>
                    <a:pt x="14821" y="21108"/>
                    <a:pt x="14871" y="21117"/>
                  </a:cubicBezTo>
                  <a:cubicBezTo>
                    <a:pt x="15516" y="21242"/>
                    <a:pt x="16138" y="21455"/>
                    <a:pt x="16229" y="21581"/>
                  </a:cubicBezTo>
                  <a:cubicBezTo>
                    <a:pt x="16234" y="21588"/>
                    <a:pt x="16390" y="21590"/>
                    <a:pt x="16429" y="21596"/>
                  </a:cubicBezTo>
                  <a:cubicBezTo>
                    <a:pt x="16538" y="21589"/>
                    <a:pt x="17021" y="21588"/>
                    <a:pt x="17024" y="21581"/>
                  </a:cubicBezTo>
                  <a:cubicBezTo>
                    <a:pt x="17045" y="21534"/>
                    <a:pt x="17155" y="21495"/>
                    <a:pt x="17271" y="21495"/>
                  </a:cubicBezTo>
                  <a:cubicBezTo>
                    <a:pt x="17643" y="21495"/>
                    <a:pt x="18395" y="21030"/>
                    <a:pt x="18673" y="20629"/>
                  </a:cubicBezTo>
                  <a:cubicBezTo>
                    <a:pt x="18877" y="20334"/>
                    <a:pt x="19784" y="18312"/>
                    <a:pt x="19784" y="18150"/>
                  </a:cubicBezTo>
                  <a:cubicBezTo>
                    <a:pt x="19784" y="18125"/>
                    <a:pt x="19841" y="18007"/>
                    <a:pt x="19908" y="17888"/>
                  </a:cubicBezTo>
                  <a:cubicBezTo>
                    <a:pt x="19974" y="17770"/>
                    <a:pt x="20027" y="17624"/>
                    <a:pt x="20027" y="17561"/>
                  </a:cubicBezTo>
                  <a:cubicBezTo>
                    <a:pt x="20027" y="17498"/>
                    <a:pt x="20122" y="17263"/>
                    <a:pt x="20234" y="17042"/>
                  </a:cubicBezTo>
                  <a:cubicBezTo>
                    <a:pt x="20347" y="16821"/>
                    <a:pt x="20540" y="16375"/>
                    <a:pt x="20666" y="16050"/>
                  </a:cubicBezTo>
                  <a:cubicBezTo>
                    <a:pt x="20793" y="15725"/>
                    <a:pt x="21003" y="15199"/>
                    <a:pt x="21131" y="14881"/>
                  </a:cubicBezTo>
                  <a:cubicBezTo>
                    <a:pt x="21260" y="14563"/>
                    <a:pt x="21364" y="14273"/>
                    <a:pt x="21364" y="14236"/>
                  </a:cubicBezTo>
                  <a:cubicBezTo>
                    <a:pt x="21364" y="14200"/>
                    <a:pt x="21404" y="14123"/>
                    <a:pt x="21454" y="14065"/>
                  </a:cubicBezTo>
                  <a:cubicBezTo>
                    <a:pt x="21515" y="13995"/>
                    <a:pt x="21531" y="12669"/>
                    <a:pt x="21538" y="9652"/>
                  </a:cubicBezTo>
                  <a:cubicBezTo>
                    <a:pt x="21530" y="6301"/>
                    <a:pt x="21514" y="3678"/>
                    <a:pt x="21491" y="3678"/>
                  </a:cubicBezTo>
                  <a:cubicBezTo>
                    <a:pt x="21461" y="3678"/>
                    <a:pt x="21399" y="3757"/>
                    <a:pt x="21353" y="3854"/>
                  </a:cubicBezTo>
                  <a:cubicBezTo>
                    <a:pt x="21271" y="4026"/>
                    <a:pt x="21264" y="4021"/>
                    <a:pt x="21102" y="3678"/>
                  </a:cubicBezTo>
                  <a:cubicBezTo>
                    <a:pt x="21011" y="3484"/>
                    <a:pt x="20952" y="3296"/>
                    <a:pt x="20968" y="3260"/>
                  </a:cubicBezTo>
                  <a:cubicBezTo>
                    <a:pt x="21011" y="3162"/>
                    <a:pt x="20780" y="2897"/>
                    <a:pt x="20623" y="2867"/>
                  </a:cubicBezTo>
                  <a:cubicBezTo>
                    <a:pt x="20547" y="2852"/>
                    <a:pt x="20416" y="2819"/>
                    <a:pt x="20332" y="2791"/>
                  </a:cubicBezTo>
                  <a:cubicBezTo>
                    <a:pt x="20249" y="2763"/>
                    <a:pt x="19553" y="2630"/>
                    <a:pt x="18785" y="2494"/>
                  </a:cubicBezTo>
                  <a:cubicBezTo>
                    <a:pt x="18018" y="2358"/>
                    <a:pt x="17196" y="2208"/>
                    <a:pt x="16963" y="2162"/>
                  </a:cubicBezTo>
                  <a:cubicBezTo>
                    <a:pt x="16729" y="2115"/>
                    <a:pt x="16403" y="2057"/>
                    <a:pt x="16236" y="2031"/>
                  </a:cubicBezTo>
                  <a:cubicBezTo>
                    <a:pt x="16069" y="2004"/>
                    <a:pt x="15455" y="1890"/>
                    <a:pt x="14871" y="1779"/>
                  </a:cubicBezTo>
                  <a:cubicBezTo>
                    <a:pt x="14287" y="1667"/>
                    <a:pt x="13359" y="1498"/>
                    <a:pt x="12808" y="1401"/>
                  </a:cubicBezTo>
                  <a:cubicBezTo>
                    <a:pt x="11703" y="1206"/>
                    <a:pt x="10168" y="912"/>
                    <a:pt x="8589" y="595"/>
                  </a:cubicBezTo>
                  <a:cubicBezTo>
                    <a:pt x="6295" y="134"/>
                    <a:pt x="5582" y="-4"/>
                    <a:pt x="5204" y="0"/>
                  </a:cubicBezTo>
                  <a:close/>
                </a:path>
              </a:pathLst>
            </a:custGeom>
            <a:ln w="12700" cap="flat">
              <a:noFill/>
              <a:miter lim="400000"/>
            </a:ln>
            <a:effectLst/>
          </p:spPr>
        </p:pic>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14"/>
                                        </p:tgtEl>
                                        <p:attrNameLst>
                                          <p:attrName>style.visibility</p:attrName>
                                        </p:attrNameLst>
                                      </p:cBhvr>
                                      <p:to>
                                        <p:strVal val="visible"/>
                                      </p:to>
                                    </p:set>
                                    <p:animEffect filter="dissolve" transition="in">
                                      <p:cBhvr>
                                        <p:cTn id="7" dur="1000"/>
                                        <p:tgtEl>
                                          <p:spTgt spid="41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25"/>
                                        </p:tgtEl>
                                        <p:attrNameLst>
                                          <p:attrName>style.visibility</p:attrName>
                                        </p:attrNameLst>
                                      </p:cBhvr>
                                      <p:to>
                                        <p:strVal val="visible"/>
                                      </p:to>
                                    </p:set>
                                    <p:animEffect filter="dissolve" transition="in">
                                      <p:cBhvr>
                                        <p:cTn id="12" dur="1000"/>
                                        <p:tgtEl>
                                          <p:spTgt spid="42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21"/>
                                        </p:tgtEl>
                                        <p:attrNameLst>
                                          <p:attrName>style.visibility</p:attrName>
                                        </p:attrNameLst>
                                      </p:cBhvr>
                                      <p:to>
                                        <p:strVal val="visible"/>
                                      </p:to>
                                    </p:set>
                                    <p:animEffect filter="dissolve" transition="in">
                                      <p:cBhvr>
                                        <p:cTn id="17" dur="1000"/>
                                        <p:tgtEl>
                                          <p:spTgt spid="42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415"/>
                                        </p:tgtEl>
                                        <p:attrNameLst>
                                          <p:attrName>style.visibility</p:attrName>
                                        </p:attrNameLst>
                                      </p:cBhvr>
                                      <p:to>
                                        <p:strVal val="visible"/>
                                      </p:to>
                                    </p:set>
                                    <p:animEffect filter="dissolve" transition="in">
                                      <p:cBhvr>
                                        <p:cTn id="22" dur="1000"/>
                                        <p:tgtEl>
                                          <p:spTgt spid="4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5" grpId="4"/>
      <p:bldP build="whole" bldLvl="1" animBg="1" rev="0" advAuto="0" spid="421" grpId="3"/>
      <p:bldP build="whole" bldLvl="1" animBg="1" rev="0" advAuto="0" spid="425" grpId="2"/>
      <p:bldP build="whole" bldLvl="1" animBg="1" rev="0" advAuto="0" spid="414"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6" name="Shape 436"/>
          <p:cNvSpPr/>
          <p:nvPr>
            <p:ph type="title"/>
          </p:nvPr>
        </p:nvSpPr>
        <p:spPr>
          <a:xfrm>
            <a:off x="355600" y="0"/>
            <a:ext cx="12280900" cy="2438400"/>
          </a:xfrm>
          <a:prstGeom prst="rect">
            <a:avLst/>
          </a:prstGeom>
        </p:spPr>
        <p:txBody>
          <a:bodyPr/>
          <a:lstStyle>
            <a:lvl1pPr>
              <a:defRPr sz="6400"/>
            </a:lvl1pPr>
          </a:lstStyle>
          <a:p>
            <a:pPr/>
            <a:r>
              <a:t>What Inspired These Innovations?</a:t>
            </a:r>
          </a:p>
        </p:txBody>
      </p:sp>
      <p:grpSp>
        <p:nvGrpSpPr>
          <p:cNvPr id="439" name="Group 439"/>
          <p:cNvGrpSpPr/>
          <p:nvPr/>
        </p:nvGrpSpPr>
        <p:grpSpPr>
          <a:xfrm>
            <a:off x="903884" y="2100464"/>
            <a:ext cx="4392016" cy="1473201"/>
            <a:chOff x="0" y="0"/>
            <a:chExt cx="4392015" cy="1473200"/>
          </a:xfrm>
        </p:grpSpPr>
        <p:pic>
          <p:nvPicPr>
            <p:cNvPr id="437" name="morpho_feature.jpg"/>
            <p:cNvPicPr>
              <a:picLocks noChangeAspect="1"/>
            </p:cNvPicPr>
            <p:nvPr/>
          </p:nvPicPr>
          <p:blipFill>
            <a:blip r:embed="rId3">
              <a:extLst/>
            </a:blip>
            <a:stretch>
              <a:fillRect/>
            </a:stretch>
          </p:blipFill>
          <p:spPr>
            <a:xfrm>
              <a:off x="1229715" y="10807"/>
              <a:ext cx="3162301" cy="1447801"/>
            </a:xfrm>
            <a:prstGeom prst="rect">
              <a:avLst/>
            </a:prstGeom>
            <a:ln w="12700" cap="flat">
              <a:noFill/>
              <a:miter lim="400000"/>
            </a:ln>
            <a:effectLst/>
          </p:spPr>
        </p:pic>
        <p:pic>
          <p:nvPicPr>
            <p:cNvPr id="438" name="blue-morpho-butterfly-web.jpg"/>
            <p:cNvPicPr>
              <a:picLocks noChangeAspect="1"/>
            </p:cNvPicPr>
            <p:nvPr/>
          </p:nvPicPr>
          <p:blipFill>
            <a:blip r:embed="rId4">
              <a:extLst/>
            </a:blip>
            <a:stretch>
              <a:fillRect/>
            </a:stretch>
          </p:blipFill>
          <p:spPr>
            <a:xfrm>
              <a:off x="0" y="0"/>
              <a:ext cx="2062480" cy="1473200"/>
            </a:xfrm>
            <a:prstGeom prst="rect">
              <a:avLst/>
            </a:prstGeom>
            <a:ln w="12700" cap="flat">
              <a:noFill/>
              <a:miter lim="400000"/>
            </a:ln>
            <a:effectLst/>
          </p:spPr>
        </p:pic>
      </p:grpSp>
      <p:grpSp>
        <p:nvGrpSpPr>
          <p:cNvPr id="442" name="Group 442"/>
          <p:cNvGrpSpPr/>
          <p:nvPr/>
        </p:nvGrpSpPr>
        <p:grpSpPr>
          <a:xfrm>
            <a:off x="1263619" y="7495771"/>
            <a:ext cx="3494450" cy="1993901"/>
            <a:chOff x="0" y="0"/>
            <a:chExt cx="3494448" cy="1993900"/>
          </a:xfrm>
        </p:grpSpPr>
        <p:pic>
          <p:nvPicPr>
            <p:cNvPr id="440" name="Screen shot 2010-04-15 at 7.54.32 PM.jpg"/>
            <p:cNvPicPr>
              <a:picLocks noChangeAspect="1"/>
            </p:cNvPicPr>
            <p:nvPr/>
          </p:nvPicPr>
          <p:blipFill>
            <a:blip r:embed="rId5">
              <a:extLst/>
            </a:blip>
            <a:srcRect l="0" t="0" r="0" b="11504"/>
            <a:stretch>
              <a:fillRect/>
            </a:stretch>
          </p:blipFill>
          <p:spPr>
            <a:xfrm>
              <a:off x="2136179" y="3818"/>
              <a:ext cx="1358270" cy="1968501"/>
            </a:xfrm>
            <a:prstGeom prst="rect">
              <a:avLst/>
            </a:prstGeom>
            <a:ln w="12700" cap="flat">
              <a:noFill/>
              <a:miter lim="400000"/>
            </a:ln>
            <a:effectLst/>
          </p:spPr>
        </p:pic>
        <p:pic>
          <p:nvPicPr>
            <p:cNvPr id="441" name="termite-mound.jpg"/>
            <p:cNvPicPr>
              <a:picLocks noChangeAspect="1"/>
            </p:cNvPicPr>
            <p:nvPr/>
          </p:nvPicPr>
          <p:blipFill>
            <a:blip r:embed="rId6">
              <a:extLst/>
            </a:blip>
            <a:srcRect l="6902" t="0" r="29241" b="0"/>
            <a:stretch>
              <a:fillRect/>
            </a:stretch>
          </p:blipFill>
          <p:spPr>
            <a:xfrm>
              <a:off x="0" y="0"/>
              <a:ext cx="2113534" cy="1993900"/>
            </a:xfrm>
            <a:prstGeom prst="rect">
              <a:avLst/>
            </a:prstGeom>
            <a:ln w="12700" cap="flat">
              <a:noFill/>
              <a:miter lim="400000"/>
            </a:ln>
            <a:effectLst/>
          </p:spPr>
        </p:pic>
      </p:grpSp>
      <p:sp>
        <p:nvSpPr>
          <p:cNvPr id="443" name="Shape 443"/>
          <p:cNvSpPr/>
          <p:nvPr>
            <p:ph type="sldNum" sz="quarter" idx="2"/>
          </p:nvPr>
        </p:nvSpPr>
        <p:spPr>
          <a:xfrm>
            <a:off x="12398693" y="9131300"/>
            <a:ext cx="386714" cy="431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446" name="Group 446"/>
          <p:cNvGrpSpPr/>
          <p:nvPr/>
        </p:nvGrpSpPr>
        <p:grpSpPr>
          <a:xfrm>
            <a:off x="876300" y="5575300"/>
            <a:ext cx="4394200" cy="1714500"/>
            <a:chOff x="0" y="0"/>
            <a:chExt cx="4394200" cy="1714500"/>
          </a:xfrm>
        </p:grpSpPr>
        <p:pic>
          <p:nvPicPr>
            <p:cNvPr id="444" name="humpback_fin.png"/>
            <p:cNvPicPr>
              <a:picLocks noChangeAspect="1"/>
            </p:cNvPicPr>
            <p:nvPr/>
          </p:nvPicPr>
          <p:blipFill>
            <a:blip r:embed="rId7">
              <a:extLst/>
            </a:blip>
            <a:srcRect l="2714" t="1225" r="10769" b="34466"/>
            <a:stretch>
              <a:fillRect/>
            </a:stretch>
          </p:blipFill>
          <p:spPr>
            <a:xfrm>
              <a:off x="2794000" y="0"/>
              <a:ext cx="1600200" cy="1714500"/>
            </a:xfrm>
            <a:prstGeom prst="rect">
              <a:avLst/>
            </a:prstGeom>
            <a:ln w="12700" cap="flat">
              <a:noFill/>
              <a:miter lim="400000"/>
            </a:ln>
            <a:effectLst/>
          </p:spPr>
        </p:pic>
        <p:pic>
          <p:nvPicPr>
            <p:cNvPr id="445" name="208.jpg"/>
            <p:cNvPicPr>
              <a:picLocks noChangeAspect="1"/>
            </p:cNvPicPr>
            <p:nvPr/>
          </p:nvPicPr>
          <p:blipFill>
            <a:blip r:embed="rId8">
              <a:extLst/>
            </a:blip>
            <a:srcRect l="9054" t="16237" r="11848" b="10392"/>
            <a:stretch>
              <a:fillRect/>
            </a:stretch>
          </p:blipFill>
          <p:spPr>
            <a:xfrm>
              <a:off x="0" y="0"/>
              <a:ext cx="2782549" cy="1714500"/>
            </a:xfrm>
            <a:prstGeom prst="rect">
              <a:avLst/>
            </a:prstGeom>
            <a:ln w="12700" cap="flat">
              <a:noFill/>
              <a:miter lim="400000"/>
            </a:ln>
            <a:effectLst/>
          </p:spPr>
        </p:pic>
      </p:grpSp>
      <p:sp>
        <p:nvSpPr>
          <p:cNvPr id="447" name="Shape 447"/>
          <p:cNvSpPr/>
          <p:nvPr/>
        </p:nvSpPr>
        <p:spPr>
          <a:xfrm>
            <a:off x="990600" y="9575800"/>
            <a:ext cx="11480800" cy="152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defTabSz="584200">
              <a:defRPr sz="1000">
                <a:solidFill>
                  <a:srgbClr val="6C6963"/>
                </a:solidFill>
                <a:latin typeface="Hoefler Text"/>
                <a:ea typeface="Hoefler Text"/>
                <a:cs typeface="Hoefler Text"/>
                <a:sym typeface="Hoefler Text"/>
              </a:defRPr>
            </a:lvl1pPr>
          </a:lstStyle>
          <a:p>
            <a:pPr/>
            <a:r>
              <a:t>www.asknature.org; www.treehugger.com/; www.moc.noaa.gov; freethinkr.files.wordpress.com; matsci.ucsd.edu;  www.whalepower.com</a:t>
            </a:r>
          </a:p>
        </p:txBody>
      </p:sp>
      <p:grpSp>
        <p:nvGrpSpPr>
          <p:cNvPr id="450" name="Group 450"/>
          <p:cNvGrpSpPr/>
          <p:nvPr/>
        </p:nvGrpSpPr>
        <p:grpSpPr>
          <a:xfrm>
            <a:off x="5664200" y="7513021"/>
            <a:ext cx="6693110" cy="1955801"/>
            <a:chOff x="0" y="63500"/>
            <a:chExt cx="6693109" cy="1955800"/>
          </a:xfrm>
        </p:grpSpPr>
        <p:sp>
          <p:nvSpPr>
            <p:cNvPr id="448" name="Shape 448"/>
            <p:cNvSpPr/>
            <p:nvPr/>
          </p:nvSpPr>
          <p:spPr>
            <a:xfrm>
              <a:off x="3476707" y="316528"/>
              <a:ext cx="3216403" cy="1193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sz="3600">
                  <a:solidFill>
                    <a:srgbClr val="6C6963"/>
                  </a:solidFill>
                  <a:latin typeface="Hoefler Text"/>
                  <a:ea typeface="Hoefler Text"/>
                  <a:cs typeface="Hoefler Text"/>
                  <a:sym typeface="Hoefler Text"/>
                </a:defRPr>
              </a:pPr>
              <a:r>
                <a:t>Self-heating &amp; </a:t>
              </a:r>
            </a:p>
            <a:p>
              <a:pPr algn="ctr" defTabSz="584200">
                <a:defRPr sz="3600">
                  <a:solidFill>
                    <a:srgbClr val="6C6963"/>
                  </a:solidFill>
                  <a:latin typeface="Hoefler Text"/>
                  <a:ea typeface="Hoefler Text"/>
                  <a:cs typeface="Hoefler Text"/>
                  <a:sym typeface="Hoefler Text"/>
                </a:defRPr>
              </a:pPr>
              <a:r>
                <a:t>cooling building</a:t>
              </a:r>
            </a:p>
          </p:txBody>
        </p:sp>
        <p:pic>
          <p:nvPicPr>
            <p:cNvPr id="449" name="eastgatecc_by_bschwann.jpg"/>
            <p:cNvPicPr>
              <a:picLocks noChangeAspect="0"/>
            </p:cNvPicPr>
            <p:nvPr/>
          </p:nvPicPr>
          <p:blipFill>
            <a:blip r:embed="rId9">
              <a:extLst/>
            </a:blip>
            <a:srcRect l="0" t="0" r="0" b="17204"/>
            <a:stretch>
              <a:fillRect/>
            </a:stretch>
          </p:blipFill>
          <p:spPr>
            <a:xfrm>
              <a:off x="0" y="63500"/>
              <a:ext cx="3213100" cy="1955800"/>
            </a:xfrm>
            <a:prstGeom prst="rect">
              <a:avLst/>
            </a:prstGeom>
            <a:ln w="12700" cap="flat">
              <a:noFill/>
              <a:miter lim="400000"/>
            </a:ln>
            <a:effectLst/>
          </p:spPr>
        </p:pic>
      </p:grpSp>
      <p:grpSp>
        <p:nvGrpSpPr>
          <p:cNvPr id="453" name="Group 453"/>
          <p:cNvGrpSpPr/>
          <p:nvPr/>
        </p:nvGrpSpPr>
        <p:grpSpPr>
          <a:xfrm>
            <a:off x="5676900" y="5588000"/>
            <a:ext cx="6973955" cy="1879600"/>
            <a:chOff x="12700" y="0"/>
            <a:chExt cx="6973954" cy="1879600"/>
          </a:xfrm>
        </p:grpSpPr>
        <p:sp>
          <p:nvSpPr>
            <p:cNvPr id="451" name="Shape 451"/>
            <p:cNvSpPr/>
            <p:nvPr/>
          </p:nvSpPr>
          <p:spPr>
            <a:xfrm>
              <a:off x="3163954" y="317500"/>
              <a:ext cx="3822701" cy="1193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b">
              <a:spAutoFit/>
            </a:bodyPr>
            <a:lstStyle>
              <a:lvl1pPr algn="ctr" defTabSz="584200">
                <a:defRPr sz="3600">
                  <a:solidFill>
                    <a:srgbClr val="6C6963"/>
                  </a:solidFill>
                  <a:latin typeface="Hoefler Text"/>
                  <a:ea typeface="Hoefler Text"/>
                  <a:cs typeface="Hoefler Text"/>
                  <a:sym typeface="Hoefler Text"/>
                </a:defRPr>
              </a:lvl1pPr>
            </a:lstStyle>
            <a:p>
              <a:pPr/>
              <a:r>
                <a:t>High efficiency fan or turbine blades</a:t>
              </a:r>
            </a:p>
          </p:txBody>
        </p:sp>
        <p:pic>
          <p:nvPicPr>
            <p:cNvPr id="452" name="current-whaleblades.png"/>
            <p:cNvPicPr>
              <a:picLocks noChangeAspect="1"/>
            </p:cNvPicPr>
            <p:nvPr/>
          </p:nvPicPr>
          <p:blipFill>
            <a:blip r:embed="rId10">
              <a:extLst/>
            </a:blip>
            <a:srcRect l="0" t="9042" r="0" b="12234"/>
            <a:stretch>
              <a:fillRect/>
            </a:stretch>
          </p:blipFill>
          <p:spPr>
            <a:xfrm>
              <a:off x="12700" y="0"/>
              <a:ext cx="3175000" cy="1879600"/>
            </a:xfrm>
            <a:prstGeom prst="rect">
              <a:avLst/>
            </a:prstGeom>
            <a:ln w="12700" cap="flat">
              <a:noFill/>
              <a:miter lim="400000"/>
            </a:ln>
            <a:effectLst/>
          </p:spPr>
        </p:pic>
      </p:grpSp>
      <p:grpSp>
        <p:nvGrpSpPr>
          <p:cNvPr id="456" name="Group 456"/>
          <p:cNvGrpSpPr/>
          <p:nvPr/>
        </p:nvGrpSpPr>
        <p:grpSpPr>
          <a:xfrm>
            <a:off x="6182244" y="1968794"/>
            <a:ext cx="6440087" cy="1701412"/>
            <a:chOff x="32834" y="16263"/>
            <a:chExt cx="6440086" cy="1701411"/>
          </a:xfrm>
        </p:grpSpPr>
        <p:sp>
          <p:nvSpPr>
            <p:cNvPr id="454" name="Shape 454"/>
            <p:cNvSpPr/>
            <p:nvPr/>
          </p:nvSpPr>
          <p:spPr>
            <a:xfrm>
              <a:off x="2459720" y="377919"/>
              <a:ext cx="4013201" cy="1193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defRPr sz="3600">
                  <a:solidFill>
                    <a:srgbClr val="6C6963"/>
                  </a:solidFill>
                  <a:latin typeface="Hoefler Text"/>
                  <a:ea typeface="Hoefler Text"/>
                  <a:cs typeface="Hoefler Text"/>
                  <a:sym typeface="Hoefler Text"/>
                </a:defRPr>
              </a:lvl1pPr>
            </a:lstStyle>
            <a:p>
              <a:pPr/>
              <a:r>
                <a:t>Color display viewable in sunlight</a:t>
              </a:r>
            </a:p>
          </p:txBody>
        </p:sp>
        <p:pic>
          <p:nvPicPr>
            <p:cNvPr id="455" name="mirasol display.jpg"/>
            <p:cNvPicPr>
              <a:picLocks noChangeAspect="1"/>
            </p:cNvPicPr>
            <p:nvPr/>
          </p:nvPicPr>
          <p:blipFill>
            <a:blip r:embed="rId11">
              <a:extLst/>
            </a:blip>
            <a:srcRect l="1375" t="943" r="33" b="316"/>
            <a:stretch>
              <a:fillRect/>
            </a:stretch>
          </p:blipFill>
          <p:spPr>
            <a:xfrm>
              <a:off x="32834" y="16263"/>
              <a:ext cx="2353973" cy="1701412"/>
            </a:xfrm>
            <a:custGeom>
              <a:avLst/>
              <a:gdLst/>
              <a:ahLst/>
              <a:cxnLst>
                <a:cxn ang="0">
                  <a:pos x="wd2" y="hd2"/>
                </a:cxn>
                <a:cxn ang="5400000">
                  <a:pos x="wd2" y="hd2"/>
                </a:cxn>
                <a:cxn ang="10800000">
                  <a:pos x="wd2" y="hd2"/>
                </a:cxn>
                <a:cxn ang="16200000">
                  <a:pos x="wd2" y="hd2"/>
                </a:cxn>
              </a:cxnLst>
              <a:rect l="0" t="0" r="r" b="b"/>
              <a:pathLst>
                <a:path w="21538" h="21596" fill="norm" stroke="1" extrusionOk="0">
                  <a:moveTo>
                    <a:pt x="5204" y="0"/>
                  </a:moveTo>
                  <a:cubicBezTo>
                    <a:pt x="5078" y="2"/>
                    <a:pt x="4989" y="20"/>
                    <a:pt x="4892" y="46"/>
                  </a:cubicBezTo>
                  <a:cubicBezTo>
                    <a:pt x="4689" y="100"/>
                    <a:pt x="4421" y="235"/>
                    <a:pt x="4296" y="348"/>
                  </a:cubicBezTo>
                  <a:cubicBezTo>
                    <a:pt x="4172" y="461"/>
                    <a:pt x="4050" y="554"/>
                    <a:pt x="4024" y="555"/>
                  </a:cubicBezTo>
                  <a:cubicBezTo>
                    <a:pt x="3897" y="557"/>
                    <a:pt x="3388" y="1977"/>
                    <a:pt x="3131" y="3043"/>
                  </a:cubicBezTo>
                  <a:cubicBezTo>
                    <a:pt x="3001" y="3581"/>
                    <a:pt x="2467" y="5570"/>
                    <a:pt x="2158" y="6675"/>
                  </a:cubicBezTo>
                  <a:cubicBezTo>
                    <a:pt x="2001" y="7232"/>
                    <a:pt x="1629" y="8603"/>
                    <a:pt x="1326" y="9718"/>
                  </a:cubicBezTo>
                  <a:cubicBezTo>
                    <a:pt x="623" y="12302"/>
                    <a:pt x="422" y="13022"/>
                    <a:pt x="189" y="13853"/>
                  </a:cubicBezTo>
                  <a:cubicBezTo>
                    <a:pt x="-52" y="14716"/>
                    <a:pt x="-62" y="15299"/>
                    <a:pt x="153" y="15889"/>
                  </a:cubicBezTo>
                  <a:cubicBezTo>
                    <a:pt x="236" y="16117"/>
                    <a:pt x="305" y="16371"/>
                    <a:pt x="306" y="16453"/>
                  </a:cubicBezTo>
                  <a:cubicBezTo>
                    <a:pt x="306" y="16534"/>
                    <a:pt x="333" y="16599"/>
                    <a:pt x="364" y="16599"/>
                  </a:cubicBezTo>
                  <a:cubicBezTo>
                    <a:pt x="394" y="16599"/>
                    <a:pt x="494" y="16687"/>
                    <a:pt x="589" y="16795"/>
                  </a:cubicBezTo>
                  <a:cubicBezTo>
                    <a:pt x="741" y="16969"/>
                    <a:pt x="1306" y="17209"/>
                    <a:pt x="1852" y="17329"/>
                  </a:cubicBezTo>
                  <a:cubicBezTo>
                    <a:pt x="1953" y="17351"/>
                    <a:pt x="2213" y="17419"/>
                    <a:pt x="2430" y="17485"/>
                  </a:cubicBezTo>
                  <a:cubicBezTo>
                    <a:pt x="2809" y="17601"/>
                    <a:pt x="3168" y="17709"/>
                    <a:pt x="4220" y="18004"/>
                  </a:cubicBezTo>
                  <a:cubicBezTo>
                    <a:pt x="4487" y="18079"/>
                    <a:pt x="4788" y="18152"/>
                    <a:pt x="4888" y="18171"/>
                  </a:cubicBezTo>
                  <a:cubicBezTo>
                    <a:pt x="4988" y="18189"/>
                    <a:pt x="5111" y="18227"/>
                    <a:pt x="5161" y="18256"/>
                  </a:cubicBezTo>
                  <a:cubicBezTo>
                    <a:pt x="5211" y="18285"/>
                    <a:pt x="5443" y="18355"/>
                    <a:pt x="5676" y="18412"/>
                  </a:cubicBezTo>
                  <a:cubicBezTo>
                    <a:pt x="6506" y="18616"/>
                    <a:pt x="8594" y="19226"/>
                    <a:pt x="8923" y="19359"/>
                  </a:cubicBezTo>
                  <a:cubicBezTo>
                    <a:pt x="9106" y="19434"/>
                    <a:pt x="9338" y="19501"/>
                    <a:pt x="9438" y="19510"/>
                  </a:cubicBezTo>
                  <a:cubicBezTo>
                    <a:pt x="9663" y="19532"/>
                    <a:pt x="10778" y="19845"/>
                    <a:pt x="11472" y="20080"/>
                  </a:cubicBezTo>
                  <a:cubicBezTo>
                    <a:pt x="11756" y="20176"/>
                    <a:pt x="12028" y="20262"/>
                    <a:pt x="12078" y="20271"/>
                  </a:cubicBezTo>
                  <a:cubicBezTo>
                    <a:pt x="12383" y="20325"/>
                    <a:pt x="13986" y="20831"/>
                    <a:pt x="14086" y="20906"/>
                  </a:cubicBezTo>
                  <a:cubicBezTo>
                    <a:pt x="14142" y="20947"/>
                    <a:pt x="14203" y="20966"/>
                    <a:pt x="14221" y="20941"/>
                  </a:cubicBezTo>
                  <a:cubicBezTo>
                    <a:pt x="14239" y="20916"/>
                    <a:pt x="14370" y="20940"/>
                    <a:pt x="14515" y="20997"/>
                  </a:cubicBezTo>
                  <a:cubicBezTo>
                    <a:pt x="14660" y="21053"/>
                    <a:pt x="14821" y="21108"/>
                    <a:pt x="14871" y="21117"/>
                  </a:cubicBezTo>
                  <a:cubicBezTo>
                    <a:pt x="15516" y="21242"/>
                    <a:pt x="16138" y="21455"/>
                    <a:pt x="16229" y="21581"/>
                  </a:cubicBezTo>
                  <a:cubicBezTo>
                    <a:pt x="16234" y="21588"/>
                    <a:pt x="16390" y="21590"/>
                    <a:pt x="16429" y="21596"/>
                  </a:cubicBezTo>
                  <a:cubicBezTo>
                    <a:pt x="16538" y="21589"/>
                    <a:pt x="17021" y="21588"/>
                    <a:pt x="17024" y="21581"/>
                  </a:cubicBezTo>
                  <a:cubicBezTo>
                    <a:pt x="17045" y="21534"/>
                    <a:pt x="17155" y="21495"/>
                    <a:pt x="17271" y="21495"/>
                  </a:cubicBezTo>
                  <a:cubicBezTo>
                    <a:pt x="17643" y="21495"/>
                    <a:pt x="18395" y="21030"/>
                    <a:pt x="18673" y="20629"/>
                  </a:cubicBezTo>
                  <a:cubicBezTo>
                    <a:pt x="18877" y="20334"/>
                    <a:pt x="19784" y="18312"/>
                    <a:pt x="19784" y="18150"/>
                  </a:cubicBezTo>
                  <a:cubicBezTo>
                    <a:pt x="19784" y="18125"/>
                    <a:pt x="19841" y="18007"/>
                    <a:pt x="19908" y="17888"/>
                  </a:cubicBezTo>
                  <a:cubicBezTo>
                    <a:pt x="19974" y="17770"/>
                    <a:pt x="20027" y="17624"/>
                    <a:pt x="20027" y="17561"/>
                  </a:cubicBezTo>
                  <a:cubicBezTo>
                    <a:pt x="20027" y="17498"/>
                    <a:pt x="20122" y="17263"/>
                    <a:pt x="20234" y="17042"/>
                  </a:cubicBezTo>
                  <a:cubicBezTo>
                    <a:pt x="20347" y="16821"/>
                    <a:pt x="20540" y="16375"/>
                    <a:pt x="20666" y="16050"/>
                  </a:cubicBezTo>
                  <a:cubicBezTo>
                    <a:pt x="20793" y="15725"/>
                    <a:pt x="21003" y="15199"/>
                    <a:pt x="21131" y="14881"/>
                  </a:cubicBezTo>
                  <a:cubicBezTo>
                    <a:pt x="21260" y="14563"/>
                    <a:pt x="21364" y="14273"/>
                    <a:pt x="21364" y="14236"/>
                  </a:cubicBezTo>
                  <a:cubicBezTo>
                    <a:pt x="21364" y="14200"/>
                    <a:pt x="21404" y="14123"/>
                    <a:pt x="21454" y="14065"/>
                  </a:cubicBezTo>
                  <a:cubicBezTo>
                    <a:pt x="21515" y="13995"/>
                    <a:pt x="21531" y="12669"/>
                    <a:pt x="21538" y="9652"/>
                  </a:cubicBezTo>
                  <a:cubicBezTo>
                    <a:pt x="21530" y="6301"/>
                    <a:pt x="21514" y="3678"/>
                    <a:pt x="21491" y="3678"/>
                  </a:cubicBezTo>
                  <a:cubicBezTo>
                    <a:pt x="21461" y="3678"/>
                    <a:pt x="21399" y="3757"/>
                    <a:pt x="21353" y="3854"/>
                  </a:cubicBezTo>
                  <a:cubicBezTo>
                    <a:pt x="21271" y="4026"/>
                    <a:pt x="21264" y="4021"/>
                    <a:pt x="21102" y="3678"/>
                  </a:cubicBezTo>
                  <a:cubicBezTo>
                    <a:pt x="21011" y="3484"/>
                    <a:pt x="20952" y="3296"/>
                    <a:pt x="20968" y="3260"/>
                  </a:cubicBezTo>
                  <a:cubicBezTo>
                    <a:pt x="21011" y="3162"/>
                    <a:pt x="20780" y="2897"/>
                    <a:pt x="20623" y="2867"/>
                  </a:cubicBezTo>
                  <a:cubicBezTo>
                    <a:pt x="20547" y="2852"/>
                    <a:pt x="20416" y="2819"/>
                    <a:pt x="20332" y="2791"/>
                  </a:cubicBezTo>
                  <a:cubicBezTo>
                    <a:pt x="20249" y="2763"/>
                    <a:pt x="19553" y="2630"/>
                    <a:pt x="18785" y="2494"/>
                  </a:cubicBezTo>
                  <a:cubicBezTo>
                    <a:pt x="18018" y="2358"/>
                    <a:pt x="17196" y="2208"/>
                    <a:pt x="16963" y="2162"/>
                  </a:cubicBezTo>
                  <a:cubicBezTo>
                    <a:pt x="16729" y="2115"/>
                    <a:pt x="16403" y="2057"/>
                    <a:pt x="16236" y="2031"/>
                  </a:cubicBezTo>
                  <a:cubicBezTo>
                    <a:pt x="16069" y="2004"/>
                    <a:pt x="15455" y="1890"/>
                    <a:pt x="14871" y="1779"/>
                  </a:cubicBezTo>
                  <a:cubicBezTo>
                    <a:pt x="14287" y="1667"/>
                    <a:pt x="13359" y="1498"/>
                    <a:pt x="12808" y="1401"/>
                  </a:cubicBezTo>
                  <a:cubicBezTo>
                    <a:pt x="11703" y="1206"/>
                    <a:pt x="10168" y="912"/>
                    <a:pt x="8589" y="595"/>
                  </a:cubicBezTo>
                  <a:cubicBezTo>
                    <a:pt x="6295" y="134"/>
                    <a:pt x="5582" y="-4"/>
                    <a:pt x="5204" y="0"/>
                  </a:cubicBezTo>
                  <a:close/>
                </a:path>
              </a:pathLst>
            </a:custGeom>
            <a:ln w="12700" cap="flat">
              <a:noFill/>
              <a:miter lim="400000"/>
            </a:ln>
            <a:effectLst/>
          </p:spPr>
        </p:pic>
      </p:grpSp>
      <p:grpSp>
        <p:nvGrpSpPr>
          <p:cNvPr id="459" name="Group 459"/>
          <p:cNvGrpSpPr/>
          <p:nvPr/>
        </p:nvGrpSpPr>
        <p:grpSpPr>
          <a:xfrm>
            <a:off x="1103793" y="3833002"/>
            <a:ext cx="4016627" cy="1433009"/>
            <a:chOff x="0" y="0"/>
            <a:chExt cx="4016626" cy="1433007"/>
          </a:xfrm>
        </p:grpSpPr>
        <p:pic>
          <p:nvPicPr>
            <p:cNvPr id="457" name="abalone-shell2.jpg"/>
            <p:cNvPicPr>
              <a:picLocks noChangeAspect="1"/>
            </p:cNvPicPr>
            <p:nvPr/>
          </p:nvPicPr>
          <p:blipFill>
            <a:blip r:embed="rId12">
              <a:extLst/>
            </a:blip>
            <a:stretch>
              <a:fillRect/>
            </a:stretch>
          </p:blipFill>
          <p:spPr>
            <a:xfrm>
              <a:off x="2137026" y="0"/>
              <a:ext cx="1879601" cy="1409700"/>
            </a:xfrm>
            <a:prstGeom prst="rect">
              <a:avLst/>
            </a:prstGeom>
            <a:ln w="12700" cap="flat">
              <a:noFill/>
              <a:miter lim="400000"/>
            </a:ln>
            <a:effectLst/>
          </p:spPr>
        </p:pic>
        <p:pic>
          <p:nvPicPr>
            <p:cNvPr id="458" name="abalone-shell-new-zealand.jpg"/>
            <p:cNvPicPr>
              <a:picLocks noChangeAspect="1"/>
            </p:cNvPicPr>
            <p:nvPr/>
          </p:nvPicPr>
          <p:blipFill>
            <a:blip r:embed="rId13">
              <a:extLst/>
            </a:blip>
            <a:stretch>
              <a:fillRect/>
            </a:stretch>
          </p:blipFill>
          <p:spPr>
            <a:xfrm>
              <a:off x="0" y="6092"/>
              <a:ext cx="2178595" cy="1426916"/>
            </a:xfrm>
            <a:prstGeom prst="rect">
              <a:avLst/>
            </a:prstGeom>
            <a:ln w="12700" cap="flat">
              <a:noFill/>
              <a:miter lim="400000"/>
            </a:ln>
            <a:effectLst/>
          </p:spPr>
        </p:pic>
      </p:grpSp>
      <p:grpSp>
        <p:nvGrpSpPr>
          <p:cNvPr id="463" name="Group 463"/>
          <p:cNvGrpSpPr/>
          <p:nvPr/>
        </p:nvGrpSpPr>
        <p:grpSpPr>
          <a:xfrm>
            <a:off x="5636299" y="3772227"/>
            <a:ext cx="6438459" cy="1605625"/>
            <a:chOff x="0" y="0"/>
            <a:chExt cx="6438458" cy="1605623"/>
          </a:xfrm>
        </p:grpSpPr>
        <p:pic>
          <p:nvPicPr>
            <p:cNvPr id="460" name="Screen shot 2010-04-15 at 5.03.28 PM.jpg"/>
            <p:cNvPicPr>
              <a:picLocks noChangeAspect="1"/>
            </p:cNvPicPr>
            <p:nvPr/>
          </p:nvPicPr>
          <p:blipFill>
            <a:blip r:embed="rId14">
              <a:extLst/>
            </a:blip>
            <a:stretch>
              <a:fillRect/>
            </a:stretch>
          </p:blipFill>
          <p:spPr>
            <a:xfrm>
              <a:off x="447000" y="0"/>
              <a:ext cx="3073401" cy="1415194"/>
            </a:xfrm>
            <a:prstGeom prst="rect">
              <a:avLst/>
            </a:prstGeom>
            <a:ln w="12700" cap="flat">
              <a:noFill/>
              <a:miter lim="400000"/>
            </a:ln>
            <a:effectLst/>
          </p:spPr>
        </p:pic>
        <p:pic>
          <p:nvPicPr>
            <p:cNvPr id="461" name="Screen shot 2010-04-15 at 5.03.16 PM.jpg"/>
            <p:cNvPicPr>
              <a:picLocks noChangeAspect="1"/>
            </p:cNvPicPr>
            <p:nvPr/>
          </p:nvPicPr>
          <p:blipFill>
            <a:blip r:embed="rId15">
              <a:extLst/>
            </a:blip>
            <a:stretch>
              <a:fillRect/>
            </a:stretch>
          </p:blipFill>
          <p:spPr>
            <a:xfrm>
              <a:off x="0" y="335623"/>
              <a:ext cx="1626742" cy="1270001"/>
            </a:xfrm>
            <a:prstGeom prst="rect">
              <a:avLst/>
            </a:prstGeom>
            <a:ln w="12700" cap="flat">
              <a:noFill/>
              <a:miter lim="400000"/>
            </a:ln>
            <a:effectLst/>
          </p:spPr>
        </p:pic>
        <p:sp>
          <p:nvSpPr>
            <p:cNvPr id="462" name="Shape 462"/>
            <p:cNvSpPr/>
            <p:nvPr/>
          </p:nvSpPr>
          <p:spPr>
            <a:xfrm>
              <a:off x="3767952" y="177472"/>
              <a:ext cx="2670507" cy="1193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sz="3600">
                  <a:solidFill>
                    <a:srgbClr val="6C6963"/>
                  </a:solidFill>
                  <a:latin typeface="Hoefler Text"/>
                  <a:ea typeface="Hoefler Text"/>
                  <a:cs typeface="Hoefler Text"/>
                  <a:sym typeface="Hoefler Text"/>
                </a:defRPr>
              </a:pPr>
              <a:r>
                <a:t>Lightweight </a:t>
              </a:r>
            </a:p>
            <a:p>
              <a:pPr algn="ctr" defTabSz="584200">
                <a:defRPr sz="3600">
                  <a:solidFill>
                    <a:srgbClr val="6C6963"/>
                  </a:solidFill>
                  <a:latin typeface="Hoefler Text"/>
                  <a:ea typeface="Hoefler Text"/>
                  <a:cs typeface="Hoefler Text"/>
                  <a:sym typeface="Hoefler Text"/>
                </a:defRPr>
              </a:pPr>
              <a:r>
                <a:t>armor</a:t>
              </a: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39"/>
                                        </p:tgtEl>
                                        <p:attrNameLst>
                                          <p:attrName>style.visibility</p:attrName>
                                        </p:attrNameLst>
                                      </p:cBhvr>
                                      <p:to>
                                        <p:strVal val="visible"/>
                                      </p:to>
                                    </p:set>
                                    <p:animEffect filter="dissolve" transition="in">
                                      <p:cBhvr>
                                        <p:cTn id="7" dur="1000"/>
                                        <p:tgtEl>
                                          <p:spTgt spid="43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59"/>
                                        </p:tgtEl>
                                        <p:attrNameLst>
                                          <p:attrName>style.visibility</p:attrName>
                                        </p:attrNameLst>
                                      </p:cBhvr>
                                      <p:to>
                                        <p:strVal val="visible"/>
                                      </p:to>
                                    </p:set>
                                    <p:animEffect filter="dissolve" transition="in">
                                      <p:cBhvr>
                                        <p:cTn id="12" dur="1000"/>
                                        <p:tgtEl>
                                          <p:spTgt spid="45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46"/>
                                        </p:tgtEl>
                                        <p:attrNameLst>
                                          <p:attrName>style.visibility</p:attrName>
                                        </p:attrNameLst>
                                      </p:cBhvr>
                                      <p:to>
                                        <p:strVal val="visible"/>
                                      </p:to>
                                    </p:set>
                                    <p:animEffect filter="dissolve" transition="in">
                                      <p:cBhvr>
                                        <p:cTn id="17" dur="1000"/>
                                        <p:tgtEl>
                                          <p:spTgt spid="44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442"/>
                                        </p:tgtEl>
                                        <p:attrNameLst>
                                          <p:attrName>style.visibility</p:attrName>
                                        </p:attrNameLst>
                                      </p:cBhvr>
                                      <p:to>
                                        <p:strVal val="visible"/>
                                      </p:to>
                                    </p:set>
                                    <p:animEffect filter="dissolve" transition="in">
                                      <p:cBhvr>
                                        <p:cTn id="22" dur="1000"/>
                                        <p:tgtEl>
                                          <p:spTgt spid="4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9" grpId="2"/>
      <p:bldP build="whole" bldLvl="1" animBg="1" rev="0" advAuto="0" spid="442" grpId="4"/>
      <p:bldP build="whole" bldLvl="1" animBg="1" rev="0" advAuto="0" spid="446" grpId="3"/>
      <p:bldP build="whole" bldLvl="1" animBg="1" rev="0" advAuto="0" spid="439"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7" name="Shape 467"/>
          <p:cNvSpPr/>
          <p:nvPr>
            <p:ph type="title"/>
          </p:nvPr>
        </p:nvSpPr>
        <p:spPr>
          <a:prstGeom prst="rect">
            <a:avLst/>
          </a:prstGeom>
        </p:spPr>
        <p:txBody>
          <a:bodyPr>
            <a:normAutofit fontScale="100000" lnSpcReduction="0"/>
          </a:bodyPr>
          <a:lstStyle/>
          <a:p>
            <a:pPr/>
            <a:r>
              <a:t>Follows Two Major Paths</a:t>
            </a:r>
          </a:p>
        </p:txBody>
      </p:sp>
      <p:sp>
        <p:nvSpPr>
          <p:cNvPr id="468" name="Shape 468"/>
          <p:cNvSpPr/>
          <p:nvPr>
            <p:ph type="sldNum" sz="quarter" idx="2"/>
          </p:nvPr>
        </p:nvSpPr>
        <p:spPr>
          <a:xfrm>
            <a:off x="12398693" y="9131300"/>
            <a:ext cx="386714" cy="431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69" name="Shape 469"/>
          <p:cNvSpPr/>
          <p:nvPr/>
        </p:nvSpPr>
        <p:spPr>
          <a:xfrm>
            <a:off x="1795072" y="8686800"/>
            <a:ext cx="3259380" cy="647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600">
                <a:solidFill>
                  <a:srgbClr val="6C6963"/>
                </a:solidFill>
                <a:latin typeface="Hoefler Text"/>
                <a:ea typeface="Hoefler Text"/>
                <a:cs typeface="Hoefler Text"/>
                <a:sym typeface="Hoefler Text"/>
              </a:defRPr>
            </a:lvl1pPr>
          </a:lstStyle>
          <a:p>
            <a:pPr/>
            <a:r>
              <a:t>Problem-Driven</a:t>
            </a:r>
          </a:p>
        </p:txBody>
      </p:sp>
      <p:sp>
        <p:nvSpPr>
          <p:cNvPr id="470" name="Shape 470"/>
          <p:cNvSpPr/>
          <p:nvPr/>
        </p:nvSpPr>
        <p:spPr>
          <a:xfrm>
            <a:off x="8171840" y="8686800"/>
            <a:ext cx="3070099" cy="647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600">
                <a:solidFill>
                  <a:srgbClr val="6C6963"/>
                </a:solidFill>
                <a:latin typeface="Hoefler Text"/>
                <a:ea typeface="Hoefler Text"/>
                <a:cs typeface="Hoefler Text"/>
                <a:sym typeface="Hoefler Text"/>
              </a:defRPr>
            </a:lvl1pPr>
          </a:lstStyle>
          <a:p>
            <a:pPr/>
            <a:r>
              <a:t>Biology-Driven</a:t>
            </a:r>
          </a:p>
        </p:txBody>
      </p:sp>
      <p:grpSp>
        <p:nvGrpSpPr>
          <p:cNvPr id="476" name="Group 476"/>
          <p:cNvGrpSpPr/>
          <p:nvPr/>
        </p:nvGrpSpPr>
        <p:grpSpPr>
          <a:xfrm>
            <a:off x="6664024" y="2526089"/>
            <a:ext cx="6068811" cy="6503611"/>
            <a:chOff x="0" y="0"/>
            <a:chExt cx="6068809" cy="6503610"/>
          </a:xfrm>
        </p:grpSpPr>
        <p:pic>
          <p:nvPicPr>
            <p:cNvPr id="471" name="Lichen on tree.jpg"/>
            <p:cNvPicPr>
              <a:picLocks noChangeAspect="1"/>
            </p:cNvPicPr>
            <p:nvPr/>
          </p:nvPicPr>
          <p:blipFill>
            <a:blip r:embed="rId3">
              <a:extLst/>
            </a:blip>
            <a:stretch>
              <a:fillRect/>
            </a:stretch>
          </p:blipFill>
          <p:spPr>
            <a:xfrm>
              <a:off x="0" y="0"/>
              <a:ext cx="3759200" cy="2565400"/>
            </a:xfrm>
            <a:prstGeom prst="rect">
              <a:avLst/>
            </a:prstGeom>
            <a:ln w="12700" cap="flat">
              <a:noFill/>
              <a:miter lim="400000"/>
            </a:ln>
            <a:effectLst/>
          </p:spPr>
        </p:pic>
        <p:pic>
          <p:nvPicPr>
            <p:cNvPr id="472" name="mixes scale lichen model.png"/>
            <p:cNvPicPr>
              <a:picLocks noChangeAspect="1"/>
            </p:cNvPicPr>
            <p:nvPr/>
          </p:nvPicPr>
          <p:blipFill>
            <a:blip r:embed="rId4">
              <a:extLst/>
            </a:blip>
            <a:srcRect l="0" t="0" r="75" b="6470"/>
            <a:stretch>
              <a:fillRect/>
            </a:stretch>
          </p:blipFill>
          <p:spPr>
            <a:xfrm>
              <a:off x="1060336" y="1752400"/>
              <a:ext cx="3654841" cy="3100211"/>
            </a:xfrm>
            <a:prstGeom prst="rect">
              <a:avLst/>
            </a:prstGeom>
            <a:ln w="12700" cap="flat">
              <a:noFill/>
              <a:miter lim="400000"/>
            </a:ln>
            <a:effectLst/>
          </p:spPr>
        </p:pic>
        <p:pic>
          <p:nvPicPr>
            <p:cNvPr id="473" name="pump idea with color.png"/>
            <p:cNvPicPr>
              <a:picLocks noChangeAspect="1"/>
            </p:cNvPicPr>
            <p:nvPr/>
          </p:nvPicPr>
          <p:blipFill>
            <a:blip r:embed="rId5">
              <a:extLst/>
            </a:blip>
            <a:stretch>
              <a:fillRect/>
            </a:stretch>
          </p:blipFill>
          <p:spPr>
            <a:xfrm>
              <a:off x="2022676" y="3836610"/>
              <a:ext cx="4046134" cy="2667001"/>
            </a:xfrm>
            <a:prstGeom prst="rect">
              <a:avLst/>
            </a:prstGeom>
            <a:ln w="12700" cap="flat">
              <a:noFill/>
              <a:miter lim="400000"/>
            </a:ln>
            <a:effectLst/>
          </p:spPr>
        </p:pic>
        <p:pic>
          <p:nvPicPr>
            <p:cNvPr id="474" name="droppedImage.pdf"/>
            <p:cNvPicPr>
              <a:picLocks noChangeAspect="1"/>
            </p:cNvPicPr>
            <p:nvPr/>
          </p:nvPicPr>
          <p:blipFill>
            <a:blip r:embed="rId6">
              <a:extLst/>
            </a:blip>
            <a:stretch>
              <a:fillRect/>
            </a:stretch>
          </p:blipFill>
          <p:spPr>
            <a:xfrm rot="1368501">
              <a:off x="263313" y="2538024"/>
              <a:ext cx="1448218" cy="939801"/>
            </a:xfrm>
            <a:prstGeom prst="rect">
              <a:avLst/>
            </a:prstGeom>
            <a:ln w="12700" cap="flat">
              <a:noFill/>
              <a:miter lim="400000"/>
            </a:ln>
            <a:effectLst/>
          </p:spPr>
        </p:pic>
        <p:pic>
          <p:nvPicPr>
            <p:cNvPr id="475" name="droppedImage.pdf"/>
            <p:cNvPicPr>
              <a:picLocks noChangeAspect="1"/>
            </p:cNvPicPr>
            <p:nvPr/>
          </p:nvPicPr>
          <p:blipFill>
            <a:blip r:embed="rId7">
              <a:extLst/>
            </a:blip>
            <a:stretch>
              <a:fillRect/>
            </a:stretch>
          </p:blipFill>
          <p:spPr>
            <a:xfrm rot="1871365">
              <a:off x="3878776" y="2650551"/>
              <a:ext cx="1689101" cy="1720674"/>
            </a:xfrm>
            <a:prstGeom prst="rect">
              <a:avLst/>
            </a:prstGeom>
            <a:ln w="12700" cap="flat">
              <a:noFill/>
              <a:miter lim="400000"/>
            </a:ln>
            <a:effectLst/>
          </p:spPr>
        </p:pic>
      </p:grpSp>
      <p:grpSp>
        <p:nvGrpSpPr>
          <p:cNvPr id="483" name="Group 483"/>
          <p:cNvGrpSpPr/>
          <p:nvPr/>
        </p:nvGrpSpPr>
        <p:grpSpPr>
          <a:xfrm>
            <a:off x="533400" y="2525117"/>
            <a:ext cx="5237105" cy="6149266"/>
            <a:chOff x="0" y="0"/>
            <a:chExt cx="5237104" cy="6149265"/>
          </a:xfrm>
        </p:grpSpPr>
        <p:pic>
          <p:nvPicPr>
            <p:cNvPr id="477" name="shinkansen_0_series.jpg"/>
            <p:cNvPicPr>
              <a:picLocks noChangeAspect="1"/>
            </p:cNvPicPr>
            <p:nvPr/>
          </p:nvPicPr>
          <p:blipFill>
            <a:blip r:embed="rId8">
              <a:extLst/>
            </a:blip>
            <a:stretch>
              <a:fillRect/>
            </a:stretch>
          </p:blipFill>
          <p:spPr>
            <a:xfrm>
              <a:off x="2362200" y="0"/>
              <a:ext cx="2794000" cy="2235200"/>
            </a:xfrm>
            <a:prstGeom prst="rect">
              <a:avLst/>
            </a:prstGeom>
            <a:ln w="12700" cap="flat">
              <a:noFill/>
              <a:miter lim="400000"/>
            </a:ln>
            <a:effectLst/>
          </p:spPr>
        </p:pic>
        <p:pic>
          <p:nvPicPr>
            <p:cNvPr id="478" name="kingfisher.jpg"/>
            <p:cNvPicPr>
              <a:picLocks noChangeAspect="1"/>
            </p:cNvPicPr>
            <p:nvPr/>
          </p:nvPicPr>
          <p:blipFill>
            <a:blip r:embed="rId9">
              <a:extLst/>
            </a:blip>
            <a:srcRect l="7413" t="6922" r="42838" b="3322"/>
            <a:stretch>
              <a:fillRect/>
            </a:stretch>
          </p:blipFill>
          <p:spPr>
            <a:xfrm>
              <a:off x="2475935" y="2345332"/>
              <a:ext cx="2761170" cy="2425701"/>
            </a:xfrm>
            <a:prstGeom prst="rect">
              <a:avLst/>
            </a:prstGeom>
            <a:ln w="12700" cap="flat">
              <a:noFill/>
              <a:miter lim="400000"/>
            </a:ln>
            <a:effectLst/>
          </p:spPr>
        </p:pic>
        <p:pic>
          <p:nvPicPr>
            <p:cNvPr id="479" name="kingfisher.jpg"/>
            <p:cNvPicPr>
              <a:picLocks noChangeAspect="1"/>
            </p:cNvPicPr>
            <p:nvPr/>
          </p:nvPicPr>
          <p:blipFill>
            <a:blip r:embed="rId9">
              <a:extLst/>
            </a:blip>
            <a:srcRect l="71390" t="0" r="0" b="34468"/>
            <a:stretch>
              <a:fillRect/>
            </a:stretch>
          </p:blipFill>
          <p:spPr>
            <a:xfrm>
              <a:off x="590763" y="1449160"/>
              <a:ext cx="1908061" cy="2128073"/>
            </a:xfrm>
            <a:prstGeom prst="rect">
              <a:avLst/>
            </a:prstGeom>
            <a:ln w="12700" cap="flat">
              <a:noFill/>
              <a:miter lim="400000"/>
            </a:ln>
            <a:effectLst/>
          </p:spPr>
        </p:pic>
        <p:pic>
          <p:nvPicPr>
            <p:cNvPr id="480" name="japanese_bullet_train.jpg"/>
            <p:cNvPicPr>
              <a:picLocks noChangeAspect="1"/>
            </p:cNvPicPr>
            <p:nvPr/>
          </p:nvPicPr>
          <p:blipFill>
            <a:blip r:embed="rId10">
              <a:extLst/>
            </a:blip>
            <a:srcRect l="1040" t="33652" r="34205" b="3491"/>
            <a:stretch>
              <a:fillRect/>
            </a:stretch>
          </p:blipFill>
          <p:spPr>
            <a:xfrm>
              <a:off x="0" y="3822024"/>
              <a:ext cx="3200400" cy="2325693"/>
            </a:xfrm>
            <a:prstGeom prst="rect">
              <a:avLst/>
            </a:prstGeom>
            <a:ln w="12700" cap="flat">
              <a:noFill/>
              <a:miter lim="400000"/>
            </a:ln>
            <a:effectLst/>
          </p:spPr>
        </p:pic>
        <p:pic>
          <p:nvPicPr>
            <p:cNvPr id="481" name="droppedImage.pdf"/>
            <p:cNvPicPr>
              <a:picLocks noChangeAspect="1"/>
            </p:cNvPicPr>
            <p:nvPr/>
          </p:nvPicPr>
          <p:blipFill>
            <a:blip r:embed="rId6">
              <a:extLst/>
            </a:blip>
            <a:stretch>
              <a:fillRect/>
            </a:stretch>
          </p:blipFill>
          <p:spPr>
            <a:xfrm rot="6465534">
              <a:off x="1395535" y="639839"/>
              <a:ext cx="1448218" cy="939801"/>
            </a:xfrm>
            <a:prstGeom prst="rect">
              <a:avLst/>
            </a:prstGeom>
            <a:ln w="12700" cap="flat">
              <a:noFill/>
              <a:miter lim="400000"/>
            </a:ln>
            <a:effectLst/>
          </p:spPr>
        </p:pic>
        <p:pic>
          <p:nvPicPr>
            <p:cNvPr id="482" name="droppedImage.pdf"/>
            <p:cNvPicPr>
              <a:picLocks noChangeAspect="1"/>
            </p:cNvPicPr>
            <p:nvPr/>
          </p:nvPicPr>
          <p:blipFill>
            <a:blip r:embed="rId7">
              <a:extLst/>
            </a:blip>
            <a:stretch>
              <a:fillRect/>
            </a:stretch>
          </p:blipFill>
          <p:spPr>
            <a:xfrm rot="6597779">
              <a:off x="2914269" y="4201395"/>
              <a:ext cx="1689101" cy="1720673"/>
            </a:xfrm>
            <a:prstGeom prst="rect">
              <a:avLst/>
            </a:prstGeom>
            <a:ln w="12700" cap="flat">
              <a:noFill/>
              <a:miter lim="400000"/>
            </a:ln>
            <a:effectLst/>
          </p:spPr>
        </p:pic>
      </p:grpSp>
      <p:sp>
        <p:nvSpPr>
          <p:cNvPr id="484" name="Shape 484"/>
          <p:cNvSpPr/>
          <p:nvPr/>
        </p:nvSpPr>
        <p:spPr>
          <a:xfrm>
            <a:off x="1727200" y="9531350"/>
            <a:ext cx="9547822" cy="241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indent="0" defTabSz="584200">
              <a:spcBef>
                <a:spcPts val="2800"/>
              </a:spcBef>
              <a:defRPr sz="900">
                <a:solidFill>
                  <a:srgbClr val="5E5E5E"/>
                </a:solidFill>
                <a:latin typeface="Hoefler Text"/>
                <a:ea typeface="Hoefler Text"/>
                <a:cs typeface="Hoefler Text"/>
                <a:sym typeface="Hoefler Text"/>
              </a:defRPr>
            </a:pPr>
            <a:r>
              <a:t>Nagel, J.K.S., Stone, R.B., McAdams, D.A. (2013) “Function-based Biologically-Inspired Design.” Chapter 5 in Biologically Inspired Design: Computational Methods and Tools, Springer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Shape 265"/>
          <p:cNvSpPr/>
          <p:nvPr>
            <p:ph type="title"/>
          </p:nvPr>
        </p:nvSpPr>
        <p:spPr>
          <a:prstGeom prst="rect">
            <a:avLst/>
          </a:prstGeom>
        </p:spPr>
        <p:txBody>
          <a:bodyPr/>
          <a:lstStyle/>
          <a:p>
            <a:pPr/>
            <a:r>
              <a:t>Design by Analogy</a:t>
            </a:r>
          </a:p>
        </p:txBody>
      </p:sp>
      <p:sp>
        <p:nvSpPr>
          <p:cNvPr id="266" name="Shape 266"/>
          <p:cNvSpPr/>
          <p:nvPr>
            <p:ph type="body" idx="1"/>
          </p:nvPr>
        </p:nvSpPr>
        <p:spPr>
          <a:xfrm>
            <a:off x="787400" y="2768600"/>
            <a:ext cx="11430000" cy="6261100"/>
          </a:xfrm>
          <a:prstGeom prst="rect">
            <a:avLst/>
          </a:prstGeom>
        </p:spPr>
        <p:txBody>
          <a:bodyPr>
            <a:normAutofit fontScale="100000" lnSpcReduction="0"/>
          </a:bodyPr>
          <a:lstStyle/>
          <a:p>
            <a:pPr marL="924560" indent="-520065" defTabSz="531622">
              <a:spcBef>
                <a:spcPts val="2500"/>
              </a:spcBef>
              <a:buBlip>
                <a:blip r:embed="rId2"/>
              </a:buBlip>
              <a:defRPr sz="3276"/>
            </a:pPr>
            <a:r>
              <a:rPr b="1"/>
              <a:t>Analogy:</a:t>
            </a:r>
            <a:r>
              <a:t>  Similarity in some respects between things that are otherwise dissimilar; a comparison between two things, typically for the purpose of explanation or clarification. </a:t>
            </a:r>
          </a:p>
          <a:p>
            <a:pPr marL="924560" indent="-520065" defTabSz="531622">
              <a:spcBef>
                <a:spcPts val="2500"/>
              </a:spcBef>
              <a:buBlip>
                <a:blip r:embed="rId2"/>
              </a:buBlip>
              <a:defRPr sz="3276"/>
            </a:pPr>
            <a:r>
              <a:t>Analogies can be used to solve problems, by recognizing when the design task is similar to a previously solved problem.</a:t>
            </a:r>
          </a:p>
          <a:p>
            <a:pPr marL="924560" indent="-520065" defTabSz="531622">
              <a:spcBef>
                <a:spcPts val="2500"/>
              </a:spcBef>
              <a:buBlip>
                <a:blip r:embed="rId2"/>
              </a:buBlip>
              <a:defRPr sz="3276"/>
            </a:pPr>
            <a:r>
              <a:t>A 2011 study measuring the ideation performance of senior engineering students (N =153) found that ideas stimulated by far-field analogies (out of domain) were more likely to be novel (innovative) than others.</a:t>
            </a:r>
          </a:p>
        </p:txBody>
      </p:sp>
      <p:sp>
        <p:nvSpPr>
          <p:cNvPr id="267" name="Shape 267"/>
          <p:cNvSpPr/>
          <p:nvPr>
            <p:ph type="sldNum" sz="quarter" idx="2"/>
          </p:nvPr>
        </p:nvSpPr>
        <p:spPr>
          <a:xfrm>
            <a:off x="12398693" y="9131300"/>
            <a:ext cx="386714" cy="431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8" name="Shape 488"/>
          <p:cNvSpPr/>
          <p:nvPr>
            <p:ph type="title"/>
          </p:nvPr>
        </p:nvSpPr>
        <p:spPr>
          <a:prstGeom prst="rect">
            <a:avLst/>
          </a:prstGeom>
        </p:spPr>
        <p:txBody>
          <a:bodyPr>
            <a:normAutofit fontScale="100000" lnSpcReduction="0"/>
          </a:bodyPr>
          <a:lstStyle/>
          <a:p>
            <a:pPr/>
            <a:r>
              <a:t>At a high level...</a:t>
            </a:r>
          </a:p>
        </p:txBody>
      </p:sp>
      <p:sp>
        <p:nvSpPr>
          <p:cNvPr id="489" name="Shape 489"/>
          <p:cNvSpPr/>
          <p:nvPr>
            <p:ph type="sldNum" sz="quarter" idx="2"/>
          </p:nvPr>
        </p:nvSpPr>
        <p:spPr>
          <a:xfrm>
            <a:off x="12423458" y="9168553"/>
            <a:ext cx="337184" cy="381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505" name="Group 505"/>
          <p:cNvGrpSpPr/>
          <p:nvPr/>
        </p:nvGrpSpPr>
        <p:grpSpPr>
          <a:xfrm>
            <a:off x="191796" y="3177257"/>
            <a:ext cx="12131782" cy="6317264"/>
            <a:chOff x="140278" y="0"/>
            <a:chExt cx="12131781" cy="6317262"/>
          </a:xfrm>
        </p:grpSpPr>
        <p:sp>
          <p:nvSpPr>
            <p:cNvPr id="490" name="Shape 490"/>
            <p:cNvSpPr/>
            <p:nvPr/>
          </p:nvSpPr>
          <p:spPr>
            <a:xfrm>
              <a:off x="7466882" y="3248942"/>
              <a:ext cx="2362201" cy="863601"/>
            </a:xfrm>
            <a:prstGeom prst="roundRect">
              <a:avLst>
                <a:gd name="adj" fmla="val 22059"/>
              </a:avLst>
            </a:prstGeom>
            <a:solidFill>
              <a:srgbClr val="0096FF">
                <a:alpha val="75000"/>
              </a:srgbClr>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84200">
                <a:defRPr b="1" sz="3400">
                  <a:latin typeface="Helvetica Neue"/>
                  <a:ea typeface="Helvetica Neue"/>
                  <a:cs typeface="Helvetica Neue"/>
                  <a:sym typeface="Helvetica Neue"/>
                </a:defRPr>
              </a:lvl1pPr>
            </a:lstStyle>
            <a:p>
              <a:pPr/>
              <a:r>
                <a:t>Identify</a:t>
              </a:r>
            </a:p>
          </p:txBody>
        </p:sp>
        <p:sp>
          <p:nvSpPr>
            <p:cNvPr id="491" name="Shape 491"/>
            <p:cNvSpPr/>
            <p:nvPr/>
          </p:nvSpPr>
          <p:spPr>
            <a:xfrm>
              <a:off x="5257082" y="4747541"/>
              <a:ext cx="2362201" cy="863601"/>
            </a:xfrm>
            <a:prstGeom prst="roundRect">
              <a:avLst>
                <a:gd name="adj" fmla="val 22059"/>
              </a:avLst>
            </a:prstGeom>
            <a:solidFill>
              <a:srgbClr val="0096FF">
                <a:alpha val="75000"/>
              </a:srgbClr>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b="1" sz="3400">
                  <a:latin typeface="Helvetica Neue"/>
                  <a:ea typeface="Helvetica Neue"/>
                  <a:cs typeface="Helvetica Neue"/>
                  <a:sym typeface="Helvetica Neue"/>
                </a:defRPr>
              </a:lvl1pPr>
            </a:lstStyle>
            <a:p>
              <a:pPr/>
              <a:r>
                <a:t>Abstract</a:t>
              </a:r>
            </a:p>
          </p:txBody>
        </p:sp>
        <p:sp>
          <p:nvSpPr>
            <p:cNvPr id="492" name="Shape 492"/>
            <p:cNvSpPr/>
            <p:nvPr/>
          </p:nvSpPr>
          <p:spPr>
            <a:xfrm>
              <a:off x="3085382" y="3248942"/>
              <a:ext cx="2362201" cy="863601"/>
            </a:xfrm>
            <a:prstGeom prst="roundRect">
              <a:avLst>
                <a:gd name="adj" fmla="val 22059"/>
              </a:avLst>
            </a:prstGeom>
            <a:solidFill>
              <a:srgbClr val="0096FF">
                <a:alpha val="75000"/>
              </a:srgbClr>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b="1" sz="3400">
                  <a:latin typeface="Helvetica Neue"/>
                  <a:ea typeface="Helvetica Neue"/>
                  <a:cs typeface="Helvetica Neue"/>
                  <a:sym typeface="Helvetica Neue"/>
                </a:defRPr>
              </a:lvl1pPr>
            </a:lstStyle>
            <a:p>
              <a:pPr/>
              <a:r>
                <a:t>Reflect</a:t>
              </a:r>
            </a:p>
          </p:txBody>
        </p:sp>
        <p:sp>
          <p:nvSpPr>
            <p:cNvPr id="493" name="Shape 493"/>
            <p:cNvSpPr/>
            <p:nvPr/>
          </p:nvSpPr>
          <p:spPr>
            <a:xfrm>
              <a:off x="3707682" y="543842"/>
              <a:ext cx="2362201" cy="863601"/>
            </a:xfrm>
            <a:prstGeom prst="roundRect">
              <a:avLst>
                <a:gd name="adj" fmla="val 22059"/>
              </a:avLst>
            </a:prstGeom>
            <a:solidFill>
              <a:srgbClr val="0096FF">
                <a:alpha val="75000"/>
              </a:srgbClr>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b="1" sz="3400">
                  <a:latin typeface="Helvetica Neue"/>
                  <a:ea typeface="Helvetica Neue"/>
                  <a:cs typeface="Helvetica Neue"/>
                  <a:sym typeface="Helvetica Neue"/>
                </a:defRPr>
              </a:lvl1pPr>
            </a:lstStyle>
            <a:p>
              <a:pPr/>
              <a:r>
                <a:t>Connect</a:t>
              </a:r>
            </a:p>
          </p:txBody>
        </p:sp>
        <p:sp>
          <p:nvSpPr>
            <p:cNvPr id="494" name="Shape 494"/>
            <p:cNvSpPr/>
            <p:nvPr/>
          </p:nvSpPr>
          <p:spPr>
            <a:xfrm>
              <a:off x="5295937" y="144453"/>
              <a:ext cx="2151720" cy="214192"/>
            </a:xfrm>
            <a:custGeom>
              <a:avLst/>
              <a:gdLst/>
              <a:ahLst/>
              <a:cxnLst>
                <a:cxn ang="0">
                  <a:pos x="wd2" y="hd2"/>
                </a:cxn>
                <a:cxn ang="5400000">
                  <a:pos x="wd2" y="hd2"/>
                </a:cxn>
                <a:cxn ang="10800000">
                  <a:pos x="wd2" y="hd2"/>
                </a:cxn>
                <a:cxn ang="16200000">
                  <a:pos x="wd2" y="hd2"/>
                </a:cxn>
              </a:cxnLst>
              <a:rect l="0" t="0" r="r" b="b"/>
              <a:pathLst>
                <a:path w="21600" h="9600" fill="norm" stroke="1" extrusionOk="0">
                  <a:moveTo>
                    <a:pt x="0" y="9600"/>
                  </a:moveTo>
                  <a:cubicBezTo>
                    <a:pt x="10085" y="-12000"/>
                    <a:pt x="21600" y="9600"/>
                    <a:pt x="21600" y="9600"/>
                  </a:cubicBezTo>
                </a:path>
              </a:pathLst>
            </a:custGeom>
            <a:noFill/>
            <a:ln w="76200" cap="flat">
              <a:solidFill>
                <a:srgbClr val="000000"/>
              </a:solidFill>
              <a:prstDash val="solid"/>
              <a:miter lim="400000"/>
              <a:tailEnd type="stealth" w="med" len="med"/>
            </a:ln>
            <a:effectLst/>
          </p:spPr>
          <p:txBody>
            <a:bodyPr wrap="square" lIns="50800" tIns="50800" rIns="50800" bIns="50800" numCol="1" anchor="ctr">
              <a:noAutofit/>
            </a:bodyPr>
            <a:lstStyle/>
            <a:p>
              <a:pPr algn="ctr" defTabSz="584200">
                <a:defRPr sz="3400">
                  <a:solidFill>
                    <a:srgbClr val="6C6963"/>
                  </a:solidFill>
                  <a:latin typeface="Hoefler Text"/>
                  <a:ea typeface="Hoefler Text"/>
                  <a:cs typeface="Hoefler Text"/>
                  <a:sym typeface="Hoefler Text"/>
                </a:defRPr>
              </a:pPr>
            </a:p>
          </p:txBody>
        </p:sp>
        <p:sp>
          <p:nvSpPr>
            <p:cNvPr id="495" name="Shape 495"/>
            <p:cNvSpPr/>
            <p:nvPr/>
          </p:nvSpPr>
          <p:spPr>
            <a:xfrm rot="10388614">
              <a:off x="7692804" y="4362114"/>
              <a:ext cx="1158190" cy="7821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6818" y="4351"/>
                    <a:pt x="21600" y="0"/>
                    <a:pt x="21600" y="0"/>
                  </a:cubicBezTo>
                </a:path>
              </a:pathLst>
            </a:custGeom>
            <a:noFill/>
            <a:ln w="76200" cap="flat">
              <a:solidFill>
                <a:srgbClr val="000000"/>
              </a:solidFill>
              <a:prstDash val="solid"/>
              <a:miter lim="400000"/>
              <a:tailEnd type="stealth" w="med" len="med"/>
            </a:ln>
            <a:effectLst/>
          </p:spPr>
          <p:txBody>
            <a:bodyPr wrap="square" lIns="50800" tIns="50800" rIns="50800" bIns="50800" numCol="1" anchor="ctr">
              <a:noAutofit/>
            </a:bodyPr>
            <a:lstStyle/>
            <a:p>
              <a:pPr algn="ctr" defTabSz="584200">
                <a:defRPr sz="3400">
                  <a:solidFill>
                    <a:srgbClr val="6C6963"/>
                  </a:solidFill>
                  <a:latin typeface="Hoefler Text"/>
                  <a:ea typeface="Hoefler Text"/>
                  <a:cs typeface="Hoefler Text"/>
                  <a:sym typeface="Hoefler Text"/>
                </a:defRPr>
              </a:pPr>
            </a:p>
          </p:txBody>
        </p:sp>
        <p:sp>
          <p:nvSpPr>
            <p:cNvPr id="496" name="Shape 496"/>
            <p:cNvSpPr/>
            <p:nvPr/>
          </p:nvSpPr>
          <p:spPr>
            <a:xfrm rot="14048613">
              <a:off x="3874411" y="4615069"/>
              <a:ext cx="1417957" cy="287500"/>
            </a:xfrm>
            <a:custGeom>
              <a:avLst/>
              <a:gdLst/>
              <a:ahLst/>
              <a:cxnLst>
                <a:cxn ang="0">
                  <a:pos x="wd2" y="hd2"/>
                </a:cxn>
                <a:cxn ang="5400000">
                  <a:pos x="wd2" y="hd2"/>
                </a:cxn>
                <a:cxn ang="10800000">
                  <a:pos x="wd2" y="hd2"/>
                </a:cxn>
                <a:cxn ang="16200000">
                  <a:pos x="wd2" y="hd2"/>
                </a:cxn>
              </a:cxnLst>
              <a:rect l="0" t="0" r="r" b="b"/>
              <a:pathLst>
                <a:path w="21600" h="14327" fill="norm" stroke="1" extrusionOk="0">
                  <a:moveTo>
                    <a:pt x="0" y="14327"/>
                  </a:moveTo>
                  <a:cubicBezTo>
                    <a:pt x="9238" y="-7273"/>
                    <a:pt x="21600" y="1961"/>
                    <a:pt x="21600" y="1961"/>
                  </a:cubicBezTo>
                </a:path>
              </a:pathLst>
            </a:custGeom>
            <a:noFill/>
            <a:ln w="76200" cap="flat">
              <a:solidFill>
                <a:srgbClr val="000000"/>
              </a:solidFill>
              <a:prstDash val="solid"/>
              <a:miter lim="400000"/>
              <a:tailEnd type="stealth" w="med" len="med"/>
            </a:ln>
            <a:effectLst/>
          </p:spPr>
          <p:txBody>
            <a:bodyPr wrap="square" lIns="50800" tIns="50800" rIns="50800" bIns="50800" numCol="1" anchor="ctr">
              <a:noAutofit/>
            </a:bodyPr>
            <a:lstStyle/>
            <a:p>
              <a:pPr algn="ctr" defTabSz="584200">
                <a:defRPr sz="3400">
                  <a:solidFill>
                    <a:srgbClr val="6C6963"/>
                  </a:solidFill>
                  <a:latin typeface="Hoefler Text"/>
                  <a:ea typeface="Hoefler Text"/>
                  <a:cs typeface="Hoefler Text"/>
                  <a:sym typeface="Hoefler Text"/>
                </a:defRPr>
              </a:pPr>
            </a:p>
          </p:txBody>
        </p:sp>
        <p:sp>
          <p:nvSpPr>
            <p:cNvPr id="497" name="Shape 497"/>
            <p:cNvSpPr/>
            <p:nvPr/>
          </p:nvSpPr>
          <p:spPr>
            <a:xfrm rot="17877458">
              <a:off x="3296753" y="2062046"/>
              <a:ext cx="1539272" cy="536905"/>
            </a:xfrm>
            <a:custGeom>
              <a:avLst/>
              <a:gdLst/>
              <a:ahLst/>
              <a:cxnLst>
                <a:cxn ang="0">
                  <a:pos x="wd2" y="hd2"/>
                </a:cxn>
                <a:cxn ang="5400000">
                  <a:pos x="wd2" y="hd2"/>
                </a:cxn>
                <a:cxn ang="10800000">
                  <a:pos x="wd2" y="hd2"/>
                </a:cxn>
                <a:cxn ang="16200000">
                  <a:pos x="wd2" y="hd2"/>
                </a:cxn>
              </a:cxnLst>
              <a:rect l="0" t="0" r="r" b="b"/>
              <a:pathLst>
                <a:path w="21600" h="19502" fill="norm" stroke="1" extrusionOk="0">
                  <a:moveTo>
                    <a:pt x="0" y="19502"/>
                  </a:moveTo>
                  <a:cubicBezTo>
                    <a:pt x="8402" y="-2098"/>
                    <a:pt x="21600" y="60"/>
                    <a:pt x="21600" y="60"/>
                  </a:cubicBezTo>
                </a:path>
              </a:pathLst>
            </a:custGeom>
            <a:noFill/>
            <a:ln w="76200" cap="flat">
              <a:solidFill>
                <a:srgbClr val="000000"/>
              </a:solidFill>
              <a:prstDash val="solid"/>
              <a:miter lim="400000"/>
              <a:tailEnd type="stealth" w="med" len="med"/>
            </a:ln>
            <a:effectLst/>
          </p:spPr>
          <p:txBody>
            <a:bodyPr wrap="square" lIns="50800" tIns="50800" rIns="50800" bIns="50800" numCol="1" anchor="ctr">
              <a:noAutofit/>
            </a:bodyPr>
            <a:lstStyle/>
            <a:p>
              <a:pPr algn="ctr" defTabSz="584200">
                <a:defRPr sz="3400">
                  <a:solidFill>
                    <a:srgbClr val="6C6963"/>
                  </a:solidFill>
                  <a:latin typeface="Hoefler Text"/>
                  <a:ea typeface="Hoefler Text"/>
                  <a:cs typeface="Hoefler Text"/>
                  <a:sym typeface="Hoefler Text"/>
                </a:defRPr>
              </a:pPr>
            </a:p>
          </p:txBody>
        </p:sp>
        <p:sp>
          <p:nvSpPr>
            <p:cNvPr id="498" name="Shape 498"/>
            <p:cNvSpPr/>
            <p:nvPr/>
          </p:nvSpPr>
          <p:spPr>
            <a:xfrm>
              <a:off x="6908082" y="543842"/>
              <a:ext cx="2362201" cy="863601"/>
            </a:xfrm>
            <a:prstGeom prst="roundRect">
              <a:avLst>
                <a:gd name="adj" fmla="val 22059"/>
              </a:avLst>
            </a:prstGeom>
            <a:solidFill>
              <a:srgbClr val="0096FF">
                <a:alpha val="75000"/>
              </a:srgbClr>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b="1" sz="3400">
                  <a:latin typeface="Helvetica Neue"/>
                  <a:ea typeface="Helvetica Neue"/>
                  <a:cs typeface="Helvetica Neue"/>
                  <a:sym typeface="Helvetica Neue"/>
                </a:defRPr>
              </a:lvl1pPr>
            </a:lstStyle>
            <a:p>
              <a:pPr/>
              <a:r>
                <a:t>Problem</a:t>
              </a:r>
            </a:p>
          </p:txBody>
        </p:sp>
        <p:sp>
          <p:nvSpPr>
            <p:cNvPr id="499" name="Shape 499"/>
            <p:cNvSpPr/>
            <p:nvPr/>
          </p:nvSpPr>
          <p:spPr>
            <a:xfrm rot="7077459">
              <a:off x="8173784" y="1850345"/>
              <a:ext cx="1342435" cy="9610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6621" y="4758"/>
                    <a:pt x="21600" y="0"/>
                    <a:pt x="21600" y="0"/>
                  </a:cubicBezTo>
                </a:path>
              </a:pathLst>
            </a:custGeom>
            <a:noFill/>
            <a:ln w="76200" cap="flat">
              <a:solidFill>
                <a:srgbClr val="000000"/>
              </a:solidFill>
              <a:prstDash val="solid"/>
              <a:miter lim="400000"/>
              <a:tailEnd type="stealth" w="med" len="med"/>
            </a:ln>
            <a:effectLst/>
          </p:spPr>
          <p:txBody>
            <a:bodyPr wrap="square" lIns="50800" tIns="50800" rIns="50800" bIns="50800" numCol="1" anchor="ctr">
              <a:noAutofit/>
            </a:bodyPr>
            <a:lstStyle/>
            <a:p>
              <a:pPr algn="ctr" defTabSz="584200">
                <a:defRPr sz="3400">
                  <a:solidFill>
                    <a:srgbClr val="6C6963"/>
                  </a:solidFill>
                  <a:latin typeface="Hoefler Text"/>
                  <a:ea typeface="Hoefler Text"/>
                  <a:cs typeface="Hoefler Text"/>
                  <a:sym typeface="Hoefler Text"/>
                </a:defRPr>
              </a:pPr>
            </a:p>
          </p:txBody>
        </p:sp>
        <p:sp>
          <p:nvSpPr>
            <p:cNvPr id="500" name="Shape 500"/>
            <p:cNvSpPr/>
            <p:nvPr/>
          </p:nvSpPr>
          <p:spPr>
            <a:xfrm>
              <a:off x="9656274" y="0"/>
              <a:ext cx="2343684" cy="1663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sz="3400">
                  <a:solidFill>
                    <a:srgbClr val="6C6963"/>
                  </a:solidFill>
                  <a:latin typeface="Hoefler Text"/>
                  <a:ea typeface="Hoefler Text"/>
                  <a:cs typeface="Hoefler Text"/>
                  <a:sym typeface="Hoefler Text"/>
                </a:defRPr>
              </a:pPr>
              <a:r>
                <a:rPr i="1"/>
                <a:t>Abstract</a:t>
              </a:r>
              <a:r>
                <a:t> the</a:t>
              </a:r>
            </a:p>
            <a:p>
              <a:pPr algn="ctr" defTabSz="584200">
                <a:defRPr sz="3400">
                  <a:solidFill>
                    <a:srgbClr val="6C6963"/>
                  </a:solidFill>
                  <a:latin typeface="Hoefler Text"/>
                  <a:ea typeface="Hoefler Text"/>
                  <a:cs typeface="Hoefler Text"/>
                  <a:sym typeface="Hoefler Text"/>
                </a:defRPr>
              </a:pPr>
              <a:r>
                <a:t>problem to </a:t>
              </a:r>
            </a:p>
            <a:p>
              <a:pPr algn="ctr" defTabSz="584200">
                <a:defRPr sz="3400">
                  <a:solidFill>
                    <a:srgbClr val="6C6963"/>
                  </a:solidFill>
                  <a:latin typeface="Hoefler Text"/>
                  <a:ea typeface="Hoefler Text"/>
                  <a:cs typeface="Hoefler Text"/>
                  <a:sym typeface="Hoefler Text"/>
                </a:defRPr>
              </a:pPr>
              <a:r>
                <a:t>be solved</a:t>
              </a:r>
            </a:p>
          </p:txBody>
        </p:sp>
        <p:sp>
          <p:nvSpPr>
            <p:cNvPr id="501" name="Shape 501"/>
            <p:cNvSpPr/>
            <p:nvPr/>
          </p:nvSpPr>
          <p:spPr>
            <a:xfrm>
              <a:off x="10176230" y="2857923"/>
              <a:ext cx="2095831" cy="166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sz="3400">
                  <a:solidFill>
                    <a:srgbClr val="6C6963"/>
                  </a:solidFill>
                  <a:latin typeface="Hoefler Text"/>
                  <a:ea typeface="Hoefler Text"/>
                  <a:cs typeface="Hoefler Text"/>
                  <a:sym typeface="Hoefler Text"/>
                </a:defRPr>
              </a:pPr>
              <a:r>
                <a:t>Search for</a:t>
              </a:r>
            </a:p>
            <a:p>
              <a:pPr algn="ctr" defTabSz="584200">
                <a:defRPr sz="3400">
                  <a:solidFill>
                    <a:srgbClr val="6C6963"/>
                  </a:solidFill>
                  <a:latin typeface="Hoefler Text"/>
                  <a:ea typeface="Hoefler Text"/>
                  <a:cs typeface="Hoefler Text"/>
                  <a:sym typeface="Hoefler Text"/>
                </a:defRPr>
              </a:pPr>
              <a:r>
                <a:t>biological</a:t>
              </a:r>
            </a:p>
            <a:p>
              <a:pPr algn="ctr" defTabSz="584200">
                <a:defRPr sz="3400">
                  <a:solidFill>
                    <a:srgbClr val="6C6963"/>
                  </a:solidFill>
                  <a:latin typeface="Hoefler Text"/>
                  <a:ea typeface="Hoefler Text"/>
                  <a:cs typeface="Hoefler Text"/>
                  <a:sym typeface="Hoefler Text"/>
                </a:defRPr>
              </a:pPr>
              <a:r>
                <a:t>inspiration</a:t>
              </a:r>
            </a:p>
          </p:txBody>
        </p:sp>
        <p:sp>
          <p:nvSpPr>
            <p:cNvPr id="502" name="Shape 502"/>
            <p:cNvSpPr/>
            <p:nvPr/>
          </p:nvSpPr>
          <p:spPr>
            <a:xfrm>
              <a:off x="304814" y="2378991"/>
              <a:ext cx="2794001" cy="2705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defRPr sz="3400">
                  <a:solidFill>
                    <a:srgbClr val="6C6963"/>
                  </a:solidFill>
                  <a:latin typeface="Hoefler Text"/>
                  <a:ea typeface="Hoefler Text"/>
                  <a:cs typeface="Hoefler Text"/>
                  <a:sym typeface="Hoefler Text"/>
                </a:defRPr>
              </a:lvl1pPr>
            </a:lstStyle>
            <a:p>
              <a:pPr/>
              <a:r>
                <a:t>Identify analogies to engineering, governing principles</a:t>
              </a:r>
            </a:p>
          </p:txBody>
        </p:sp>
        <p:sp>
          <p:nvSpPr>
            <p:cNvPr id="503" name="Shape 503"/>
            <p:cNvSpPr/>
            <p:nvPr/>
          </p:nvSpPr>
          <p:spPr>
            <a:xfrm>
              <a:off x="140278" y="0"/>
              <a:ext cx="3606801" cy="1663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ctr" defTabSz="584200">
                <a:defRPr sz="3400">
                  <a:solidFill>
                    <a:srgbClr val="6C6963"/>
                  </a:solidFill>
                  <a:latin typeface="Hoefler Text"/>
                  <a:ea typeface="Hoefler Text"/>
                  <a:cs typeface="Hoefler Text"/>
                  <a:sym typeface="Hoefler Text"/>
                </a:defRPr>
              </a:pPr>
              <a:r>
                <a:t>Apply biological inspiration to </a:t>
              </a:r>
            </a:p>
            <a:p>
              <a:pPr algn="ctr" defTabSz="584200">
                <a:defRPr sz="3400">
                  <a:solidFill>
                    <a:srgbClr val="6C6963"/>
                  </a:solidFill>
                  <a:latin typeface="Hoefler Text"/>
                  <a:ea typeface="Hoefler Text"/>
                  <a:cs typeface="Hoefler Text"/>
                  <a:sym typeface="Hoefler Text"/>
                </a:defRPr>
              </a:pPr>
              <a:r>
                <a:t>solve the problem</a:t>
              </a:r>
            </a:p>
          </p:txBody>
        </p:sp>
        <p:sp>
          <p:nvSpPr>
            <p:cNvPr id="504" name="Shape 504"/>
            <p:cNvSpPr/>
            <p:nvPr/>
          </p:nvSpPr>
          <p:spPr>
            <a:xfrm>
              <a:off x="989882" y="5694962"/>
              <a:ext cx="1094740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ctr" defTabSz="584200">
                <a:defRPr sz="3400">
                  <a:solidFill>
                    <a:srgbClr val="6C6963"/>
                  </a:solidFill>
                  <a:latin typeface="Hoefler Text"/>
                  <a:ea typeface="Hoefler Text"/>
                  <a:cs typeface="Hoefler Text"/>
                  <a:sym typeface="Hoefler Text"/>
                </a:defRPr>
              </a:pPr>
              <a:r>
                <a:rPr i="1"/>
                <a:t>Abstract</a:t>
              </a:r>
              <a:r>
                <a:t> the biological information</a:t>
              </a: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9" name="Shape 509"/>
          <p:cNvSpPr/>
          <p:nvPr>
            <p:ph type="title"/>
          </p:nvPr>
        </p:nvSpPr>
        <p:spPr>
          <a:prstGeom prst="rect">
            <a:avLst/>
          </a:prstGeom>
        </p:spPr>
        <p:txBody>
          <a:bodyPr/>
          <a:lstStyle/>
          <a:p>
            <a:pPr/>
            <a:r>
              <a:t>The Process of Discovery starting from a problem</a:t>
            </a:r>
          </a:p>
        </p:txBody>
      </p:sp>
      <p:sp>
        <p:nvSpPr>
          <p:cNvPr id="510" name="Shape 510"/>
          <p:cNvSpPr/>
          <p:nvPr>
            <p:ph type="body" sz="half" idx="1"/>
          </p:nvPr>
        </p:nvSpPr>
        <p:spPr>
          <a:xfrm>
            <a:off x="800100" y="2768600"/>
            <a:ext cx="6616700" cy="6616700"/>
          </a:xfrm>
          <a:prstGeom prst="rect">
            <a:avLst/>
          </a:prstGeom>
        </p:spPr>
        <p:txBody>
          <a:bodyPr>
            <a:normAutofit fontScale="100000" lnSpcReduction="0"/>
          </a:bodyPr>
          <a:lstStyle/>
          <a:p>
            <a:pPr marL="1016000">
              <a:buBlip>
                <a:blip r:embed="rId3"/>
              </a:buBlip>
            </a:pPr>
            <a:r>
              <a:t>Shading buildings with irregular geometries is very difficult since most sun protection systems were developed for planar façades.  </a:t>
            </a:r>
          </a:p>
          <a:p>
            <a:pPr marL="1016000">
              <a:buBlip>
                <a:blip r:embed="rId3"/>
              </a:buBlip>
            </a:pPr>
            <a:r>
              <a:t>The pollination mechanism of the Bird-of-Paradise flower offered inspiration based on the elastic kinematics of plant movements.</a:t>
            </a:r>
          </a:p>
        </p:txBody>
      </p:sp>
      <p:sp>
        <p:nvSpPr>
          <p:cNvPr id="511" name="Shape 511"/>
          <p:cNvSpPr/>
          <p:nvPr>
            <p:ph type="sldNum" sz="quarter" idx="2"/>
          </p:nvPr>
        </p:nvSpPr>
        <p:spPr>
          <a:xfrm>
            <a:off x="12415685" y="9168553"/>
            <a:ext cx="352730" cy="381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12" name="url?sa=i&amp;rct=j&amp;q=&amp;esrc=s&amp;source=images&amp;cd=&amp;ved=&amp;url=http%3A%2F%2Fcardiffwalesmap.com%2FOurForum%2Fviewtopic.php%3Ff%3D1%26t%3D139%26start%3D60&amp;bvm=bv.107406026,d.png"/>
          <p:cNvPicPr>
            <a:picLocks noChangeAspect="1"/>
          </p:cNvPicPr>
          <p:nvPr/>
        </p:nvPicPr>
        <p:blipFill>
          <a:blip r:embed="rId4">
            <a:extLst/>
          </a:blip>
          <a:stretch>
            <a:fillRect/>
          </a:stretch>
        </p:blipFill>
        <p:spPr>
          <a:xfrm>
            <a:off x="8585200" y="2984500"/>
            <a:ext cx="3086100" cy="4117155"/>
          </a:xfrm>
          <a:prstGeom prst="rect">
            <a:avLst/>
          </a:prstGeom>
          <a:ln w="12700">
            <a:miter lim="400000"/>
          </a:ln>
        </p:spPr>
      </p:pic>
      <p:pic>
        <p:nvPicPr>
          <p:cNvPr id="513" name="url?sa=i&amp;rct=j&amp;q=&amp;esrc=s&amp;source=images&amp;cd=&amp;ved=0CAcQjRxqFQoTCKanwp-mickCFcjZJgodh1cMiQ&amp;url=http%3A%2F%2Fwww.designboom.png"/>
          <p:cNvPicPr>
            <a:picLocks noChangeAspect="1"/>
          </p:cNvPicPr>
          <p:nvPr/>
        </p:nvPicPr>
        <p:blipFill>
          <a:blip r:embed="rId5">
            <a:extLst/>
          </a:blip>
          <a:srcRect l="6966" t="19882" r="6516" b="20216"/>
          <a:stretch>
            <a:fillRect/>
          </a:stretch>
        </p:blipFill>
        <p:spPr>
          <a:xfrm>
            <a:off x="7683500" y="7188200"/>
            <a:ext cx="4889500" cy="2032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7" name="Shape 517"/>
          <p:cNvSpPr/>
          <p:nvPr>
            <p:ph type="title"/>
          </p:nvPr>
        </p:nvSpPr>
        <p:spPr>
          <a:xfrm>
            <a:off x="800100" y="254000"/>
            <a:ext cx="11430000" cy="2019300"/>
          </a:xfrm>
          <a:prstGeom prst="rect">
            <a:avLst/>
          </a:prstGeom>
        </p:spPr>
        <p:txBody>
          <a:bodyPr/>
          <a:lstStyle/>
          <a:p>
            <a:pPr/>
            <a:r>
              <a:t>The Process of Discovery</a:t>
            </a:r>
          </a:p>
        </p:txBody>
      </p:sp>
      <p:sp>
        <p:nvSpPr>
          <p:cNvPr id="518" name="Shape 518"/>
          <p:cNvSpPr/>
          <p:nvPr>
            <p:ph type="sldNum" sz="quarter" idx="2"/>
          </p:nvPr>
        </p:nvSpPr>
        <p:spPr>
          <a:xfrm>
            <a:off x="12423458" y="9168553"/>
            <a:ext cx="337184" cy="381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19" name="Shape 519"/>
          <p:cNvSpPr/>
          <p:nvPr/>
        </p:nvSpPr>
        <p:spPr>
          <a:xfrm flipH="1">
            <a:off x="6123185" y="2365970"/>
            <a:ext cx="3871" cy="7027267"/>
          </a:xfrm>
          <a:prstGeom prst="line">
            <a:avLst/>
          </a:prstGeom>
          <a:ln w="25400">
            <a:solidFill>
              <a:srgbClr val="7E8286"/>
            </a:solidFill>
            <a:miter lim="400000"/>
          </a:ln>
        </p:spPr>
        <p:txBody>
          <a:bodyPr lIns="50800" tIns="50800" rIns="50800" bIns="50800" anchor="ctr"/>
          <a:lstStyle/>
          <a:p>
            <a:pPr/>
          </a:p>
        </p:txBody>
      </p:sp>
      <p:sp>
        <p:nvSpPr>
          <p:cNvPr id="520" name="Shape 520"/>
          <p:cNvSpPr/>
          <p:nvPr/>
        </p:nvSpPr>
        <p:spPr>
          <a:xfrm>
            <a:off x="1736413" y="2184400"/>
            <a:ext cx="2845867" cy="622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400" u="sng">
                <a:solidFill>
                  <a:srgbClr val="6C6963"/>
                </a:solidFill>
                <a:latin typeface="Hoefler Text"/>
                <a:ea typeface="Hoefler Text"/>
                <a:cs typeface="Hoefler Text"/>
                <a:sym typeface="Hoefler Text"/>
              </a:defRPr>
            </a:lvl1pPr>
          </a:lstStyle>
          <a:p>
            <a:pPr/>
            <a:r>
              <a:t>Concept Space</a:t>
            </a:r>
          </a:p>
        </p:txBody>
      </p:sp>
      <p:sp>
        <p:nvSpPr>
          <p:cNvPr id="521" name="Shape 521"/>
          <p:cNvSpPr/>
          <p:nvPr/>
        </p:nvSpPr>
        <p:spPr>
          <a:xfrm>
            <a:off x="7897603" y="2184400"/>
            <a:ext cx="3332075" cy="622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400" u="sng">
                <a:solidFill>
                  <a:srgbClr val="6C6963"/>
                </a:solidFill>
                <a:latin typeface="Hoefler Text"/>
                <a:ea typeface="Hoefler Text"/>
                <a:cs typeface="Hoefler Text"/>
                <a:sym typeface="Hoefler Text"/>
              </a:defRPr>
            </a:lvl1pPr>
          </a:lstStyle>
          <a:p>
            <a:pPr/>
            <a:r>
              <a:t>Knowledge Space</a:t>
            </a:r>
          </a:p>
        </p:txBody>
      </p:sp>
      <p:sp>
        <p:nvSpPr>
          <p:cNvPr id="522" name="Shape 522"/>
          <p:cNvSpPr/>
          <p:nvPr/>
        </p:nvSpPr>
        <p:spPr>
          <a:xfrm>
            <a:off x="6388100" y="2946400"/>
            <a:ext cx="6159500" cy="2755900"/>
          </a:xfrm>
          <a:prstGeom prst="roundRect">
            <a:avLst>
              <a:gd name="adj" fmla="val 6912"/>
            </a:avLst>
          </a:prstGeom>
          <a:solidFill>
            <a:srgbClr val="76D6FF">
              <a:alpha val="41000"/>
            </a:srgbClr>
          </a:solidFill>
          <a:ln w="12700">
            <a:miter lim="400000"/>
          </a:ln>
        </p:spPr>
        <p:txBody>
          <a:bodyPr lIns="50800" tIns="50800" rIns="50800" bIns="50800" anchor="ctr"/>
          <a:lstStyle/>
          <a:p>
            <a:pPr algn="ctr" defTabSz="584200">
              <a:defRPr sz="3400">
                <a:solidFill>
                  <a:srgbClr val="FFFFFF"/>
                </a:solidFill>
                <a:latin typeface="Hoefler Text"/>
                <a:ea typeface="Hoefler Text"/>
                <a:cs typeface="Hoefler Text"/>
                <a:sym typeface="Hoefler Text"/>
              </a:defRPr>
            </a:pPr>
          </a:p>
        </p:txBody>
      </p:sp>
      <p:sp>
        <p:nvSpPr>
          <p:cNvPr id="523" name="Shape 523"/>
          <p:cNvSpPr/>
          <p:nvPr/>
        </p:nvSpPr>
        <p:spPr>
          <a:xfrm>
            <a:off x="6388100" y="6045200"/>
            <a:ext cx="6159500" cy="3073400"/>
          </a:xfrm>
          <a:prstGeom prst="roundRect">
            <a:avLst>
              <a:gd name="adj" fmla="val 6198"/>
            </a:avLst>
          </a:prstGeom>
          <a:solidFill>
            <a:srgbClr val="73FA79">
              <a:alpha val="44000"/>
            </a:srgbClr>
          </a:solidFill>
          <a:ln w="12700">
            <a:miter lim="400000"/>
          </a:ln>
        </p:spPr>
        <p:txBody>
          <a:bodyPr lIns="50800" tIns="50800" rIns="50800" bIns="50800" anchor="ctr"/>
          <a:lstStyle/>
          <a:p>
            <a:pPr algn="ctr" defTabSz="584200">
              <a:defRPr sz="3400">
                <a:solidFill>
                  <a:srgbClr val="FFFFFF"/>
                </a:solidFill>
                <a:latin typeface="Hoefler Text"/>
                <a:ea typeface="Hoefler Text"/>
                <a:cs typeface="Hoefler Text"/>
                <a:sym typeface="Hoefler Text"/>
              </a:defRPr>
            </a:pPr>
          </a:p>
        </p:txBody>
      </p:sp>
      <p:sp>
        <p:nvSpPr>
          <p:cNvPr id="524" name="Shape 524"/>
          <p:cNvSpPr/>
          <p:nvPr/>
        </p:nvSpPr>
        <p:spPr>
          <a:xfrm>
            <a:off x="495300" y="3022600"/>
            <a:ext cx="5346700" cy="1270000"/>
          </a:xfrm>
          <a:prstGeom prst="ellipse">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84200">
              <a:defRPr sz="2000">
                <a:latin typeface="Palatino"/>
                <a:ea typeface="Palatino"/>
                <a:cs typeface="Palatino"/>
                <a:sym typeface="Palatino"/>
              </a:defRPr>
            </a:lvl1pPr>
          </a:lstStyle>
          <a:p>
            <a:pPr/>
            <a:r>
              <a:t>C0: Design an adaptable and energy efficient facade shading system</a:t>
            </a:r>
          </a:p>
        </p:txBody>
      </p:sp>
      <p:grpSp>
        <p:nvGrpSpPr>
          <p:cNvPr id="529" name="Group 529"/>
          <p:cNvGrpSpPr/>
          <p:nvPr/>
        </p:nvGrpSpPr>
        <p:grpSpPr>
          <a:xfrm>
            <a:off x="254000" y="4283719"/>
            <a:ext cx="5689600" cy="1291581"/>
            <a:chOff x="0" y="0"/>
            <a:chExt cx="5689600" cy="1291580"/>
          </a:xfrm>
        </p:grpSpPr>
        <p:sp>
          <p:nvSpPr>
            <p:cNvPr id="525" name="Shape 525"/>
            <p:cNvSpPr/>
            <p:nvPr/>
          </p:nvSpPr>
          <p:spPr>
            <a:xfrm>
              <a:off x="0" y="339080"/>
              <a:ext cx="2590800" cy="952501"/>
            </a:xfrm>
            <a:prstGeom prst="ellipse">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84200">
                <a:defRPr sz="1800">
                  <a:latin typeface="Palatino"/>
                  <a:ea typeface="Palatino"/>
                  <a:cs typeface="Palatino"/>
                  <a:sym typeface="Palatino"/>
                </a:defRPr>
              </a:lvl1pPr>
            </a:lstStyle>
            <a:p>
              <a:pPr/>
              <a:r>
                <a:t>C1: With hinges </a:t>
              </a:r>
            </a:p>
          </p:txBody>
        </p:sp>
        <p:sp>
          <p:nvSpPr>
            <p:cNvPr id="526" name="Shape 526"/>
            <p:cNvSpPr/>
            <p:nvPr/>
          </p:nvSpPr>
          <p:spPr>
            <a:xfrm>
              <a:off x="3098800" y="339080"/>
              <a:ext cx="2590800" cy="952501"/>
            </a:xfrm>
            <a:prstGeom prst="ellipse">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84200">
                <a:defRPr sz="1800">
                  <a:latin typeface="Palatino"/>
                  <a:ea typeface="Palatino"/>
                  <a:cs typeface="Palatino"/>
                  <a:sym typeface="Palatino"/>
                </a:defRPr>
              </a:lvl1pPr>
            </a:lstStyle>
            <a:p>
              <a:pPr/>
              <a:r>
                <a:t>C1: Without hinges</a:t>
              </a:r>
            </a:p>
          </p:txBody>
        </p:sp>
        <p:sp>
          <p:nvSpPr>
            <p:cNvPr id="527" name="Shape 527"/>
            <p:cNvSpPr/>
            <p:nvPr/>
          </p:nvSpPr>
          <p:spPr>
            <a:xfrm flipV="1">
              <a:off x="1568400" y="0"/>
              <a:ext cx="1274118" cy="335806"/>
            </a:xfrm>
            <a:prstGeom prst="line">
              <a:avLst/>
            </a:prstGeom>
            <a:noFill/>
            <a:ln w="38100" cap="flat">
              <a:solidFill>
                <a:srgbClr val="7E8286"/>
              </a:solidFill>
              <a:prstDash val="solid"/>
              <a:miter lim="400000"/>
              <a:headEnd type="stealth" w="med" len="med"/>
            </a:ln>
            <a:effectLst/>
          </p:spPr>
          <p:txBody>
            <a:bodyPr wrap="square" lIns="50800" tIns="50800" rIns="50800" bIns="50800" numCol="1" anchor="ctr">
              <a:noAutofit/>
            </a:bodyPr>
            <a:lstStyle/>
            <a:p>
              <a:pPr/>
            </a:p>
          </p:txBody>
        </p:sp>
        <p:sp>
          <p:nvSpPr>
            <p:cNvPr id="528" name="Shape 528"/>
            <p:cNvSpPr/>
            <p:nvPr/>
          </p:nvSpPr>
          <p:spPr>
            <a:xfrm flipH="1" flipV="1">
              <a:off x="2846387" y="7193"/>
              <a:ext cx="1372444" cy="348457"/>
            </a:xfrm>
            <a:prstGeom prst="line">
              <a:avLst/>
            </a:prstGeom>
            <a:noFill/>
            <a:ln w="38100" cap="flat">
              <a:solidFill>
                <a:srgbClr val="FF2600"/>
              </a:solidFill>
              <a:prstDash val="solid"/>
              <a:miter lim="400000"/>
              <a:headEnd type="stealth" w="med" len="med"/>
            </a:ln>
            <a:effectLst/>
          </p:spPr>
          <p:txBody>
            <a:bodyPr wrap="square" lIns="50800" tIns="50800" rIns="50800" bIns="50800" numCol="1" anchor="ctr">
              <a:noAutofit/>
            </a:bodyPr>
            <a:lstStyle/>
            <a:p>
              <a:pPr/>
            </a:p>
          </p:txBody>
        </p:sp>
      </p:grpSp>
      <p:sp>
        <p:nvSpPr>
          <p:cNvPr id="530" name="Shape 530"/>
          <p:cNvSpPr/>
          <p:nvPr/>
        </p:nvSpPr>
        <p:spPr>
          <a:xfrm flipH="1">
            <a:off x="381833" y="9088011"/>
            <a:ext cx="914601" cy="4197"/>
          </a:xfrm>
          <a:prstGeom prst="line">
            <a:avLst/>
          </a:prstGeom>
          <a:ln w="50800">
            <a:solidFill>
              <a:srgbClr val="FF2600"/>
            </a:solidFill>
            <a:miter lim="400000"/>
            <a:headEnd type="stealth"/>
          </a:ln>
        </p:spPr>
        <p:txBody>
          <a:bodyPr lIns="50800" tIns="50800" rIns="50800" bIns="50800" anchor="ctr"/>
          <a:lstStyle/>
          <a:p>
            <a:pPr/>
          </a:p>
        </p:txBody>
      </p:sp>
      <p:sp>
        <p:nvSpPr>
          <p:cNvPr id="531" name="Shape 531"/>
          <p:cNvSpPr/>
          <p:nvPr/>
        </p:nvSpPr>
        <p:spPr>
          <a:xfrm>
            <a:off x="1298870" y="8851900"/>
            <a:ext cx="1695908"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2400">
                <a:latin typeface="Hoefler Text"/>
                <a:ea typeface="Hoefler Text"/>
                <a:cs typeface="Hoefler Text"/>
                <a:sym typeface="Hoefler Text"/>
              </a:defRPr>
            </a:lvl1pPr>
          </a:lstStyle>
          <a:p>
            <a:pPr/>
            <a:r>
              <a:t>Design Path</a:t>
            </a:r>
          </a:p>
        </p:txBody>
      </p:sp>
      <p:sp>
        <p:nvSpPr>
          <p:cNvPr id="532" name="Shape 532"/>
          <p:cNvSpPr/>
          <p:nvPr/>
        </p:nvSpPr>
        <p:spPr>
          <a:xfrm>
            <a:off x="10473849" y="8648700"/>
            <a:ext cx="1993621"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1800">
                <a:latin typeface="Hoefler Text"/>
                <a:ea typeface="Hoefler Text"/>
                <a:cs typeface="Hoefler Text"/>
                <a:sym typeface="Hoefler Text"/>
              </a:defRPr>
            </a:lvl1pPr>
          </a:lstStyle>
          <a:p>
            <a:pPr/>
            <a:r>
              <a:t>Biology Knowledge</a:t>
            </a:r>
          </a:p>
        </p:txBody>
      </p:sp>
      <p:sp>
        <p:nvSpPr>
          <p:cNvPr id="533" name="Shape 533"/>
          <p:cNvSpPr/>
          <p:nvPr/>
        </p:nvSpPr>
        <p:spPr>
          <a:xfrm>
            <a:off x="9842341" y="5321300"/>
            <a:ext cx="2908301" cy="38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800">
                <a:latin typeface="Hoefler Text"/>
                <a:ea typeface="Hoefler Text"/>
                <a:cs typeface="Hoefler Text"/>
                <a:sym typeface="Hoefler Text"/>
              </a:defRPr>
            </a:lvl1pPr>
          </a:lstStyle>
          <a:p>
            <a:pPr/>
            <a:r>
              <a:t>Traditional Knowledge</a:t>
            </a:r>
          </a:p>
        </p:txBody>
      </p:sp>
      <p:sp>
        <p:nvSpPr>
          <p:cNvPr id="534" name="Shape 534"/>
          <p:cNvSpPr/>
          <p:nvPr/>
        </p:nvSpPr>
        <p:spPr>
          <a:xfrm>
            <a:off x="5593535" y="5380094"/>
            <a:ext cx="1231901" cy="1689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21600"/>
                  <a:pt x="20732" y="14079"/>
                  <a:pt x="19281" y="12071"/>
                </a:cubicBezTo>
                <a:cubicBezTo>
                  <a:pt x="18265" y="10665"/>
                  <a:pt x="15247" y="5850"/>
                  <a:pt x="15247" y="5850"/>
                </a:cubicBezTo>
                <a:lnTo>
                  <a:pt x="8598" y="1857"/>
                </a:lnTo>
                <a:cubicBezTo>
                  <a:pt x="8598" y="1857"/>
                  <a:pt x="8214" y="1784"/>
                  <a:pt x="6762" y="1857"/>
                </a:cubicBezTo>
                <a:cubicBezTo>
                  <a:pt x="6299" y="1880"/>
                  <a:pt x="0" y="0"/>
                  <a:pt x="0" y="0"/>
                </a:cubicBezTo>
              </a:path>
            </a:pathLst>
          </a:custGeom>
          <a:ln w="38100">
            <a:solidFill>
              <a:srgbClr val="7E8286"/>
            </a:solidFill>
            <a:custDash>
              <a:ds d="200000" sp="200000"/>
            </a:custDash>
            <a:miter lim="400000"/>
            <a:tailEnd type="triangle"/>
          </a:ln>
        </p:spPr>
        <p:txBody>
          <a:bodyPr lIns="50800" tIns="50800" rIns="50800" bIns="50800" anchor="ctr"/>
          <a:lstStyle/>
          <a:p>
            <a:pPr algn="ctr" defTabSz="584200">
              <a:defRPr sz="3400">
                <a:solidFill>
                  <a:srgbClr val="6C6963"/>
                </a:solidFill>
                <a:latin typeface="Hoefler Text"/>
                <a:ea typeface="Hoefler Text"/>
                <a:cs typeface="Hoefler Text"/>
                <a:sym typeface="Hoefler Text"/>
              </a:defRPr>
            </a:pPr>
          </a:p>
        </p:txBody>
      </p:sp>
      <p:sp>
        <p:nvSpPr>
          <p:cNvPr id="535" name="Shape 535"/>
          <p:cNvSpPr/>
          <p:nvPr/>
        </p:nvSpPr>
        <p:spPr>
          <a:xfrm rot="1854283">
            <a:off x="11682809" y="4902051"/>
            <a:ext cx="901701" cy="1562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372" y="13530"/>
                </a:lnTo>
                <a:lnTo>
                  <a:pt x="16098" y="6925"/>
                </a:lnTo>
                <a:lnTo>
                  <a:pt x="10070" y="2889"/>
                </a:lnTo>
                <a:lnTo>
                  <a:pt x="2082" y="0"/>
                </a:lnTo>
                <a:lnTo>
                  <a:pt x="0" y="290"/>
                </a:lnTo>
              </a:path>
            </a:pathLst>
          </a:custGeom>
          <a:ln w="38100">
            <a:solidFill>
              <a:srgbClr val="7E8286"/>
            </a:solidFill>
            <a:custDash>
              <a:ds d="200000" sp="200000"/>
            </a:custDash>
            <a:miter lim="400000"/>
            <a:tailEnd type="triangle"/>
          </a:ln>
        </p:spPr>
        <p:txBody>
          <a:bodyPr lIns="50800" tIns="50800" rIns="50800" bIns="50800" anchor="ctr"/>
          <a:lstStyle/>
          <a:p>
            <a:pPr algn="ctr" defTabSz="584200">
              <a:defRPr sz="3400">
                <a:solidFill>
                  <a:srgbClr val="6C6963"/>
                </a:solidFill>
                <a:latin typeface="Hoefler Text"/>
                <a:ea typeface="Hoefler Text"/>
                <a:cs typeface="Hoefler Text"/>
                <a:sym typeface="Hoefler Text"/>
              </a:defRPr>
            </a:pPr>
          </a:p>
        </p:txBody>
      </p:sp>
      <p:grpSp>
        <p:nvGrpSpPr>
          <p:cNvPr id="542" name="Group 542"/>
          <p:cNvGrpSpPr/>
          <p:nvPr/>
        </p:nvGrpSpPr>
        <p:grpSpPr>
          <a:xfrm>
            <a:off x="190500" y="5604868"/>
            <a:ext cx="5892800" cy="2243732"/>
            <a:chOff x="0" y="0"/>
            <a:chExt cx="5892800" cy="2243731"/>
          </a:xfrm>
        </p:grpSpPr>
        <p:sp>
          <p:nvSpPr>
            <p:cNvPr id="536" name="Shape 536"/>
            <p:cNvSpPr/>
            <p:nvPr/>
          </p:nvSpPr>
          <p:spPr>
            <a:xfrm>
              <a:off x="4165600" y="745131"/>
              <a:ext cx="1727200" cy="1485901"/>
            </a:xfrm>
            <a:prstGeom prst="ellipse">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84200">
                <a:defRPr sz="1800">
                  <a:latin typeface="Palatino"/>
                  <a:ea typeface="Palatino"/>
                  <a:cs typeface="Palatino"/>
                  <a:sym typeface="Palatino"/>
                </a:defRPr>
              </a:lvl1pPr>
            </a:lstStyle>
            <a:p>
              <a:pPr/>
              <a:r>
                <a:t>C2: Lateral torsional buckling</a:t>
              </a:r>
            </a:p>
          </p:txBody>
        </p:sp>
        <p:sp>
          <p:nvSpPr>
            <p:cNvPr id="537" name="Shape 537"/>
            <p:cNvSpPr/>
            <p:nvPr/>
          </p:nvSpPr>
          <p:spPr>
            <a:xfrm>
              <a:off x="2044700" y="732431"/>
              <a:ext cx="1943100" cy="1485901"/>
            </a:xfrm>
            <a:prstGeom prst="ellipse">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84200">
                <a:defRPr sz="1800">
                  <a:latin typeface="Palatino"/>
                  <a:ea typeface="Palatino"/>
                  <a:cs typeface="Palatino"/>
                  <a:sym typeface="Palatino"/>
                </a:defRPr>
              </a:lvl1pPr>
            </a:lstStyle>
            <a:p>
              <a:pPr/>
              <a:r>
                <a:t>C2: Non-reversible elastic deformations</a:t>
              </a:r>
            </a:p>
          </p:txBody>
        </p:sp>
        <p:sp>
          <p:nvSpPr>
            <p:cNvPr id="538" name="Shape 538"/>
            <p:cNvSpPr/>
            <p:nvPr/>
          </p:nvSpPr>
          <p:spPr>
            <a:xfrm flipH="1" flipV="1">
              <a:off x="4535239" y="17709"/>
              <a:ext cx="467949" cy="720883"/>
            </a:xfrm>
            <a:prstGeom prst="line">
              <a:avLst/>
            </a:prstGeom>
            <a:noFill/>
            <a:ln w="38100" cap="flat">
              <a:solidFill>
                <a:srgbClr val="FF2600"/>
              </a:solidFill>
              <a:prstDash val="solid"/>
              <a:miter lim="400000"/>
              <a:headEnd type="stealth" w="med" len="med"/>
            </a:ln>
            <a:effectLst/>
          </p:spPr>
          <p:txBody>
            <a:bodyPr wrap="square" lIns="50800" tIns="50800" rIns="50800" bIns="50800" numCol="1" anchor="ctr">
              <a:noAutofit/>
            </a:bodyPr>
            <a:lstStyle/>
            <a:p>
              <a:pPr/>
            </a:p>
          </p:txBody>
        </p:sp>
        <p:sp>
          <p:nvSpPr>
            <p:cNvPr id="539" name="Shape 539"/>
            <p:cNvSpPr/>
            <p:nvPr/>
          </p:nvSpPr>
          <p:spPr>
            <a:xfrm flipV="1">
              <a:off x="3099010" y="0"/>
              <a:ext cx="1432907" cy="717770"/>
            </a:xfrm>
            <a:prstGeom prst="line">
              <a:avLst/>
            </a:prstGeom>
            <a:noFill/>
            <a:ln w="38100" cap="flat">
              <a:solidFill>
                <a:srgbClr val="7E8286"/>
              </a:solidFill>
              <a:prstDash val="solid"/>
              <a:miter lim="400000"/>
              <a:headEnd type="stealth" w="med" len="med"/>
            </a:ln>
            <a:effectLst/>
          </p:spPr>
          <p:txBody>
            <a:bodyPr wrap="square" lIns="50800" tIns="50800" rIns="50800" bIns="50800" numCol="1" anchor="ctr">
              <a:noAutofit/>
            </a:bodyPr>
            <a:lstStyle/>
            <a:p>
              <a:pPr/>
            </a:p>
          </p:txBody>
        </p:sp>
        <p:sp>
          <p:nvSpPr>
            <p:cNvPr id="540" name="Shape 540"/>
            <p:cNvSpPr/>
            <p:nvPr/>
          </p:nvSpPr>
          <p:spPr>
            <a:xfrm>
              <a:off x="0" y="719731"/>
              <a:ext cx="2006600" cy="1524001"/>
            </a:xfrm>
            <a:prstGeom prst="ellipse">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84200">
                <a:defRPr sz="1800">
                  <a:latin typeface="Palatino"/>
                  <a:ea typeface="Palatino"/>
                  <a:cs typeface="Palatino"/>
                  <a:sym typeface="Palatino"/>
                </a:defRPr>
              </a:lvl1pPr>
            </a:lstStyle>
            <a:p>
              <a:pPr/>
              <a:r>
                <a:t>C2: Reversible elastic deformations</a:t>
              </a:r>
            </a:p>
          </p:txBody>
        </p:sp>
        <p:sp>
          <p:nvSpPr>
            <p:cNvPr id="541" name="Shape 541"/>
            <p:cNvSpPr/>
            <p:nvPr/>
          </p:nvSpPr>
          <p:spPr>
            <a:xfrm flipV="1">
              <a:off x="1001422" y="11464"/>
              <a:ext cx="3546719" cy="679471"/>
            </a:xfrm>
            <a:prstGeom prst="line">
              <a:avLst/>
            </a:prstGeom>
            <a:noFill/>
            <a:ln w="38100" cap="flat">
              <a:solidFill>
                <a:srgbClr val="7A7A7A"/>
              </a:solidFill>
              <a:prstDash val="solid"/>
              <a:miter lim="400000"/>
              <a:headEnd type="stealth" w="med" len="med"/>
            </a:ln>
            <a:effectLst/>
          </p:spPr>
          <p:txBody>
            <a:bodyPr wrap="square" lIns="50800" tIns="50800" rIns="50800" bIns="50800" numCol="1" anchor="ctr">
              <a:noAutofit/>
            </a:bodyPr>
            <a:lstStyle/>
            <a:p>
              <a:pPr/>
            </a:p>
          </p:txBody>
        </p:sp>
      </p:grpSp>
      <p:grpSp>
        <p:nvGrpSpPr>
          <p:cNvPr id="546" name="Group 546"/>
          <p:cNvGrpSpPr/>
          <p:nvPr/>
        </p:nvGrpSpPr>
        <p:grpSpPr>
          <a:xfrm>
            <a:off x="6591300" y="6108700"/>
            <a:ext cx="5473700" cy="2603500"/>
            <a:chOff x="0" y="0"/>
            <a:chExt cx="5473700" cy="2603500"/>
          </a:xfrm>
        </p:grpSpPr>
        <p:sp>
          <p:nvSpPr>
            <p:cNvPr id="543" name="Shape 543"/>
            <p:cNvSpPr/>
            <p:nvPr/>
          </p:nvSpPr>
          <p:spPr>
            <a:xfrm>
              <a:off x="0" y="927100"/>
              <a:ext cx="1562100" cy="1676400"/>
            </a:xfrm>
            <a:prstGeom prst="rect">
              <a:avLst/>
            </a:prstGeom>
            <a:solidFill>
              <a:srgbClr val="FFFFFF"/>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b">
              <a:noAutofit/>
            </a:bodyPr>
            <a:lstStyle>
              <a:lvl1pPr algn="ctr" defTabSz="584200">
                <a:defRPr b="1" i="1" sz="1800">
                  <a:latin typeface="Hoefler Text"/>
                  <a:ea typeface="Hoefler Text"/>
                  <a:cs typeface="Hoefler Text"/>
                  <a:sym typeface="Hoefler Text"/>
                </a:defRPr>
              </a:lvl1pPr>
            </a:lstStyle>
            <a:p>
              <a:pPr/>
              <a:r>
                <a:t>Absence of local hinges</a:t>
              </a:r>
            </a:p>
          </p:txBody>
        </p:sp>
        <p:sp>
          <p:nvSpPr>
            <p:cNvPr id="544" name="Shape 544"/>
            <p:cNvSpPr/>
            <p:nvPr/>
          </p:nvSpPr>
          <p:spPr>
            <a:xfrm>
              <a:off x="12700" y="901700"/>
              <a:ext cx="1549400" cy="660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defRPr sz="1800">
                  <a:latin typeface="Hoefler Text"/>
                  <a:ea typeface="Hoefler Text"/>
                  <a:cs typeface="Hoefler Text"/>
                  <a:sym typeface="Hoefler Text"/>
                </a:defRPr>
              </a:lvl1pPr>
            </a:lstStyle>
            <a:p>
              <a:pPr/>
              <a:r>
                <a:t>Unexpected Property</a:t>
              </a:r>
            </a:p>
          </p:txBody>
        </p:sp>
        <p:sp>
          <p:nvSpPr>
            <p:cNvPr id="545" name="Shape 545"/>
            <p:cNvSpPr/>
            <p:nvPr/>
          </p:nvSpPr>
          <p:spPr>
            <a:xfrm>
              <a:off x="457200" y="0"/>
              <a:ext cx="5016500" cy="406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defRPr sz="2000">
                  <a:latin typeface="Hoefler Text"/>
                  <a:ea typeface="Hoefler Text"/>
                  <a:cs typeface="Hoefler Text"/>
                  <a:sym typeface="Hoefler Text"/>
                </a:defRPr>
              </a:lvl1pPr>
            </a:lstStyle>
            <a:p>
              <a:pPr/>
              <a:r>
                <a:t>Biological system:  Bird of Paradise</a:t>
              </a:r>
            </a:p>
          </p:txBody>
        </p:sp>
      </p:grpSp>
      <p:grpSp>
        <p:nvGrpSpPr>
          <p:cNvPr id="549" name="Group 549"/>
          <p:cNvGrpSpPr/>
          <p:nvPr/>
        </p:nvGrpSpPr>
        <p:grpSpPr>
          <a:xfrm>
            <a:off x="8243783" y="6561038"/>
            <a:ext cx="4100617" cy="2048112"/>
            <a:chOff x="0" y="0"/>
            <a:chExt cx="4100616" cy="2048111"/>
          </a:xfrm>
        </p:grpSpPr>
        <p:sp>
          <p:nvSpPr>
            <p:cNvPr id="547" name="Shape 547"/>
            <p:cNvSpPr/>
            <p:nvPr/>
          </p:nvSpPr>
          <p:spPr>
            <a:xfrm>
              <a:off x="2652816" y="4861"/>
              <a:ext cx="1447801" cy="2019301"/>
            </a:xfrm>
            <a:prstGeom prst="rect">
              <a:avLst/>
            </a:prstGeom>
            <a:solidFill>
              <a:srgbClr val="FFFFFF"/>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1600">
                  <a:latin typeface="Hoefler Text"/>
                  <a:ea typeface="Hoefler Text"/>
                  <a:cs typeface="Hoefler Text"/>
                  <a:sym typeface="Hoefler Text"/>
                </a:defRPr>
              </a:lvl1pPr>
            </a:lstStyle>
            <a:p>
              <a:pPr/>
              <a:r>
                <a:t>Reversible deformation, bending the perch unfolds the petals exposing the pollen</a:t>
              </a:r>
            </a:p>
          </p:txBody>
        </p:sp>
        <p:pic>
          <p:nvPicPr>
            <p:cNvPr id="548" name="url?sa=i&amp;rct=j&amp;q=&amp;esrc=s&amp;source=images&amp;cd=&amp;ved=0CAcQjRxqFQoTCJjhndOiickCFQd5Jgod2MoGzg&amp;url=http%3A%2F%2Fhydroponics.growshop.ie%2Findex.png"/>
            <p:cNvPicPr>
              <a:picLocks noChangeAspect="1"/>
            </p:cNvPicPr>
            <p:nvPr/>
          </p:nvPicPr>
          <p:blipFill>
            <a:blip r:embed="rId3">
              <a:extLst/>
            </a:blip>
            <a:stretch>
              <a:fillRect/>
            </a:stretch>
          </p:blipFill>
          <p:spPr>
            <a:xfrm>
              <a:off x="0" y="0"/>
              <a:ext cx="2616200" cy="2048112"/>
            </a:xfrm>
            <a:prstGeom prst="rect">
              <a:avLst/>
            </a:prstGeom>
            <a:ln w="12700" cap="flat">
              <a:noFill/>
              <a:miter lim="400000"/>
            </a:ln>
            <a:effectLst/>
          </p:spPr>
        </p:pic>
      </p:grpSp>
      <p:grpSp>
        <p:nvGrpSpPr>
          <p:cNvPr id="552" name="Group 552"/>
          <p:cNvGrpSpPr/>
          <p:nvPr/>
        </p:nvGrpSpPr>
        <p:grpSpPr>
          <a:xfrm>
            <a:off x="6362700" y="2959100"/>
            <a:ext cx="1981200" cy="2641600"/>
            <a:chOff x="0" y="0"/>
            <a:chExt cx="1981200" cy="2641600"/>
          </a:xfrm>
        </p:grpSpPr>
        <p:sp>
          <p:nvSpPr>
            <p:cNvPr id="550" name="Shape 550"/>
            <p:cNvSpPr/>
            <p:nvPr/>
          </p:nvSpPr>
          <p:spPr>
            <a:xfrm>
              <a:off x="139700" y="444500"/>
              <a:ext cx="1701800" cy="2197100"/>
            </a:xfrm>
            <a:prstGeom prst="roundRect">
              <a:avLst>
                <a:gd name="adj" fmla="val 11194"/>
              </a:avLst>
            </a:prstGeom>
            <a:solidFill>
              <a:srgbClr val="FFFFFF"/>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84200">
                <a:defRPr sz="1600">
                  <a:latin typeface="Hoefler Text"/>
                  <a:ea typeface="Hoefler Text"/>
                  <a:cs typeface="Hoefler Text"/>
                  <a:sym typeface="Hoefler Text"/>
                </a:defRPr>
              </a:lvl1pPr>
            </a:lstStyle>
            <a:p>
              <a:pPr/>
              <a:r>
                <a:t>Hinges and rollers  used in building shading systems (blinds) wear and require maintenance. Only work well for square buildings.</a:t>
              </a:r>
            </a:p>
          </p:txBody>
        </p:sp>
        <p:sp>
          <p:nvSpPr>
            <p:cNvPr id="551" name="Shape 551"/>
            <p:cNvSpPr/>
            <p:nvPr/>
          </p:nvSpPr>
          <p:spPr>
            <a:xfrm>
              <a:off x="0" y="0"/>
              <a:ext cx="1981200"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defRPr sz="1800">
                  <a:latin typeface="Hoefler Text"/>
                  <a:ea typeface="Hoefler Text"/>
                  <a:cs typeface="Hoefler Text"/>
                  <a:sym typeface="Hoefler Text"/>
                </a:defRPr>
              </a:lvl1pPr>
            </a:lstStyle>
            <a:p>
              <a:pPr/>
              <a:r>
                <a:t>Existing Solution</a:t>
              </a:r>
            </a:p>
          </p:txBody>
        </p:sp>
      </p:grpSp>
      <p:grpSp>
        <p:nvGrpSpPr>
          <p:cNvPr id="556" name="Group 556"/>
          <p:cNvGrpSpPr/>
          <p:nvPr/>
        </p:nvGrpSpPr>
        <p:grpSpPr>
          <a:xfrm>
            <a:off x="5846552" y="2717800"/>
            <a:ext cx="6701048" cy="4066685"/>
            <a:chOff x="0" y="0"/>
            <a:chExt cx="6701047" cy="4066684"/>
          </a:xfrm>
        </p:grpSpPr>
        <p:pic>
          <p:nvPicPr>
            <p:cNvPr id="553" name="url?sa=i&amp;rct=j&amp;q=&amp;esrc=s&amp;source=images&amp;cd=&amp;ved=0CAcQjRxqFQoTCITnrd-kickCFcPjJgodI3wB3w&amp;url=http%3A%2F%2Fwww.bgstructuralengineering.com%2FBGSCM14%2FBGSCM008%2FFlexure%2FBGSCM0080201.png"/>
            <p:cNvPicPr>
              <a:picLocks noChangeAspect="1"/>
            </p:cNvPicPr>
            <p:nvPr/>
          </p:nvPicPr>
          <p:blipFill>
            <a:blip r:embed="rId4">
              <a:extLst/>
            </a:blip>
            <a:stretch>
              <a:fillRect/>
            </a:stretch>
          </p:blipFill>
          <p:spPr>
            <a:xfrm>
              <a:off x="2914291" y="0"/>
              <a:ext cx="3786757" cy="1790700"/>
            </a:xfrm>
            <a:prstGeom prst="rect">
              <a:avLst/>
            </a:prstGeom>
            <a:ln w="12700" cap="flat">
              <a:noFill/>
              <a:miter lim="400000"/>
            </a:ln>
            <a:effectLst/>
          </p:spPr>
        </p:pic>
        <p:pic>
          <p:nvPicPr>
            <p:cNvPr id="554" name="url?sa=i&amp;rct=j&amp;q=&amp;esrc=s&amp;source=images&amp;cd=&amp;ved=0CAcQjRxqFQoTCIiJxI-lickCFcfhJgodF-0DxQ&amp;url=http%3A%2F%2Fwww.indiana.edu%2F~volcano%2Fnotes%2Fhandout1.htm&amp;bvm=bv.107406026,d.png"/>
            <p:cNvPicPr>
              <a:picLocks noChangeAspect="1"/>
            </p:cNvPicPr>
            <p:nvPr/>
          </p:nvPicPr>
          <p:blipFill>
            <a:blip r:embed="rId5">
              <a:extLst/>
            </a:blip>
            <a:srcRect l="1192" t="0" r="43141" b="0"/>
            <a:stretch>
              <a:fillRect/>
            </a:stretch>
          </p:blipFill>
          <p:spPr>
            <a:xfrm>
              <a:off x="2598947" y="1465647"/>
              <a:ext cx="2490840" cy="1788074"/>
            </a:xfrm>
            <a:prstGeom prst="rect">
              <a:avLst/>
            </a:prstGeom>
            <a:ln w="12700" cap="flat">
              <a:noFill/>
              <a:miter lim="400000"/>
            </a:ln>
            <a:effectLst/>
          </p:spPr>
        </p:pic>
        <p:sp>
          <p:nvSpPr>
            <p:cNvPr id="555" name="Shape 555"/>
            <p:cNvSpPr/>
            <p:nvPr/>
          </p:nvSpPr>
          <p:spPr>
            <a:xfrm rot="19592886">
              <a:off x="-80900" y="2795737"/>
              <a:ext cx="2794001" cy="546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6661" y="10448"/>
                  </a:lnTo>
                  <a:lnTo>
                    <a:pt x="10935" y="4426"/>
                  </a:lnTo>
                  <a:lnTo>
                    <a:pt x="6771" y="0"/>
                  </a:lnTo>
                  <a:lnTo>
                    <a:pt x="2082" y="48"/>
                  </a:lnTo>
                  <a:lnTo>
                    <a:pt x="0" y="338"/>
                  </a:lnTo>
                </a:path>
              </a:pathLst>
            </a:custGeom>
            <a:noFill/>
            <a:ln w="38100" cap="flat">
              <a:solidFill>
                <a:srgbClr val="7E8286"/>
              </a:solidFill>
              <a:custDash>
                <a:ds d="200000" sp="200000"/>
              </a:custDash>
              <a:miter lim="400000"/>
              <a:tailEnd type="triangle" w="med" len="med"/>
            </a:ln>
            <a:effectLst/>
          </p:spPr>
          <p:txBody>
            <a:bodyPr wrap="square" lIns="50800" tIns="50800" rIns="50800" bIns="50800" numCol="1" anchor="ctr">
              <a:noAutofit/>
            </a:bodyPr>
            <a:lstStyle/>
            <a:p>
              <a:pPr algn="ctr" defTabSz="584200">
                <a:defRPr sz="3400">
                  <a:solidFill>
                    <a:srgbClr val="6C6963"/>
                  </a:solidFill>
                  <a:latin typeface="Hoefler Text"/>
                  <a:ea typeface="Hoefler Text"/>
                  <a:cs typeface="Hoefler Text"/>
                  <a:sym typeface="Hoefler Text"/>
                </a:defRPr>
              </a:pPr>
            </a:p>
          </p:txBody>
        </p:sp>
      </p:grpSp>
      <p:sp>
        <p:nvSpPr>
          <p:cNvPr id="557" name="Shape 557"/>
          <p:cNvSpPr/>
          <p:nvPr/>
        </p:nvSpPr>
        <p:spPr>
          <a:xfrm rot="19844009">
            <a:off x="2577290" y="4037420"/>
            <a:ext cx="3987801" cy="863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6661" y="10448"/>
                </a:lnTo>
                <a:lnTo>
                  <a:pt x="10935" y="4426"/>
                </a:lnTo>
                <a:lnTo>
                  <a:pt x="6771" y="0"/>
                </a:lnTo>
                <a:lnTo>
                  <a:pt x="2082" y="48"/>
                </a:lnTo>
                <a:lnTo>
                  <a:pt x="0" y="338"/>
                </a:lnTo>
              </a:path>
            </a:pathLst>
          </a:custGeom>
          <a:ln w="38100">
            <a:solidFill>
              <a:srgbClr val="7E8286"/>
            </a:solidFill>
            <a:custDash>
              <a:ds d="200000" sp="200000"/>
            </a:custDash>
            <a:miter lim="400000"/>
            <a:tailEnd type="triangle"/>
          </a:ln>
        </p:spPr>
        <p:txBody>
          <a:bodyPr lIns="50800" tIns="50800" rIns="50800" bIns="50800" anchor="ctr"/>
          <a:lstStyle/>
          <a:p>
            <a:pPr algn="ctr" defTabSz="584200">
              <a:defRPr sz="3400">
                <a:solidFill>
                  <a:srgbClr val="6C6963"/>
                </a:solidFill>
                <a:latin typeface="Hoefler Text"/>
                <a:ea typeface="Hoefler Text"/>
                <a:cs typeface="Hoefler Text"/>
                <a:sym typeface="Hoefler Text"/>
              </a:defRPr>
            </a:pPr>
          </a:p>
        </p:txBody>
      </p:sp>
      <p:grpSp>
        <p:nvGrpSpPr>
          <p:cNvPr id="561" name="Group 561"/>
          <p:cNvGrpSpPr/>
          <p:nvPr/>
        </p:nvGrpSpPr>
        <p:grpSpPr>
          <a:xfrm>
            <a:off x="2944579" y="7808348"/>
            <a:ext cx="3629618" cy="1618919"/>
            <a:chOff x="0" y="0"/>
            <a:chExt cx="3629616" cy="1618918"/>
          </a:xfrm>
        </p:grpSpPr>
        <p:sp>
          <p:nvSpPr>
            <p:cNvPr id="558" name="Shape 558"/>
            <p:cNvSpPr/>
            <p:nvPr/>
          </p:nvSpPr>
          <p:spPr>
            <a:xfrm flipH="1" flipV="1">
              <a:off x="2149617" y="0"/>
              <a:ext cx="9685" cy="594284"/>
            </a:xfrm>
            <a:prstGeom prst="line">
              <a:avLst/>
            </a:prstGeom>
            <a:noFill/>
            <a:ln w="38100" cap="flat">
              <a:solidFill>
                <a:srgbClr val="FF2600"/>
              </a:solidFill>
              <a:prstDash val="solid"/>
              <a:miter lim="400000"/>
              <a:headEnd type="stealth" w="med" len="med"/>
            </a:ln>
            <a:effectLst/>
          </p:spPr>
          <p:txBody>
            <a:bodyPr wrap="square" lIns="50800" tIns="50800" rIns="50800" bIns="50800" numCol="1" anchor="ctr">
              <a:noAutofit/>
            </a:bodyPr>
            <a:lstStyle/>
            <a:p>
              <a:pPr/>
            </a:p>
          </p:txBody>
        </p:sp>
        <p:pic>
          <p:nvPicPr>
            <p:cNvPr id="559" name="Screen Shot 2015-10-10 at 10.28.47 PM.png"/>
            <p:cNvPicPr>
              <a:picLocks noChangeAspect="1"/>
            </p:cNvPicPr>
            <p:nvPr/>
          </p:nvPicPr>
          <p:blipFill>
            <a:blip r:embed="rId6">
              <a:extLst/>
            </a:blip>
            <a:srcRect l="11425" t="35865" r="15430" b="33250"/>
            <a:stretch>
              <a:fillRect/>
            </a:stretch>
          </p:blipFill>
          <p:spPr>
            <a:xfrm>
              <a:off x="484420" y="577518"/>
              <a:ext cx="3145197" cy="1041401"/>
            </a:xfrm>
            <a:prstGeom prst="rect">
              <a:avLst/>
            </a:prstGeom>
            <a:ln w="12700" cap="flat">
              <a:noFill/>
              <a:miter lim="400000"/>
            </a:ln>
            <a:effectLst/>
          </p:spPr>
        </p:pic>
        <p:sp>
          <p:nvSpPr>
            <p:cNvPr id="560" name="Shape 560"/>
            <p:cNvSpPr/>
            <p:nvPr/>
          </p:nvSpPr>
          <p:spPr>
            <a:xfrm>
              <a:off x="0" y="535551"/>
              <a:ext cx="447824"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sz="1800">
                  <a:latin typeface="Palatino"/>
                  <a:ea typeface="Palatino"/>
                  <a:cs typeface="Palatino"/>
                  <a:sym typeface="Palatino"/>
                </a:defRPr>
              </a:lvl1pPr>
            </a:lstStyle>
            <a:p>
              <a:pPr/>
              <a:r>
                <a:t>C3:</a:t>
              </a: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24"/>
                                        </p:tgtEl>
                                        <p:attrNameLst>
                                          <p:attrName>style.visibility</p:attrName>
                                        </p:attrNameLst>
                                      </p:cBhvr>
                                      <p:to>
                                        <p:strVal val="visible"/>
                                      </p:to>
                                    </p:set>
                                    <p:animEffect filter="dissolve" transition="in">
                                      <p:cBhvr>
                                        <p:cTn id="7" dur="1000"/>
                                        <p:tgtEl>
                                          <p:spTgt spid="52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46"/>
                                        </p:tgtEl>
                                        <p:attrNameLst>
                                          <p:attrName>style.visibility</p:attrName>
                                        </p:attrNameLst>
                                      </p:cBhvr>
                                      <p:to>
                                        <p:strVal val="visible"/>
                                      </p:to>
                                    </p:set>
                                    <p:animEffect filter="dissolve" transition="in">
                                      <p:cBhvr>
                                        <p:cTn id="12" dur="1000"/>
                                        <p:tgtEl>
                                          <p:spTgt spid="54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552"/>
                                        </p:tgtEl>
                                        <p:attrNameLst>
                                          <p:attrName>style.visibility</p:attrName>
                                        </p:attrNameLst>
                                      </p:cBhvr>
                                      <p:to>
                                        <p:strVal val="visible"/>
                                      </p:to>
                                    </p:set>
                                    <p:animEffect filter="dissolve" transition="in">
                                      <p:cBhvr>
                                        <p:cTn id="17" dur="1000"/>
                                        <p:tgtEl>
                                          <p:spTgt spid="552"/>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534"/>
                                        </p:tgtEl>
                                        <p:attrNameLst>
                                          <p:attrName>style.visibility</p:attrName>
                                        </p:attrNameLst>
                                      </p:cBhvr>
                                      <p:to>
                                        <p:strVal val="visible"/>
                                      </p:to>
                                    </p:set>
                                    <p:animEffect filter="dissolve" transition="in">
                                      <p:cBhvr>
                                        <p:cTn id="22" dur="1000"/>
                                        <p:tgtEl>
                                          <p:spTgt spid="534"/>
                                        </p:tgtEl>
                                      </p:cBhvr>
                                    </p:animEffect>
                                  </p:childTnLst>
                                </p:cTn>
                              </p:par>
                            </p:childTnLst>
                          </p:cTn>
                        </p:par>
                        <p:par>
                          <p:cTn id="23" fill="hold">
                            <p:stCondLst>
                              <p:cond delay="1000"/>
                            </p:stCondLst>
                            <p:childTnLst>
                              <p:par>
                                <p:cTn id="24" presetClass="entr" nodeType="afterEffect" presetID="9" grpId="5" fill="hold">
                                  <p:stCondLst>
                                    <p:cond delay="0"/>
                                  </p:stCondLst>
                                  <p:iterate type="el" backwards="0">
                                    <p:tmAbs val="0"/>
                                  </p:iterate>
                                  <p:childTnLst>
                                    <p:set>
                                      <p:cBhvr>
                                        <p:cTn id="25" fill="hold"/>
                                        <p:tgtEl>
                                          <p:spTgt spid="529"/>
                                        </p:tgtEl>
                                        <p:attrNameLst>
                                          <p:attrName>style.visibility</p:attrName>
                                        </p:attrNameLst>
                                      </p:cBhvr>
                                      <p:to>
                                        <p:strVal val="visible"/>
                                      </p:to>
                                    </p:set>
                                    <p:animEffect filter="dissolve" transition="in">
                                      <p:cBhvr>
                                        <p:cTn id="26" dur="1000"/>
                                        <p:tgtEl>
                                          <p:spTgt spid="529"/>
                                        </p:tgtEl>
                                      </p:cBhvr>
                                    </p:animEffect>
                                  </p:childTnLst>
                                </p:cTn>
                              </p:par>
                            </p:childTnLst>
                          </p:cTn>
                        </p:par>
                        <p:par>
                          <p:cTn id="27" fill="hold">
                            <p:stCondLst>
                              <p:cond delay="2000"/>
                            </p:stCondLst>
                            <p:childTnLst>
                              <p:par>
                                <p:cTn id="28" presetClass="entr" nodeType="afterEffect" presetID="9" grpId="6" fill="hold">
                                  <p:stCondLst>
                                    <p:cond delay="0"/>
                                  </p:stCondLst>
                                  <p:iterate type="el" backwards="0">
                                    <p:tmAbs val="0"/>
                                  </p:iterate>
                                  <p:childTnLst>
                                    <p:set>
                                      <p:cBhvr>
                                        <p:cTn id="29" fill="hold"/>
                                        <p:tgtEl>
                                          <p:spTgt spid="557"/>
                                        </p:tgtEl>
                                        <p:attrNameLst>
                                          <p:attrName>style.visibility</p:attrName>
                                        </p:attrNameLst>
                                      </p:cBhvr>
                                      <p:to>
                                        <p:strVal val="visible"/>
                                      </p:to>
                                    </p:set>
                                    <p:animEffect filter="dissolve" transition="in">
                                      <p:cBhvr>
                                        <p:cTn id="30" dur="1000"/>
                                        <p:tgtEl>
                                          <p:spTgt spid="557"/>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9" grpId="7" fill="hold">
                                  <p:stCondLst>
                                    <p:cond delay="0"/>
                                  </p:stCondLst>
                                  <p:iterate type="el" backwards="0">
                                    <p:tmAbs val="0"/>
                                  </p:iterate>
                                  <p:childTnLst>
                                    <p:set>
                                      <p:cBhvr>
                                        <p:cTn id="34" fill="hold"/>
                                        <p:tgtEl>
                                          <p:spTgt spid="549"/>
                                        </p:tgtEl>
                                        <p:attrNameLst>
                                          <p:attrName>style.visibility</p:attrName>
                                        </p:attrNameLst>
                                      </p:cBhvr>
                                      <p:to>
                                        <p:strVal val="visible"/>
                                      </p:to>
                                    </p:set>
                                    <p:animEffect filter="dissolve" transition="in">
                                      <p:cBhvr>
                                        <p:cTn id="35" dur="1000"/>
                                        <p:tgtEl>
                                          <p:spTgt spid="549"/>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9" grpId="8" fill="hold">
                                  <p:stCondLst>
                                    <p:cond delay="0"/>
                                  </p:stCondLst>
                                  <p:iterate type="el" backwards="0">
                                    <p:tmAbs val="0"/>
                                  </p:iterate>
                                  <p:childTnLst>
                                    <p:set>
                                      <p:cBhvr>
                                        <p:cTn id="39" fill="hold"/>
                                        <p:tgtEl>
                                          <p:spTgt spid="535"/>
                                        </p:tgtEl>
                                        <p:attrNameLst>
                                          <p:attrName>style.visibility</p:attrName>
                                        </p:attrNameLst>
                                      </p:cBhvr>
                                      <p:to>
                                        <p:strVal val="visible"/>
                                      </p:to>
                                    </p:set>
                                    <p:animEffect filter="dissolve" transition="in">
                                      <p:cBhvr>
                                        <p:cTn id="40" dur="1000"/>
                                        <p:tgtEl>
                                          <p:spTgt spid="535"/>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ID="9" grpId="9" fill="hold">
                                  <p:stCondLst>
                                    <p:cond delay="0"/>
                                  </p:stCondLst>
                                  <p:iterate type="el" backwards="0">
                                    <p:tmAbs val="0"/>
                                  </p:iterate>
                                  <p:childTnLst>
                                    <p:set>
                                      <p:cBhvr>
                                        <p:cTn id="44" fill="hold"/>
                                        <p:tgtEl>
                                          <p:spTgt spid="556"/>
                                        </p:tgtEl>
                                        <p:attrNameLst>
                                          <p:attrName>style.visibility</p:attrName>
                                        </p:attrNameLst>
                                      </p:cBhvr>
                                      <p:to>
                                        <p:strVal val="visible"/>
                                      </p:to>
                                    </p:set>
                                    <p:animEffect filter="dissolve" transition="in">
                                      <p:cBhvr>
                                        <p:cTn id="45" dur="1000"/>
                                        <p:tgtEl>
                                          <p:spTgt spid="556"/>
                                        </p:tgtEl>
                                      </p:cBhvr>
                                    </p:animEffect>
                                  </p:childTnLst>
                                </p:cTn>
                              </p:par>
                            </p:childTnLst>
                          </p:cTn>
                        </p:par>
                      </p:childTnLst>
                    </p:cTn>
                  </p:par>
                  <p:par>
                    <p:cTn id="46" fill="hold">
                      <p:stCondLst>
                        <p:cond delay="indefinite"/>
                      </p:stCondLst>
                      <p:childTnLst>
                        <p:par>
                          <p:cTn id="47" fill="hold">
                            <p:stCondLst>
                              <p:cond delay="0"/>
                            </p:stCondLst>
                            <p:childTnLst>
                              <p:par>
                                <p:cTn id="48" presetClass="entr" nodeType="clickEffect" presetID="9" grpId="10" fill="hold">
                                  <p:stCondLst>
                                    <p:cond delay="0"/>
                                  </p:stCondLst>
                                  <p:iterate type="el" backwards="0">
                                    <p:tmAbs val="0"/>
                                  </p:iterate>
                                  <p:childTnLst>
                                    <p:set>
                                      <p:cBhvr>
                                        <p:cTn id="49" fill="hold"/>
                                        <p:tgtEl>
                                          <p:spTgt spid="542"/>
                                        </p:tgtEl>
                                        <p:attrNameLst>
                                          <p:attrName>style.visibility</p:attrName>
                                        </p:attrNameLst>
                                      </p:cBhvr>
                                      <p:to>
                                        <p:strVal val="visible"/>
                                      </p:to>
                                    </p:set>
                                    <p:animEffect filter="dissolve" transition="in">
                                      <p:cBhvr>
                                        <p:cTn id="50" dur="1000"/>
                                        <p:tgtEl>
                                          <p:spTgt spid="542"/>
                                        </p:tgtEl>
                                      </p:cBhvr>
                                    </p:animEffect>
                                  </p:childTnLst>
                                </p:cTn>
                              </p:par>
                            </p:childTnLst>
                          </p:cTn>
                        </p:par>
                      </p:childTnLst>
                    </p:cTn>
                  </p:par>
                  <p:par>
                    <p:cTn id="51" fill="hold">
                      <p:stCondLst>
                        <p:cond delay="indefinite"/>
                      </p:stCondLst>
                      <p:childTnLst>
                        <p:par>
                          <p:cTn id="52" fill="hold">
                            <p:stCondLst>
                              <p:cond delay="0"/>
                            </p:stCondLst>
                            <p:childTnLst>
                              <p:par>
                                <p:cTn id="53" presetClass="entr" nodeType="clickEffect" presetID="9" grpId="11" fill="hold">
                                  <p:stCondLst>
                                    <p:cond delay="0"/>
                                  </p:stCondLst>
                                  <p:iterate type="el" backwards="0">
                                    <p:tmAbs val="0"/>
                                  </p:iterate>
                                  <p:childTnLst>
                                    <p:set>
                                      <p:cBhvr>
                                        <p:cTn id="54" fill="hold"/>
                                        <p:tgtEl>
                                          <p:spTgt spid="561"/>
                                        </p:tgtEl>
                                        <p:attrNameLst>
                                          <p:attrName>style.visibility</p:attrName>
                                        </p:attrNameLst>
                                      </p:cBhvr>
                                      <p:to>
                                        <p:strVal val="visible"/>
                                      </p:to>
                                    </p:set>
                                    <p:animEffect filter="dissolve" transition="in">
                                      <p:cBhvr>
                                        <p:cTn id="55" dur="1000"/>
                                        <p:tgtEl>
                                          <p:spTgt spid="5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1" grpId="11"/>
      <p:bldP build="whole" bldLvl="1" animBg="1" rev="0" advAuto="0" spid="524" grpId="1"/>
      <p:bldP build="whole" bldLvl="1" animBg="1" rev="0" advAuto="0" spid="549" grpId="7"/>
      <p:bldP build="whole" bldLvl="1" animBg="1" rev="0" advAuto="0" spid="535" grpId="8"/>
      <p:bldP build="whole" bldLvl="1" animBg="1" rev="0" advAuto="0" spid="557" grpId="6"/>
      <p:bldP build="whole" bldLvl="1" animBg="1" rev="0" advAuto="0" spid="546" grpId="2"/>
      <p:bldP build="whole" bldLvl="1" animBg="1" rev="0" advAuto="0" spid="556" grpId="9"/>
      <p:bldP build="whole" bldLvl="1" animBg="1" rev="0" advAuto="0" spid="534" grpId="4"/>
      <p:bldP build="whole" bldLvl="1" animBg="1" rev="0" advAuto="0" spid="542" grpId="10"/>
      <p:bldP build="whole" bldLvl="1" animBg="1" rev="0" advAuto="0" spid="529" grpId="5"/>
      <p:bldP build="whole" bldLvl="1" animBg="1" rev="0" advAuto="0" spid="552" grpId="3"/>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5" name="Shape 565"/>
          <p:cNvSpPr/>
          <p:nvPr>
            <p:ph type="title"/>
          </p:nvPr>
        </p:nvSpPr>
        <p:spPr>
          <a:prstGeom prst="rect">
            <a:avLst/>
          </a:prstGeom>
        </p:spPr>
        <p:txBody>
          <a:bodyPr>
            <a:normAutofit fontScale="100000" lnSpcReduction="0"/>
          </a:bodyPr>
          <a:lstStyle>
            <a:lvl1pPr defTabSz="514095">
              <a:defRPr sz="6687">
                <a:effectLst>
                  <a:outerShdw sx="100000" sy="100000" kx="0" ky="0" algn="b" rotWithShape="0" blurRad="55880" dist="11176" dir="5400000">
                    <a:srgbClr val="000000">
                      <a:alpha val="30000"/>
                    </a:srgbClr>
                  </a:outerShdw>
                </a:effectLst>
              </a:defRPr>
            </a:lvl1pPr>
          </a:lstStyle>
          <a:p>
            <a:pPr/>
            <a:r>
              <a:t>The Process of Discovery Resulted in Technical Innovation</a:t>
            </a:r>
          </a:p>
        </p:txBody>
      </p:sp>
      <p:sp>
        <p:nvSpPr>
          <p:cNvPr id="566" name="Shape 566"/>
          <p:cNvSpPr/>
          <p:nvPr>
            <p:ph type="sldNum" sz="quarter" idx="2"/>
          </p:nvPr>
        </p:nvSpPr>
        <p:spPr>
          <a:xfrm>
            <a:off x="12423458" y="9168553"/>
            <a:ext cx="337184" cy="381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67" name="url?sa=i&amp;rct=j&amp;q=&amp;esrc=s&amp;source=images&amp;cd=&amp;ved=0CAcQjRxqFQoTCKanwp-mickCFcjZJgodh1cMiQ&amp;url=http%3A%2F%2Fwww.designboom.tiff"/>
          <p:cNvPicPr>
            <a:picLocks noChangeAspect="1"/>
          </p:cNvPicPr>
          <p:nvPr/>
        </p:nvPicPr>
        <p:blipFill>
          <a:blip r:embed="rId3">
            <a:extLst/>
          </a:blip>
          <a:srcRect l="6966" t="19882" r="6517" b="20216"/>
          <a:stretch>
            <a:fillRect/>
          </a:stretch>
        </p:blipFill>
        <p:spPr>
          <a:xfrm>
            <a:off x="1079500" y="6604000"/>
            <a:ext cx="6631385" cy="2755900"/>
          </a:xfrm>
          <a:prstGeom prst="rect">
            <a:avLst/>
          </a:prstGeom>
          <a:ln w="12700">
            <a:miter lim="400000"/>
          </a:ln>
        </p:spPr>
      </p:pic>
      <p:pic>
        <p:nvPicPr>
          <p:cNvPr id="568" name="Screen Shot 2015-10-10 at 10.28.47 PM.png"/>
          <p:cNvPicPr>
            <a:picLocks noChangeAspect="1"/>
          </p:cNvPicPr>
          <p:nvPr/>
        </p:nvPicPr>
        <p:blipFill>
          <a:blip r:embed="rId4">
            <a:extLst/>
          </a:blip>
          <a:srcRect l="11425" t="35865" r="15430" b="33251"/>
          <a:stretch>
            <a:fillRect/>
          </a:stretch>
        </p:blipFill>
        <p:spPr>
          <a:xfrm>
            <a:off x="1320799" y="2742352"/>
            <a:ext cx="10356134" cy="3429001"/>
          </a:xfrm>
          <a:prstGeom prst="rect">
            <a:avLst/>
          </a:prstGeom>
          <a:ln w="12700">
            <a:miter lim="400000"/>
          </a:ln>
        </p:spPr>
      </p:pic>
      <p:pic>
        <p:nvPicPr>
          <p:cNvPr id="569" name="url?sa=i&amp;rct=j&amp;q=&amp;esrc=s&amp;source=images&amp;cd=&amp;ved=0CAcQjRxqFQoTCPfggvWvucgCFUM7Pgodlp4NGA&amp;url=http%3A%2F%2Fichip.ru%2Fpriroda-primer-dlya-podrajaniya.png"/>
          <p:cNvPicPr>
            <a:picLocks noChangeAspect="1"/>
          </p:cNvPicPr>
          <p:nvPr/>
        </p:nvPicPr>
        <p:blipFill>
          <a:blip r:embed="rId5">
            <a:extLst/>
          </a:blip>
          <a:stretch>
            <a:fillRect/>
          </a:stretch>
        </p:blipFill>
        <p:spPr>
          <a:xfrm>
            <a:off x="8237207" y="6586328"/>
            <a:ext cx="3644901" cy="2783122"/>
          </a:xfrm>
          <a:prstGeom prst="rect">
            <a:avLst/>
          </a:prstGeom>
          <a:ln w="12700">
            <a:miter lim="400000"/>
          </a:ln>
        </p:spPr>
      </p:pic>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3" name="Shape 573"/>
          <p:cNvSpPr/>
          <p:nvPr>
            <p:ph type="title"/>
          </p:nvPr>
        </p:nvSpPr>
        <p:spPr>
          <a:prstGeom prst="rect">
            <a:avLst/>
          </a:prstGeom>
        </p:spPr>
        <p:txBody>
          <a:bodyPr>
            <a:normAutofit fontScale="100000" lnSpcReduction="0"/>
          </a:bodyPr>
          <a:lstStyle>
            <a:lvl1pPr defTabSz="560831">
              <a:defRPr sz="7296">
                <a:effectLst>
                  <a:outerShdw sx="100000" sy="100000" kx="0" ky="0" algn="b" rotWithShape="0" blurRad="60959" dist="12192" dir="5400000">
                    <a:srgbClr val="000000">
                      <a:alpha val="30000"/>
                    </a:srgbClr>
                  </a:outerShdw>
                </a:effectLst>
              </a:defRPr>
            </a:lvl1pPr>
          </a:lstStyle>
          <a:p>
            <a:pPr/>
            <a:r>
              <a:t>Bio-inspired Design applied to the Human Powered Vehicle</a:t>
            </a:r>
          </a:p>
        </p:txBody>
      </p:sp>
      <p:sp>
        <p:nvSpPr>
          <p:cNvPr id="574" name="Shape 574"/>
          <p:cNvSpPr/>
          <p:nvPr>
            <p:ph type="body" idx="1"/>
          </p:nvPr>
        </p:nvSpPr>
        <p:spPr>
          <a:xfrm>
            <a:off x="800100" y="2768600"/>
            <a:ext cx="11341100" cy="5791200"/>
          </a:xfrm>
          <a:prstGeom prst="rect">
            <a:avLst/>
          </a:prstGeom>
        </p:spPr>
        <p:txBody>
          <a:bodyPr>
            <a:normAutofit fontScale="100000" lnSpcReduction="0"/>
          </a:bodyPr>
          <a:lstStyle/>
          <a:p>
            <a:pPr marL="1016000">
              <a:buBlip>
                <a:blip r:embed="rId3"/>
              </a:buBlip>
            </a:pPr>
            <a:r>
              <a:t>Taking inspiration for the </a:t>
            </a:r>
            <a:r>
              <a:rPr i="1"/>
              <a:t>entire</a:t>
            </a:r>
            <a:r>
              <a:t> HPV is not productive (just like taking inspiration for the facade system and not the entire building)</a:t>
            </a:r>
          </a:p>
          <a:p>
            <a:pPr marL="1016000">
              <a:buBlip>
                <a:blip r:embed="rId3"/>
              </a:buBlip>
            </a:pPr>
            <a:r>
              <a:t>Our goal is to arrive at sub-system solutions that can be added to the morphological matrix and used in the second round of concept generation</a:t>
            </a:r>
          </a:p>
          <a:p>
            <a:pPr marL="1016000">
              <a:buBlip>
                <a:blip r:embed="rId3"/>
              </a:buBlip>
            </a:pPr>
            <a:r>
              <a:t>Lets focus on propulsion....</a:t>
            </a:r>
          </a:p>
        </p:txBody>
      </p:sp>
      <p:sp>
        <p:nvSpPr>
          <p:cNvPr id="575" name="Shape 575"/>
          <p:cNvSpPr/>
          <p:nvPr>
            <p:ph type="sldNum" sz="quarter" idx="2"/>
          </p:nvPr>
        </p:nvSpPr>
        <p:spPr>
          <a:xfrm>
            <a:off x="12423458" y="9168553"/>
            <a:ext cx="337184" cy="381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9" name="Shape 579"/>
          <p:cNvSpPr/>
          <p:nvPr>
            <p:ph type="title"/>
          </p:nvPr>
        </p:nvSpPr>
        <p:spPr>
          <a:xfrm>
            <a:off x="800100" y="254000"/>
            <a:ext cx="11430000" cy="2019300"/>
          </a:xfrm>
          <a:prstGeom prst="rect">
            <a:avLst/>
          </a:prstGeom>
        </p:spPr>
        <p:txBody>
          <a:bodyPr/>
          <a:lstStyle/>
          <a:p>
            <a:pPr/>
            <a:r>
              <a:t>HPV Example</a:t>
            </a:r>
          </a:p>
        </p:txBody>
      </p:sp>
      <p:sp>
        <p:nvSpPr>
          <p:cNvPr id="580" name="Shape 580"/>
          <p:cNvSpPr/>
          <p:nvPr>
            <p:ph type="sldNum" sz="quarter" idx="2"/>
          </p:nvPr>
        </p:nvSpPr>
        <p:spPr>
          <a:xfrm>
            <a:off x="12422543" y="9168553"/>
            <a:ext cx="339014" cy="381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81" name="Shape 581"/>
          <p:cNvSpPr/>
          <p:nvPr/>
        </p:nvSpPr>
        <p:spPr>
          <a:xfrm flipH="1">
            <a:off x="6123185" y="2365970"/>
            <a:ext cx="3871" cy="7027267"/>
          </a:xfrm>
          <a:prstGeom prst="line">
            <a:avLst/>
          </a:prstGeom>
          <a:ln w="25400">
            <a:solidFill>
              <a:srgbClr val="7E8286"/>
            </a:solidFill>
            <a:miter lim="400000"/>
          </a:ln>
        </p:spPr>
        <p:txBody>
          <a:bodyPr lIns="50800" tIns="50800" rIns="50800" bIns="50800" anchor="ctr"/>
          <a:lstStyle/>
          <a:p>
            <a:pPr/>
          </a:p>
        </p:txBody>
      </p:sp>
      <p:sp>
        <p:nvSpPr>
          <p:cNvPr id="582" name="Shape 582"/>
          <p:cNvSpPr/>
          <p:nvPr/>
        </p:nvSpPr>
        <p:spPr>
          <a:xfrm>
            <a:off x="1736413" y="2184400"/>
            <a:ext cx="2845867" cy="622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400" u="sng">
                <a:solidFill>
                  <a:srgbClr val="6C6963"/>
                </a:solidFill>
                <a:latin typeface="Hoefler Text"/>
                <a:ea typeface="Hoefler Text"/>
                <a:cs typeface="Hoefler Text"/>
                <a:sym typeface="Hoefler Text"/>
              </a:defRPr>
            </a:lvl1pPr>
          </a:lstStyle>
          <a:p>
            <a:pPr/>
            <a:r>
              <a:t>Concept Space</a:t>
            </a:r>
          </a:p>
        </p:txBody>
      </p:sp>
      <p:sp>
        <p:nvSpPr>
          <p:cNvPr id="583" name="Shape 583"/>
          <p:cNvSpPr/>
          <p:nvPr/>
        </p:nvSpPr>
        <p:spPr>
          <a:xfrm>
            <a:off x="7897603" y="2184400"/>
            <a:ext cx="3332075" cy="622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400" u="sng">
                <a:solidFill>
                  <a:srgbClr val="6C6963"/>
                </a:solidFill>
                <a:latin typeface="Hoefler Text"/>
                <a:ea typeface="Hoefler Text"/>
                <a:cs typeface="Hoefler Text"/>
                <a:sym typeface="Hoefler Text"/>
              </a:defRPr>
            </a:lvl1pPr>
          </a:lstStyle>
          <a:p>
            <a:pPr/>
            <a:r>
              <a:t>Knowledge Space</a:t>
            </a:r>
          </a:p>
        </p:txBody>
      </p:sp>
      <p:sp>
        <p:nvSpPr>
          <p:cNvPr id="584" name="Shape 584"/>
          <p:cNvSpPr/>
          <p:nvPr/>
        </p:nvSpPr>
        <p:spPr>
          <a:xfrm>
            <a:off x="6388100" y="2946400"/>
            <a:ext cx="6159500" cy="2755900"/>
          </a:xfrm>
          <a:prstGeom prst="roundRect">
            <a:avLst>
              <a:gd name="adj" fmla="val 6912"/>
            </a:avLst>
          </a:prstGeom>
          <a:solidFill>
            <a:srgbClr val="76D6FF">
              <a:alpha val="41000"/>
            </a:srgbClr>
          </a:solidFill>
          <a:ln w="12700">
            <a:miter lim="400000"/>
          </a:ln>
        </p:spPr>
        <p:txBody>
          <a:bodyPr lIns="50800" tIns="50800" rIns="50800" bIns="50800" anchor="ctr"/>
          <a:lstStyle/>
          <a:p>
            <a:pPr algn="ctr" defTabSz="584200">
              <a:defRPr sz="3400">
                <a:solidFill>
                  <a:srgbClr val="FFFFFF"/>
                </a:solidFill>
                <a:latin typeface="Hoefler Text"/>
                <a:ea typeface="Hoefler Text"/>
                <a:cs typeface="Hoefler Text"/>
                <a:sym typeface="Hoefler Text"/>
              </a:defRPr>
            </a:pPr>
          </a:p>
        </p:txBody>
      </p:sp>
      <p:sp>
        <p:nvSpPr>
          <p:cNvPr id="585" name="Shape 585"/>
          <p:cNvSpPr/>
          <p:nvPr/>
        </p:nvSpPr>
        <p:spPr>
          <a:xfrm>
            <a:off x="6388100" y="6045200"/>
            <a:ext cx="6159500" cy="3073400"/>
          </a:xfrm>
          <a:prstGeom prst="roundRect">
            <a:avLst>
              <a:gd name="adj" fmla="val 6198"/>
            </a:avLst>
          </a:prstGeom>
          <a:solidFill>
            <a:srgbClr val="73FA79">
              <a:alpha val="44000"/>
            </a:srgbClr>
          </a:solidFill>
          <a:ln w="12700">
            <a:miter lim="400000"/>
          </a:ln>
        </p:spPr>
        <p:txBody>
          <a:bodyPr lIns="50800" tIns="50800" rIns="50800" bIns="50800" anchor="ctr"/>
          <a:lstStyle/>
          <a:p>
            <a:pPr algn="ctr" defTabSz="584200">
              <a:defRPr sz="3400">
                <a:solidFill>
                  <a:srgbClr val="FFFFFF"/>
                </a:solidFill>
                <a:latin typeface="Hoefler Text"/>
                <a:ea typeface="Hoefler Text"/>
                <a:cs typeface="Hoefler Text"/>
                <a:sym typeface="Hoefler Text"/>
              </a:defRPr>
            </a:pPr>
          </a:p>
        </p:txBody>
      </p:sp>
      <p:sp>
        <p:nvSpPr>
          <p:cNvPr id="586" name="Shape 586"/>
          <p:cNvSpPr/>
          <p:nvPr/>
        </p:nvSpPr>
        <p:spPr>
          <a:xfrm>
            <a:off x="495300" y="3022600"/>
            <a:ext cx="5346700" cy="1270000"/>
          </a:xfrm>
          <a:prstGeom prst="ellipse">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84200">
              <a:defRPr sz="2000">
                <a:latin typeface="Palatino"/>
                <a:ea typeface="Palatino"/>
                <a:cs typeface="Palatino"/>
                <a:sym typeface="Palatino"/>
              </a:defRPr>
            </a:lvl1pPr>
          </a:lstStyle>
          <a:p>
            <a:pPr/>
            <a:r>
              <a:t>C0: Design a human powered vehicle propulsion system</a:t>
            </a:r>
          </a:p>
        </p:txBody>
      </p:sp>
      <p:grpSp>
        <p:nvGrpSpPr>
          <p:cNvPr id="591" name="Group 591"/>
          <p:cNvGrpSpPr/>
          <p:nvPr/>
        </p:nvGrpSpPr>
        <p:grpSpPr>
          <a:xfrm>
            <a:off x="254000" y="4283719"/>
            <a:ext cx="5689600" cy="1291581"/>
            <a:chOff x="0" y="0"/>
            <a:chExt cx="5689600" cy="1291580"/>
          </a:xfrm>
        </p:grpSpPr>
        <p:sp>
          <p:nvSpPr>
            <p:cNvPr id="587" name="Shape 587"/>
            <p:cNvSpPr/>
            <p:nvPr/>
          </p:nvSpPr>
          <p:spPr>
            <a:xfrm>
              <a:off x="0" y="339080"/>
              <a:ext cx="2590800" cy="952501"/>
            </a:xfrm>
            <a:prstGeom prst="ellipse">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84200">
                <a:defRPr sz="1800">
                  <a:latin typeface="Palatino"/>
                  <a:ea typeface="Palatino"/>
                  <a:cs typeface="Palatino"/>
                  <a:sym typeface="Palatino"/>
                </a:defRPr>
              </a:lvl1pPr>
            </a:lstStyle>
            <a:p>
              <a:pPr/>
              <a:r>
                <a:t>C1: Using pedaling motion</a:t>
              </a:r>
            </a:p>
          </p:txBody>
        </p:sp>
        <p:sp>
          <p:nvSpPr>
            <p:cNvPr id="588" name="Shape 588"/>
            <p:cNvSpPr/>
            <p:nvPr/>
          </p:nvSpPr>
          <p:spPr>
            <a:xfrm>
              <a:off x="3098800" y="339080"/>
              <a:ext cx="2590800" cy="952501"/>
            </a:xfrm>
            <a:prstGeom prst="ellipse">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84200">
                <a:defRPr sz="1800">
                  <a:latin typeface="Palatino"/>
                  <a:ea typeface="Palatino"/>
                  <a:cs typeface="Palatino"/>
                  <a:sym typeface="Palatino"/>
                </a:defRPr>
              </a:lvl1pPr>
            </a:lstStyle>
            <a:p>
              <a:pPr/>
              <a:r>
                <a:t>C1: Without using pedaling motion</a:t>
              </a:r>
            </a:p>
          </p:txBody>
        </p:sp>
        <p:sp>
          <p:nvSpPr>
            <p:cNvPr id="589" name="Shape 589"/>
            <p:cNvSpPr/>
            <p:nvPr/>
          </p:nvSpPr>
          <p:spPr>
            <a:xfrm flipV="1">
              <a:off x="1568400" y="0"/>
              <a:ext cx="1274118" cy="335806"/>
            </a:xfrm>
            <a:prstGeom prst="line">
              <a:avLst/>
            </a:prstGeom>
            <a:noFill/>
            <a:ln w="38100" cap="flat">
              <a:solidFill>
                <a:srgbClr val="7E8286"/>
              </a:solidFill>
              <a:prstDash val="solid"/>
              <a:miter lim="400000"/>
              <a:headEnd type="stealth" w="med" len="med"/>
            </a:ln>
            <a:effectLst/>
          </p:spPr>
          <p:txBody>
            <a:bodyPr wrap="square" lIns="50800" tIns="50800" rIns="50800" bIns="50800" numCol="1" anchor="ctr">
              <a:noAutofit/>
            </a:bodyPr>
            <a:lstStyle/>
            <a:p>
              <a:pPr/>
            </a:p>
          </p:txBody>
        </p:sp>
        <p:sp>
          <p:nvSpPr>
            <p:cNvPr id="590" name="Shape 590"/>
            <p:cNvSpPr/>
            <p:nvPr/>
          </p:nvSpPr>
          <p:spPr>
            <a:xfrm flipH="1" flipV="1">
              <a:off x="2846387" y="7193"/>
              <a:ext cx="1372444" cy="348457"/>
            </a:xfrm>
            <a:prstGeom prst="line">
              <a:avLst/>
            </a:prstGeom>
            <a:noFill/>
            <a:ln w="38100" cap="flat">
              <a:solidFill>
                <a:srgbClr val="FF2600"/>
              </a:solidFill>
              <a:prstDash val="solid"/>
              <a:miter lim="400000"/>
              <a:headEnd type="stealth" w="med" len="med"/>
            </a:ln>
            <a:effectLst/>
          </p:spPr>
          <p:txBody>
            <a:bodyPr wrap="square" lIns="50800" tIns="50800" rIns="50800" bIns="50800" numCol="1" anchor="ctr">
              <a:noAutofit/>
            </a:bodyPr>
            <a:lstStyle/>
            <a:p>
              <a:pPr/>
            </a:p>
          </p:txBody>
        </p:sp>
      </p:grpSp>
      <p:sp>
        <p:nvSpPr>
          <p:cNvPr id="592" name="Shape 592"/>
          <p:cNvSpPr/>
          <p:nvPr/>
        </p:nvSpPr>
        <p:spPr>
          <a:xfrm flipH="1">
            <a:off x="381833" y="9088011"/>
            <a:ext cx="914601" cy="4197"/>
          </a:xfrm>
          <a:prstGeom prst="line">
            <a:avLst/>
          </a:prstGeom>
          <a:ln w="50800">
            <a:solidFill>
              <a:srgbClr val="FF2600"/>
            </a:solidFill>
            <a:miter lim="400000"/>
            <a:headEnd type="stealth"/>
          </a:ln>
        </p:spPr>
        <p:txBody>
          <a:bodyPr lIns="50800" tIns="50800" rIns="50800" bIns="50800" anchor="ctr"/>
          <a:lstStyle/>
          <a:p>
            <a:pPr/>
          </a:p>
        </p:txBody>
      </p:sp>
      <p:sp>
        <p:nvSpPr>
          <p:cNvPr id="593" name="Shape 593"/>
          <p:cNvSpPr/>
          <p:nvPr/>
        </p:nvSpPr>
        <p:spPr>
          <a:xfrm>
            <a:off x="1298870" y="8851900"/>
            <a:ext cx="1695908"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2400">
                <a:latin typeface="Hoefler Text"/>
                <a:ea typeface="Hoefler Text"/>
                <a:cs typeface="Hoefler Text"/>
                <a:sym typeface="Hoefler Text"/>
              </a:defRPr>
            </a:lvl1pPr>
          </a:lstStyle>
          <a:p>
            <a:pPr/>
            <a:r>
              <a:t>Design Path</a:t>
            </a:r>
          </a:p>
        </p:txBody>
      </p:sp>
      <p:sp>
        <p:nvSpPr>
          <p:cNvPr id="594" name="Shape 594"/>
          <p:cNvSpPr/>
          <p:nvPr/>
        </p:nvSpPr>
        <p:spPr>
          <a:xfrm>
            <a:off x="8496300" y="6591300"/>
            <a:ext cx="3644900" cy="2082800"/>
          </a:xfrm>
          <a:prstGeom prst="roundRect">
            <a:avLst>
              <a:gd name="adj" fmla="val 9146"/>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lIns="0" tIns="0" rIns="0" bIns="0" anchor="ctr"/>
          <a:lstStyle/>
          <a:p>
            <a:pPr defTabSz="584200">
              <a:buSzPct val="125000"/>
              <a:buChar char="•"/>
              <a:defRPr sz="1600">
                <a:latin typeface="Hoefler Text"/>
                <a:ea typeface="Hoefler Text"/>
                <a:cs typeface="Hoefler Text"/>
                <a:sym typeface="Hoefler Text"/>
              </a:defRPr>
            </a:pPr>
            <a:r>
              <a:t> Snakes use their muscles and scales to move in four different ways: serpentine motion, concertina motion, sidewinding, and rectilinear motion.</a:t>
            </a:r>
          </a:p>
          <a:p>
            <a:pPr defTabSz="584200">
              <a:buSzPct val="125000"/>
              <a:buChar char="•"/>
              <a:defRPr sz="1600">
                <a:latin typeface="Hoefler Text"/>
                <a:ea typeface="Hoefler Text"/>
                <a:cs typeface="Hoefler Text"/>
                <a:sym typeface="Hoefler Text"/>
              </a:defRPr>
            </a:pPr>
            <a:r>
              <a:t> Propulsion is by lateral thrust in all segments of the body in contact with the ground</a:t>
            </a:r>
          </a:p>
        </p:txBody>
      </p:sp>
      <p:sp>
        <p:nvSpPr>
          <p:cNvPr id="595" name="Shape 595"/>
          <p:cNvSpPr/>
          <p:nvPr/>
        </p:nvSpPr>
        <p:spPr>
          <a:xfrm>
            <a:off x="10473849" y="8648700"/>
            <a:ext cx="1993621"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1800">
                <a:latin typeface="Hoefler Text"/>
                <a:ea typeface="Hoefler Text"/>
                <a:cs typeface="Hoefler Text"/>
                <a:sym typeface="Hoefler Text"/>
              </a:defRPr>
            </a:lvl1pPr>
          </a:lstStyle>
          <a:p>
            <a:pPr/>
            <a:r>
              <a:t>Biology Knowledge</a:t>
            </a:r>
          </a:p>
        </p:txBody>
      </p:sp>
      <p:sp>
        <p:nvSpPr>
          <p:cNvPr id="596" name="Shape 596"/>
          <p:cNvSpPr/>
          <p:nvPr/>
        </p:nvSpPr>
        <p:spPr>
          <a:xfrm>
            <a:off x="9842341" y="5321300"/>
            <a:ext cx="2908301" cy="38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800">
                <a:latin typeface="Hoefler Text"/>
                <a:ea typeface="Hoefler Text"/>
                <a:cs typeface="Hoefler Text"/>
                <a:sym typeface="Hoefler Text"/>
              </a:defRPr>
            </a:lvl1pPr>
          </a:lstStyle>
          <a:p>
            <a:pPr/>
            <a:r>
              <a:t>Traditional Knowledge</a:t>
            </a:r>
          </a:p>
        </p:txBody>
      </p:sp>
      <p:grpSp>
        <p:nvGrpSpPr>
          <p:cNvPr id="599" name="Group 599"/>
          <p:cNvGrpSpPr/>
          <p:nvPr/>
        </p:nvGrpSpPr>
        <p:grpSpPr>
          <a:xfrm>
            <a:off x="6527800" y="6375400"/>
            <a:ext cx="1701800" cy="2552700"/>
            <a:chOff x="0" y="0"/>
            <a:chExt cx="1701800" cy="2552700"/>
          </a:xfrm>
        </p:grpSpPr>
        <p:sp>
          <p:nvSpPr>
            <p:cNvPr id="597" name="Shape 597"/>
            <p:cNvSpPr/>
            <p:nvPr/>
          </p:nvSpPr>
          <p:spPr>
            <a:xfrm>
              <a:off x="0" y="723900"/>
              <a:ext cx="1701800" cy="1828800"/>
            </a:xfrm>
            <a:prstGeom prst="rect">
              <a:avLst/>
            </a:prstGeom>
            <a:solidFill>
              <a:srgbClr val="FFFFFF"/>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1600">
                  <a:latin typeface="Hoefler Text"/>
                  <a:ea typeface="Hoefler Text"/>
                  <a:cs typeface="Hoefler Text"/>
                  <a:sym typeface="Hoefler Text"/>
                </a:defRPr>
              </a:lvl1pPr>
            </a:lstStyle>
            <a:p>
              <a:pPr/>
              <a:r>
                <a:t>Snakes use lateral undulation to move quickly across the ground and push off of bumps to get going.</a:t>
              </a:r>
            </a:p>
          </p:txBody>
        </p:sp>
        <p:sp>
          <p:nvSpPr>
            <p:cNvPr id="598" name="Shape 598"/>
            <p:cNvSpPr/>
            <p:nvPr/>
          </p:nvSpPr>
          <p:spPr>
            <a:xfrm>
              <a:off x="76200" y="0"/>
              <a:ext cx="1549400" cy="660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defRPr sz="1800">
                  <a:latin typeface="Hoefler Text"/>
                  <a:ea typeface="Hoefler Text"/>
                  <a:cs typeface="Hoefler Text"/>
                  <a:sym typeface="Hoefler Text"/>
                </a:defRPr>
              </a:lvl1pPr>
            </a:lstStyle>
            <a:p>
              <a:pPr/>
              <a:r>
                <a:t>Unexpected Property</a:t>
              </a:r>
            </a:p>
          </p:txBody>
        </p:sp>
      </p:grpSp>
      <p:sp>
        <p:nvSpPr>
          <p:cNvPr id="600" name="Shape 600"/>
          <p:cNvSpPr/>
          <p:nvPr/>
        </p:nvSpPr>
        <p:spPr>
          <a:xfrm>
            <a:off x="7048500" y="6108700"/>
            <a:ext cx="5016500" cy="40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2000">
                <a:latin typeface="Hoefler Text"/>
                <a:ea typeface="Hoefler Text"/>
                <a:cs typeface="Hoefler Text"/>
                <a:sym typeface="Hoefler Text"/>
              </a:defRPr>
            </a:lvl1pPr>
          </a:lstStyle>
          <a:p>
            <a:pPr/>
            <a:r>
              <a:t>Biological system:  Snakes</a:t>
            </a:r>
          </a:p>
        </p:txBody>
      </p:sp>
      <p:grpSp>
        <p:nvGrpSpPr>
          <p:cNvPr id="603" name="Group 603"/>
          <p:cNvGrpSpPr/>
          <p:nvPr/>
        </p:nvGrpSpPr>
        <p:grpSpPr>
          <a:xfrm>
            <a:off x="6362700" y="2959100"/>
            <a:ext cx="1981200" cy="2540000"/>
            <a:chOff x="0" y="0"/>
            <a:chExt cx="1981200" cy="2540000"/>
          </a:xfrm>
        </p:grpSpPr>
        <p:sp>
          <p:nvSpPr>
            <p:cNvPr id="601" name="Shape 601"/>
            <p:cNvSpPr/>
            <p:nvPr/>
          </p:nvSpPr>
          <p:spPr>
            <a:xfrm>
              <a:off x="0" y="0"/>
              <a:ext cx="1981200"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defRPr sz="1800">
                  <a:latin typeface="Hoefler Text"/>
                  <a:ea typeface="Hoefler Text"/>
                  <a:cs typeface="Hoefler Text"/>
                  <a:sym typeface="Hoefler Text"/>
                </a:defRPr>
              </a:lvl1pPr>
            </a:lstStyle>
            <a:p>
              <a:pPr/>
              <a:r>
                <a:t>Existing Solution</a:t>
              </a:r>
            </a:p>
          </p:txBody>
        </p:sp>
        <p:sp>
          <p:nvSpPr>
            <p:cNvPr id="602" name="Shape 602"/>
            <p:cNvSpPr/>
            <p:nvPr/>
          </p:nvSpPr>
          <p:spPr>
            <a:xfrm>
              <a:off x="139700" y="406400"/>
              <a:ext cx="1701800" cy="2133600"/>
            </a:xfrm>
            <a:prstGeom prst="rect">
              <a:avLst/>
            </a:prstGeom>
            <a:solidFill>
              <a:srgbClr val="FFFFFF"/>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1600">
                  <a:latin typeface="Hoefler Text"/>
                  <a:ea typeface="Hoefler Text"/>
                  <a:cs typeface="Hoefler Text"/>
                  <a:sym typeface="Hoefler Text"/>
                </a:defRPr>
              </a:lvl1pPr>
            </a:lstStyle>
            <a:p>
              <a:pPr/>
              <a:r>
                <a:t>Gears with a chain will produce propulsion when turned with a pedal.</a:t>
              </a:r>
            </a:p>
          </p:txBody>
        </p:sp>
      </p:grpSp>
      <p:grpSp>
        <p:nvGrpSpPr>
          <p:cNvPr id="606" name="Group 606"/>
          <p:cNvGrpSpPr/>
          <p:nvPr/>
        </p:nvGrpSpPr>
        <p:grpSpPr>
          <a:xfrm>
            <a:off x="2722352" y="2808837"/>
            <a:ext cx="4103084" cy="4260358"/>
            <a:chOff x="0" y="0"/>
            <a:chExt cx="4103082" cy="4260357"/>
          </a:xfrm>
        </p:grpSpPr>
        <p:sp>
          <p:nvSpPr>
            <p:cNvPr id="604" name="Shape 604"/>
            <p:cNvSpPr/>
            <p:nvPr/>
          </p:nvSpPr>
          <p:spPr>
            <a:xfrm>
              <a:off x="2871182" y="2571257"/>
              <a:ext cx="1231901" cy="1689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21600"/>
                    <a:pt x="20732" y="14079"/>
                    <a:pt x="19281" y="12071"/>
                  </a:cubicBezTo>
                  <a:cubicBezTo>
                    <a:pt x="18265" y="10665"/>
                    <a:pt x="15247" y="5850"/>
                    <a:pt x="15247" y="5850"/>
                  </a:cubicBezTo>
                  <a:lnTo>
                    <a:pt x="8598" y="1857"/>
                  </a:lnTo>
                  <a:cubicBezTo>
                    <a:pt x="8598" y="1857"/>
                    <a:pt x="8214" y="1784"/>
                    <a:pt x="6762" y="1857"/>
                  </a:cubicBezTo>
                  <a:cubicBezTo>
                    <a:pt x="6299" y="1880"/>
                    <a:pt x="0" y="0"/>
                    <a:pt x="0" y="0"/>
                  </a:cubicBezTo>
                </a:path>
              </a:pathLst>
            </a:custGeom>
            <a:noFill/>
            <a:ln w="38100" cap="flat">
              <a:solidFill>
                <a:srgbClr val="7E8286"/>
              </a:solidFill>
              <a:custDash>
                <a:ds d="200000" sp="200000"/>
              </a:custDash>
              <a:miter lim="400000"/>
              <a:tailEnd type="triangle" w="med" len="med"/>
            </a:ln>
            <a:effectLst/>
          </p:spPr>
          <p:txBody>
            <a:bodyPr wrap="square" lIns="50800" tIns="50800" rIns="50800" bIns="50800" numCol="1" anchor="ctr">
              <a:noAutofit/>
            </a:bodyPr>
            <a:lstStyle/>
            <a:p>
              <a:pPr algn="ctr" defTabSz="584200">
                <a:defRPr sz="3400">
                  <a:solidFill>
                    <a:srgbClr val="6C6963"/>
                  </a:solidFill>
                  <a:latin typeface="Hoefler Text"/>
                  <a:ea typeface="Hoefler Text"/>
                  <a:cs typeface="Hoefler Text"/>
                  <a:sym typeface="Hoefler Text"/>
                </a:defRPr>
              </a:pPr>
            </a:p>
          </p:txBody>
        </p:sp>
        <p:sp>
          <p:nvSpPr>
            <p:cNvPr id="605" name="Shape 605"/>
            <p:cNvSpPr/>
            <p:nvPr/>
          </p:nvSpPr>
          <p:spPr>
            <a:xfrm rot="19592886">
              <a:off x="84182" y="917241"/>
              <a:ext cx="3759201" cy="1435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6661" y="10448"/>
                  </a:lnTo>
                  <a:lnTo>
                    <a:pt x="10935" y="4426"/>
                  </a:lnTo>
                  <a:lnTo>
                    <a:pt x="6771" y="0"/>
                  </a:lnTo>
                  <a:lnTo>
                    <a:pt x="2082" y="48"/>
                  </a:lnTo>
                  <a:lnTo>
                    <a:pt x="0" y="338"/>
                  </a:lnTo>
                </a:path>
              </a:pathLst>
            </a:custGeom>
            <a:noFill/>
            <a:ln w="38100" cap="flat">
              <a:solidFill>
                <a:srgbClr val="7E8286"/>
              </a:solidFill>
              <a:custDash>
                <a:ds d="200000" sp="200000"/>
              </a:custDash>
              <a:miter lim="400000"/>
              <a:tailEnd type="triangle" w="med" len="med"/>
            </a:ln>
            <a:effectLst/>
          </p:spPr>
          <p:txBody>
            <a:bodyPr wrap="square" lIns="50800" tIns="50800" rIns="50800" bIns="50800" numCol="1" anchor="ctr">
              <a:noAutofit/>
            </a:bodyPr>
            <a:lstStyle/>
            <a:p>
              <a:pPr algn="ctr" defTabSz="584200">
                <a:defRPr sz="3400">
                  <a:solidFill>
                    <a:srgbClr val="6C6963"/>
                  </a:solidFill>
                  <a:latin typeface="Hoefler Text"/>
                  <a:ea typeface="Hoefler Text"/>
                  <a:cs typeface="Hoefler Text"/>
                  <a:sym typeface="Hoefler Text"/>
                </a:defRPr>
              </a:pPr>
            </a:p>
          </p:txBody>
        </p:sp>
      </p:grpSp>
      <p:pic>
        <p:nvPicPr>
          <p:cNvPr id="607" name="url?sa=i&amp;rct=j&amp;q=&amp;esrc=s&amp;source=images&amp;cd=&amp;ved=0CAcQjRxqFQoTCJbPmdytickCFUE4JgodTfQFnA&amp;url=http%3A%2F%2Fanimals.howstuffworks.com%2Fsnakes%2Fsnake3.htm&amp;bvm=bv.107406026,d.png"/>
          <p:cNvPicPr>
            <a:picLocks noChangeAspect="1"/>
          </p:cNvPicPr>
          <p:nvPr/>
        </p:nvPicPr>
        <p:blipFill>
          <a:blip r:embed="rId2">
            <a:extLst/>
          </a:blip>
          <a:stretch>
            <a:fillRect/>
          </a:stretch>
        </p:blipFill>
        <p:spPr>
          <a:xfrm>
            <a:off x="977900" y="3145472"/>
            <a:ext cx="5473700" cy="5884228"/>
          </a:xfrm>
          <a:prstGeom prst="rect">
            <a:avLst/>
          </a:prstGeom>
          <a:ln w="12700">
            <a:miter lim="400000"/>
          </a:ln>
        </p:spPr>
      </p:pic>
      <p:sp>
        <p:nvSpPr>
          <p:cNvPr id="608" name="Shape 608"/>
          <p:cNvSpPr/>
          <p:nvPr/>
        </p:nvSpPr>
        <p:spPr>
          <a:xfrm>
            <a:off x="8506021" y="3359150"/>
            <a:ext cx="3873501" cy="1574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b="1" sz="2400">
                <a:solidFill>
                  <a:srgbClr val="E32400"/>
                </a:solidFill>
                <a:latin typeface="Hoefler Text"/>
                <a:ea typeface="Hoefler Text"/>
                <a:cs typeface="Hoefler Text"/>
                <a:sym typeface="Hoefler Text"/>
              </a:defRPr>
            </a:lvl1pPr>
          </a:lstStyle>
          <a:p>
            <a:pPr/>
            <a:r>
              <a:t>How does this biological information connect to what I know, or what is known? </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91"/>
                                        </p:tgtEl>
                                        <p:attrNameLst>
                                          <p:attrName>style.visibility</p:attrName>
                                        </p:attrNameLst>
                                      </p:cBhvr>
                                      <p:to>
                                        <p:strVal val="visible"/>
                                      </p:to>
                                    </p:set>
                                    <p:animEffect filter="dissolve" transition="in">
                                      <p:cBhvr>
                                        <p:cTn id="7" dur="1000"/>
                                        <p:tgtEl>
                                          <p:spTgt spid="591"/>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606"/>
                                        </p:tgtEl>
                                        <p:attrNameLst>
                                          <p:attrName>style.visibility</p:attrName>
                                        </p:attrNameLst>
                                      </p:cBhvr>
                                      <p:to>
                                        <p:strVal val="visible"/>
                                      </p:to>
                                    </p:set>
                                    <p:animEffect filter="dissolve" transition="in">
                                      <p:cBhvr>
                                        <p:cTn id="11" dur="1000"/>
                                        <p:tgtEl>
                                          <p:spTgt spid="606"/>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3" fill="hold">
                                  <p:stCondLst>
                                    <p:cond delay="0"/>
                                  </p:stCondLst>
                                  <p:iterate type="el" backwards="0">
                                    <p:tmAbs val="0"/>
                                  </p:iterate>
                                  <p:childTnLst>
                                    <p:set>
                                      <p:cBhvr>
                                        <p:cTn id="15" fill="hold"/>
                                        <p:tgtEl>
                                          <p:spTgt spid="594"/>
                                        </p:tgtEl>
                                        <p:attrNameLst>
                                          <p:attrName>style.visibility</p:attrName>
                                        </p:attrNameLst>
                                      </p:cBhvr>
                                      <p:to>
                                        <p:strVal val="visible"/>
                                      </p:to>
                                    </p:set>
                                    <p:animEffect filter="dissolve" transition="in">
                                      <p:cBhvr>
                                        <p:cTn id="16" dur="1000"/>
                                        <p:tgtEl>
                                          <p:spTgt spid="594"/>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9" grpId="4" fill="hold">
                                  <p:stCondLst>
                                    <p:cond delay="0"/>
                                  </p:stCondLst>
                                  <p:iterate type="el" backwards="0">
                                    <p:tmAbs val="0"/>
                                  </p:iterate>
                                  <p:childTnLst>
                                    <p:set>
                                      <p:cBhvr>
                                        <p:cTn id="20" fill="hold"/>
                                        <p:tgtEl>
                                          <p:spTgt spid="607"/>
                                        </p:tgtEl>
                                        <p:attrNameLst>
                                          <p:attrName>style.visibility</p:attrName>
                                        </p:attrNameLst>
                                      </p:cBhvr>
                                      <p:to>
                                        <p:strVal val="visible"/>
                                      </p:to>
                                    </p:set>
                                    <p:animEffect filter="dissolve" transition="in">
                                      <p:cBhvr>
                                        <p:cTn id="21" dur="1000"/>
                                        <p:tgtEl>
                                          <p:spTgt spid="607"/>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5" fill="hold">
                                  <p:stCondLst>
                                    <p:cond delay="0"/>
                                  </p:stCondLst>
                                  <p:iterate type="el" backwards="0">
                                    <p:tmAbs val="0"/>
                                  </p:iterate>
                                  <p:childTnLst>
                                    <p:set>
                                      <p:cBhvr>
                                        <p:cTn id="25" fill="hold"/>
                                        <p:tgtEl>
                                          <p:spTgt spid="608"/>
                                        </p:tgtEl>
                                        <p:attrNameLst>
                                          <p:attrName>style.visibility</p:attrName>
                                        </p:attrNameLst>
                                      </p:cBhvr>
                                      <p:to>
                                        <p:strVal val="visible"/>
                                      </p:to>
                                    </p:set>
                                    <p:animEffect filter="dissolve" transition="in">
                                      <p:cBhvr>
                                        <p:cTn id="26" dur="1000"/>
                                        <p:tgtEl>
                                          <p:spTgt spid="6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8" grpId="5"/>
      <p:bldP build="whole" bldLvl="1" animBg="1" rev="0" advAuto="0" spid="606" grpId="2"/>
      <p:bldP build="whole" bldLvl="1" animBg="1" rev="0" advAuto="0" spid="594" grpId="3"/>
      <p:bldP build="whole" bldLvl="1" animBg="1" rev="0" advAuto="0" spid="591" grpId="1"/>
      <p:bldP build="whole" bldLvl="1" animBg="1" rev="0" advAuto="0" spid="607" grpId="4"/>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0" name="Shape 610"/>
          <p:cNvSpPr/>
          <p:nvPr>
            <p:ph type="title"/>
          </p:nvPr>
        </p:nvSpPr>
        <p:spPr>
          <a:xfrm>
            <a:off x="800100" y="254000"/>
            <a:ext cx="11430000" cy="2019300"/>
          </a:xfrm>
          <a:prstGeom prst="rect">
            <a:avLst/>
          </a:prstGeom>
        </p:spPr>
        <p:txBody>
          <a:bodyPr/>
          <a:lstStyle/>
          <a:p>
            <a:pPr/>
            <a:r>
              <a:t>HPV Example</a:t>
            </a:r>
          </a:p>
        </p:txBody>
      </p:sp>
      <p:sp>
        <p:nvSpPr>
          <p:cNvPr id="611" name="Shape 611"/>
          <p:cNvSpPr/>
          <p:nvPr>
            <p:ph type="sldNum" sz="quarter" idx="2"/>
          </p:nvPr>
        </p:nvSpPr>
        <p:spPr>
          <a:xfrm>
            <a:off x="12423458" y="9168553"/>
            <a:ext cx="337184" cy="381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12" name="Shape 612"/>
          <p:cNvSpPr/>
          <p:nvPr/>
        </p:nvSpPr>
        <p:spPr>
          <a:xfrm flipH="1">
            <a:off x="6123185" y="2365970"/>
            <a:ext cx="3871" cy="7027267"/>
          </a:xfrm>
          <a:prstGeom prst="line">
            <a:avLst/>
          </a:prstGeom>
          <a:ln w="25400">
            <a:solidFill>
              <a:srgbClr val="7E8286"/>
            </a:solidFill>
            <a:miter lim="400000"/>
          </a:ln>
        </p:spPr>
        <p:txBody>
          <a:bodyPr lIns="50800" tIns="50800" rIns="50800" bIns="50800" anchor="ctr"/>
          <a:lstStyle/>
          <a:p>
            <a:pPr/>
          </a:p>
        </p:txBody>
      </p:sp>
      <p:sp>
        <p:nvSpPr>
          <p:cNvPr id="613" name="Shape 613"/>
          <p:cNvSpPr/>
          <p:nvPr/>
        </p:nvSpPr>
        <p:spPr>
          <a:xfrm>
            <a:off x="1736413" y="2184400"/>
            <a:ext cx="2845867" cy="622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400" u="sng">
                <a:solidFill>
                  <a:srgbClr val="6C6963"/>
                </a:solidFill>
                <a:latin typeface="Hoefler Text"/>
                <a:ea typeface="Hoefler Text"/>
                <a:cs typeface="Hoefler Text"/>
                <a:sym typeface="Hoefler Text"/>
              </a:defRPr>
            </a:lvl1pPr>
          </a:lstStyle>
          <a:p>
            <a:pPr/>
            <a:r>
              <a:t>Concept Space</a:t>
            </a:r>
          </a:p>
        </p:txBody>
      </p:sp>
      <p:sp>
        <p:nvSpPr>
          <p:cNvPr id="614" name="Shape 614"/>
          <p:cNvSpPr/>
          <p:nvPr/>
        </p:nvSpPr>
        <p:spPr>
          <a:xfrm>
            <a:off x="7897603" y="2184400"/>
            <a:ext cx="3332075" cy="622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400" u="sng">
                <a:solidFill>
                  <a:srgbClr val="6C6963"/>
                </a:solidFill>
                <a:latin typeface="Hoefler Text"/>
                <a:ea typeface="Hoefler Text"/>
                <a:cs typeface="Hoefler Text"/>
                <a:sym typeface="Hoefler Text"/>
              </a:defRPr>
            </a:lvl1pPr>
          </a:lstStyle>
          <a:p>
            <a:pPr/>
            <a:r>
              <a:t>Knowledge Space</a:t>
            </a:r>
          </a:p>
        </p:txBody>
      </p:sp>
      <p:sp>
        <p:nvSpPr>
          <p:cNvPr id="615" name="Shape 615"/>
          <p:cNvSpPr/>
          <p:nvPr/>
        </p:nvSpPr>
        <p:spPr>
          <a:xfrm>
            <a:off x="6388100" y="2946400"/>
            <a:ext cx="6159500" cy="2755900"/>
          </a:xfrm>
          <a:prstGeom prst="roundRect">
            <a:avLst>
              <a:gd name="adj" fmla="val 6912"/>
            </a:avLst>
          </a:prstGeom>
          <a:solidFill>
            <a:srgbClr val="76D6FF">
              <a:alpha val="41000"/>
            </a:srgbClr>
          </a:solidFill>
          <a:ln w="12700">
            <a:miter lim="400000"/>
          </a:ln>
        </p:spPr>
        <p:txBody>
          <a:bodyPr lIns="50800" tIns="50800" rIns="50800" bIns="50800" anchor="ctr"/>
          <a:lstStyle/>
          <a:p>
            <a:pPr algn="ctr" defTabSz="584200">
              <a:defRPr sz="3400">
                <a:solidFill>
                  <a:srgbClr val="FFFFFF"/>
                </a:solidFill>
                <a:latin typeface="Hoefler Text"/>
                <a:ea typeface="Hoefler Text"/>
                <a:cs typeface="Hoefler Text"/>
                <a:sym typeface="Hoefler Text"/>
              </a:defRPr>
            </a:pPr>
          </a:p>
        </p:txBody>
      </p:sp>
      <p:sp>
        <p:nvSpPr>
          <p:cNvPr id="616" name="Shape 616"/>
          <p:cNvSpPr/>
          <p:nvPr/>
        </p:nvSpPr>
        <p:spPr>
          <a:xfrm>
            <a:off x="6388100" y="6045200"/>
            <a:ext cx="6159500" cy="3073400"/>
          </a:xfrm>
          <a:prstGeom prst="roundRect">
            <a:avLst>
              <a:gd name="adj" fmla="val 6198"/>
            </a:avLst>
          </a:prstGeom>
          <a:solidFill>
            <a:srgbClr val="73FA79">
              <a:alpha val="44000"/>
            </a:srgbClr>
          </a:solidFill>
          <a:ln w="12700">
            <a:miter lim="400000"/>
          </a:ln>
        </p:spPr>
        <p:txBody>
          <a:bodyPr lIns="50800" tIns="50800" rIns="50800" bIns="50800" anchor="ctr"/>
          <a:lstStyle/>
          <a:p>
            <a:pPr algn="ctr" defTabSz="584200">
              <a:defRPr sz="3400">
                <a:solidFill>
                  <a:srgbClr val="FFFFFF"/>
                </a:solidFill>
                <a:latin typeface="Hoefler Text"/>
                <a:ea typeface="Hoefler Text"/>
                <a:cs typeface="Hoefler Text"/>
                <a:sym typeface="Hoefler Text"/>
              </a:defRPr>
            </a:pPr>
          </a:p>
        </p:txBody>
      </p:sp>
      <p:sp>
        <p:nvSpPr>
          <p:cNvPr id="617" name="Shape 617"/>
          <p:cNvSpPr/>
          <p:nvPr/>
        </p:nvSpPr>
        <p:spPr>
          <a:xfrm>
            <a:off x="495300" y="3022600"/>
            <a:ext cx="5346700" cy="1270000"/>
          </a:xfrm>
          <a:prstGeom prst="ellipse">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84200">
              <a:defRPr sz="2000">
                <a:latin typeface="Palatino"/>
                <a:ea typeface="Palatino"/>
                <a:cs typeface="Palatino"/>
                <a:sym typeface="Palatino"/>
              </a:defRPr>
            </a:lvl1pPr>
          </a:lstStyle>
          <a:p>
            <a:pPr/>
            <a:r>
              <a:t>C0: Design a human powered vehicle propulsion system</a:t>
            </a:r>
          </a:p>
        </p:txBody>
      </p:sp>
      <p:grpSp>
        <p:nvGrpSpPr>
          <p:cNvPr id="622" name="Group 622"/>
          <p:cNvGrpSpPr/>
          <p:nvPr/>
        </p:nvGrpSpPr>
        <p:grpSpPr>
          <a:xfrm>
            <a:off x="254000" y="4283719"/>
            <a:ext cx="5689600" cy="1291581"/>
            <a:chOff x="0" y="0"/>
            <a:chExt cx="5689600" cy="1291580"/>
          </a:xfrm>
        </p:grpSpPr>
        <p:sp>
          <p:nvSpPr>
            <p:cNvPr id="618" name="Shape 618"/>
            <p:cNvSpPr/>
            <p:nvPr/>
          </p:nvSpPr>
          <p:spPr>
            <a:xfrm>
              <a:off x="0" y="339080"/>
              <a:ext cx="2590800" cy="952501"/>
            </a:xfrm>
            <a:prstGeom prst="ellipse">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84200">
                <a:defRPr sz="1800">
                  <a:latin typeface="Palatino"/>
                  <a:ea typeface="Palatino"/>
                  <a:cs typeface="Palatino"/>
                  <a:sym typeface="Palatino"/>
                </a:defRPr>
              </a:lvl1pPr>
            </a:lstStyle>
            <a:p>
              <a:pPr/>
              <a:r>
                <a:t>C1: Using pedaling motion</a:t>
              </a:r>
            </a:p>
          </p:txBody>
        </p:sp>
        <p:sp>
          <p:nvSpPr>
            <p:cNvPr id="619" name="Shape 619"/>
            <p:cNvSpPr/>
            <p:nvPr/>
          </p:nvSpPr>
          <p:spPr>
            <a:xfrm>
              <a:off x="3098800" y="339080"/>
              <a:ext cx="2590800" cy="952501"/>
            </a:xfrm>
            <a:prstGeom prst="ellipse">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84200">
                <a:defRPr sz="1800">
                  <a:latin typeface="Palatino"/>
                  <a:ea typeface="Palatino"/>
                  <a:cs typeface="Palatino"/>
                  <a:sym typeface="Palatino"/>
                </a:defRPr>
              </a:lvl1pPr>
            </a:lstStyle>
            <a:p>
              <a:pPr/>
              <a:r>
                <a:t>C1: Without using pedaling motion</a:t>
              </a:r>
            </a:p>
          </p:txBody>
        </p:sp>
        <p:sp>
          <p:nvSpPr>
            <p:cNvPr id="620" name="Shape 620"/>
            <p:cNvSpPr/>
            <p:nvPr/>
          </p:nvSpPr>
          <p:spPr>
            <a:xfrm flipV="1">
              <a:off x="1568400" y="0"/>
              <a:ext cx="1274118" cy="335806"/>
            </a:xfrm>
            <a:prstGeom prst="line">
              <a:avLst/>
            </a:prstGeom>
            <a:noFill/>
            <a:ln w="38100" cap="flat">
              <a:solidFill>
                <a:srgbClr val="7E8286"/>
              </a:solidFill>
              <a:prstDash val="solid"/>
              <a:miter lim="400000"/>
              <a:headEnd type="stealth" w="med" len="med"/>
            </a:ln>
            <a:effectLst/>
          </p:spPr>
          <p:txBody>
            <a:bodyPr wrap="square" lIns="50800" tIns="50800" rIns="50800" bIns="50800" numCol="1" anchor="ctr">
              <a:noAutofit/>
            </a:bodyPr>
            <a:lstStyle/>
            <a:p>
              <a:pPr/>
            </a:p>
          </p:txBody>
        </p:sp>
        <p:sp>
          <p:nvSpPr>
            <p:cNvPr id="621" name="Shape 621"/>
            <p:cNvSpPr/>
            <p:nvPr/>
          </p:nvSpPr>
          <p:spPr>
            <a:xfrm flipH="1" flipV="1">
              <a:off x="2846387" y="7193"/>
              <a:ext cx="1372444" cy="348457"/>
            </a:xfrm>
            <a:prstGeom prst="line">
              <a:avLst/>
            </a:prstGeom>
            <a:noFill/>
            <a:ln w="38100" cap="flat">
              <a:solidFill>
                <a:srgbClr val="FF2600"/>
              </a:solidFill>
              <a:prstDash val="solid"/>
              <a:miter lim="400000"/>
              <a:headEnd type="stealth" w="med" len="med"/>
            </a:ln>
            <a:effectLst/>
          </p:spPr>
          <p:txBody>
            <a:bodyPr wrap="square" lIns="50800" tIns="50800" rIns="50800" bIns="50800" numCol="1" anchor="ctr">
              <a:noAutofit/>
            </a:bodyPr>
            <a:lstStyle/>
            <a:p>
              <a:pPr/>
            </a:p>
          </p:txBody>
        </p:sp>
      </p:grpSp>
      <p:sp>
        <p:nvSpPr>
          <p:cNvPr id="623" name="Shape 623"/>
          <p:cNvSpPr/>
          <p:nvPr/>
        </p:nvSpPr>
        <p:spPr>
          <a:xfrm flipH="1">
            <a:off x="381833" y="9088011"/>
            <a:ext cx="914601" cy="4197"/>
          </a:xfrm>
          <a:prstGeom prst="line">
            <a:avLst/>
          </a:prstGeom>
          <a:ln w="50800">
            <a:solidFill>
              <a:srgbClr val="FF2600"/>
            </a:solidFill>
            <a:miter lim="400000"/>
            <a:headEnd type="stealth"/>
          </a:ln>
        </p:spPr>
        <p:txBody>
          <a:bodyPr lIns="50800" tIns="50800" rIns="50800" bIns="50800" anchor="ctr"/>
          <a:lstStyle/>
          <a:p>
            <a:pPr/>
          </a:p>
        </p:txBody>
      </p:sp>
      <p:sp>
        <p:nvSpPr>
          <p:cNvPr id="624" name="Shape 624"/>
          <p:cNvSpPr/>
          <p:nvPr/>
        </p:nvSpPr>
        <p:spPr>
          <a:xfrm>
            <a:off x="1298870" y="8851900"/>
            <a:ext cx="1695908"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2400">
                <a:latin typeface="Hoefler Text"/>
                <a:ea typeface="Hoefler Text"/>
                <a:cs typeface="Hoefler Text"/>
                <a:sym typeface="Hoefler Text"/>
              </a:defRPr>
            </a:lvl1pPr>
          </a:lstStyle>
          <a:p>
            <a:pPr/>
            <a:r>
              <a:t>Design Path</a:t>
            </a:r>
          </a:p>
        </p:txBody>
      </p:sp>
      <p:sp>
        <p:nvSpPr>
          <p:cNvPr id="625" name="Shape 625"/>
          <p:cNvSpPr/>
          <p:nvPr/>
        </p:nvSpPr>
        <p:spPr>
          <a:xfrm>
            <a:off x="8496300" y="6591300"/>
            <a:ext cx="3644900" cy="2082800"/>
          </a:xfrm>
          <a:prstGeom prst="roundRect">
            <a:avLst>
              <a:gd name="adj" fmla="val 9146"/>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lIns="0" tIns="0" rIns="0" bIns="0" anchor="ctr"/>
          <a:lstStyle/>
          <a:p>
            <a:pPr defTabSz="584200">
              <a:buSzPct val="125000"/>
              <a:buChar char="•"/>
              <a:defRPr sz="1600">
                <a:latin typeface="Hoefler Text"/>
                <a:ea typeface="Hoefler Text"/>
                <a:cs typeface="Hoefler Text"/>
                <a:sym typeface="Hoefler Text"/>
              </a:defRPr>
            </a:pPr>
            <a:r>
              <a:t> Snakes use their muscles and scales to move in four different ways: serpentine motion, concertina motion, sidewinding, and rectilinear motion.</a:t>
            </a:r>
          </a:p>
          <a:p>
            <a:pPr defTabSz="584200">
              <a:buSzPct val="125000"/>
              <a:buChar char="•"/>
              <a:defRPr sz="1600">
                <a:latin typeface="Hoefler Text"/>
                <a:ea typeface="Hoefler Text"/>
                <a:cs typeface="Hoefler Text"/>
                <a:sym typeface="Hoefler Text"/>
              </a:defRPr>
            </a:pPr>
            <a:r>
              <a:t> Propulsion is by lateral thrust in all segments of the body in contact with the ground</a:t>
            </a:r>
          </a:p>
        </p:txBody>
      </p:sp>
      <p:sp>
        <p:nvSpPr>
          <p:cNvPr id="626" name="Shape 626"/>
          <p:cNvSpPr/>
          <p:nvPr/>
        </p:nvSpPr>
        <p:spPr>
          <a:xfrm>
            <a:off x="10473849" y="8648700"/>
            <a:ext cx="1993621"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1800">
                <a:latin typeface="Hoefler Text"/>
                <a:ea typeface="Hoefler Text"/>
                <a:cs typeface="Hoefler Text"/>
                <a:sym typeface="Hoefler Text"/>
              </a:defRPr>
            </a:lvl1pPr>
          </a:lstStyle>
          <a:p>
            <a:pPr/>
            <a:r>
              <a:t>Biology Knowledge</a:t>
            </a:r>
          </a:p>
        </p:txBody>
      </p:sp>
      <p:sp>
        <p:nvSpPr>
          <p:cNvPr id="627" name="Shape 627"/>
          <p:cNvSpPr/>
          <p:nvPr/>
        </p:nvSpPr>
        <p:spPr>
          <a:xfrm>
            <a:off x="9842341" y="5321300"/>
            <a:ext cx="2908301" cy="38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800">
                <a:latin typeface="Hoefler Text"/>
                <a:ea typeface="Hoefler Text"/>
                <a:cs typeface="Hoefler Text"/>
                <a:sym typeface="Hoefler Text"/>
              </a:defRPr>
            </a:lvl1pPr>
          </a:lstStyle>
          <a:p>
            <a:pPr/>
            <a:r>
              <a:t>Traditional Knowledge</a:t>
            </a:r>
          </a:p>
        </p:txBody>
      </p:sp>
      <p:grpSp>
        <p:nvGrpSpPr>
          <p:cNvPr id="630" name="Group 630"/>
          <p:cNvGrpSpPr/>
          <p:nvPr/>
        </p:nvGrpSpPr>
        <p:grpSpPr>
          <a:xfrm>
            <a:off x="6527800" y="6375400"/>
            <a:ext cx="1701800" cy="2552700"/>
            <a:chOff x="0" y="0"/>
            <a:chExt cx="1701800" cy="2552700"/>
          </a:xfrm>
        </p:grpSpPr>
        <p:sp>
          <p:nvSpPr>
            <p:cNvPr id="628" name="Shape 628"/>
            <p:cNvSpPr/>
            <p:nvPr/>
          </p:nvSpPr>
          <p:spPr>
            <a:xfrm>
              <a:off x="0" y="723900"/>
              <a:ext cx="1701800" cy="1828800"/>
            </a:xfrm>
            <a:prstGeom prst="rect">
              <a:avLst/>
            </a:prstGeom>
            <a:solidFill>
              <a:srgbClr val="FFFFFF"/>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1600">
                  <a:latin typeface="Hoefler Text"/>
                  <a:ea typeface="Hoefler Text"/>
                  <a:cs typeface="Hoefler Text"/>
                  <a:sym typeface="Hoefler Text"/>
                </a:defRPr>
              </a:lvl1pPr>
            </a:lstStyle>
            <a:p>
              <a:pPr/>
              <a:r>
                <a:t>Snakes use lateral undulation to move quickly across the ground and push off of bumps to get going.</a:t>
              </a:r>
            </a:p>
          </p:txBody>
        </p:sp>
        <p:sp>
          <p:nvSpPr>
            <p:cNvPr id="629" name="Shape 629"/>
            <p:cNvSpPr/>
            <p:nvPr/>
          </p:nvSpPr>
          <p:spPr>
            <a:xfrm>
              <a:off x="76200" y="0"/>
              <a:ext cx="1549400" cy="660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defRPr sz="1800">
                  <a:latin typeface="Hoefler Text"/>
                  <a:ea typeface="Hoefler Text"/>
                  <a:cs typeface="Hoefler Text"/>
                  <a:sym typeface="Hoefler Text"/>
                </a:defRPr>
              </a:lvl1pPr>
            </a:lstStyle>
            <a:p>
              <a:pPr/>
              <a:r>
                <a:t>Unexpected Property</a:t>
              </a:r>
            </a:p>
          </p:txBody>
        </p:sp>
      </p:grpSp>
      <p:sp>
        <p:nvSpPr>
          <p:cNvPr id="631" name="Shape 631"/>
          <p:cNvSpPr/>
          <p:nvPr/>
        </p:nvSpPr>
        <p:spPr>
          <a:xfrm>
            <a:off x="7048500" y="6108700"/>
            <a:ext cx="5016500" cy="40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2000">
                <a:latin typeface="Hoefler Text"/>
                <a:ea typeface="Hoefler Text"/>
                <a:cs typeface="Hoefler Text"/>
                <a:sym typeface="Hoefler Text"/>
              </a:defRPr>
            </a:lvl1pPr>
          </a:lstStyle>
          <a:p>
            <a:pPr/>
            <a:r>
              <a:t>Biological system:  Snakes</a:t>
            </a:r>
          </a:p>
        </p:txBody>
      </p:sp>
      <p:grpSp>
        <p:nvGrpSpPr>
          <p:cNvPr id="634" name="Group 634"/>
          <p:cNvGrpSpPr/>
          <p:nvPr/>
        </p:nvGrpSpPr>
        <p:grpSpPr>
          <a:xfrm>
            <a:off x="6362700" y="2959100"/>
            <a:ext cx="1981200" cy="2540000"/>
            <a:chOff x="0" y="0"/>
            <a:chExt cx="1981200" cy="2540000"/>
          </a:xfrm>
        </p:grpSpPr>
        <p:sp>
          <p:nvSpPr>
            <p:cNvPr id="632" name="Shape 632"/>
            <p:cNvSpPr/>
            <p:nvPr/>
          </p:nvSpPr>
          <p:spPr>
            <a:xfrm>
              <a:off x="0" y="0"/>
              <a:ext cx="1981200"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defRPr sz="1800">
                  <a:latin typeface="Hoefler Text"/>
                  <a:ea typeface="Hoefler Text"/>
                  <a:cs typeface="Hoefler Text"/>
                  <a:sym typeface="Hoefler Text"/>
                </a:defRPr>
              </a:lvl1pPr>
            </a:lstStyle>
            <a:p>
              <a:pPr/>
              <a:r>
                <a:t>Existing Solution</a:t>
              </a:r>
            </a:p>
          </p:txBody>
        </p:sp>
        <p:sp>
          <p:nvSpPr>
            <p:cNvPr id="633" name="Shape 633"/>
            <p:cNvSpPr/>
            <p:nvPr/>
          </p:nvSpPr>
          <p:spPr>
            <a:xfrm>
              <a:off x="139700" y="406400"/>
              <a:ext cx="1701800" cy="2133600"/>
            </a:xfrm>
            <a:prstGeom prst="rect">
              <a:avLst/>
            </a:prstGeom>
            <a:solidFill>
              <a:srgbClr val="FFFFFF"/>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1600">
                  <a:latin typeface="Hoefler Text"/>
                  <a:ea typeface="Hoefler Text"/>
                  <a:cs typeface="Hoefler Text"/>
                  <a:sym typeface="Hoefler Text"/>
                </a:defRPr>
              </a:lvl1pPr>
            </a:lstStyle>
            <a:p>
              <a:pPr/>
              <a:r>
                <a:t>Gears with a chain will produce propulsion when turned with a pedal.</a:t>
              </a:r>
            </a:p>
          </p:txBody>
        </p:sp>
      </p:grpSp>
      <p:pic>
        <p:nvPicPr>
          <p:cNvPr id="635" name="url?sa=i&amp;rct=j&amp;q=&amp;esrc=s&amp;source=images&amp;cd=&amp;ved=&amp;url=http%3A%2F%2Ffitnessandkids.com%2Fequip_kids.html&amp;bvm=bv.107406026,d.png"/>
          <p:cNvPicPr>
            <a:picLocks noChangeAspect="1"/>
          </p:cNvPicPr>
          <p:nvPr/>
        </p:nvPicPr>
        <p:blipFill>
          <a:blip r:embed="rId2">
            <a:extLst/>
          </a:blip>
          <a:srcRect l="0" t="18530" r="0" b="4153"/>
          <a:stretch>
            <a:fillRect/>
          </a:stretch>
        </p:blipFill>
        <p:spPr>
          <a:xfrm>
            <a:off x="3759200" y="1346200"/>
            <a:ext cx="2897107" cy="3073400"/>
          </a:xfrm>
          <a:prstGeom prst="rect">
            <a:avLst/>
          </a:prstGeom>
          <a:ln w="12700">
            <a:miter lim="400000"/>
          </a:ln>
        </p:spPr>
      </p:pic>
      <p:pic>
        <p:nvPicPr>
          <p:cNvPr id="636" name="&amp;h=1000&amp;w=1500&amp;tbnid=KPTcC7Sc7wWuZM-&amp;docid=YbATa8QLwD537M&amp;ei=4rtDVqSdA8fImwG2grOwBA&amp;tbm=isch&amp;client=safari&amp;ved=0CDEQMygAMABqFQoTCKSW-MywickCFUfkJgodNsEMRg.png"/>
          <p:cNvPicPr>
            <a:picLocks noChangeAspect="1"/>
          </p:cNvPicPr>
          <p:nvPr/>
        </p:nvPicPr>
        <p:blipFill>
          <a:blip r:embed="rId3">
            <a:extLst/>
          </a:blip>
          <a:stretch>
            <a:fillRect/>
          </a:stretch>
        </p:blipFill>
        <p:spPr>
          <a:xfrm>
            <a:off x="9791700" y="1087212"/>
            <a:ext cx="2870200" cy="1909988"/>
          </a:xfrm>
          <a:prstGeom prst="rect">
            <a:avLst/>
          </a:prstGeom>
          <a:ln w="12700">
            <a:miter lim="400000"/>
          </a:ln>
        </p:spPr>
      </p:pic>
      <p:pic>
        <p:nvPicPr>
          <p:cNvPr id="637" name="url?sa=i&amp;rct=j&amp;q=&amp;esrc=s&amp;source=images&amp;cd=&amp;ved=0CAcQjRxqFQoTCMqEluawickCFUxFJgods38FTQ&amp;url=http%3A%2F%2Flearntoswimtips.blogspot.com%2F2012%2F08%2Flearn-to-swim-butterfly-stroke.html&amp;bvm=bv.107406026,.png"/>
          <p:cNvPicPr>
            <a:picLocks noChangeAspect="1"/>
          </p:cNvPicPr>
          <p:nvPr/>
        </p:nvPicPr>
        <p:blipFill>
          <a:blip r:embed="rId4">
            <a:extLst/>
          </a:blip>
          <a:stretch>
            <a:fillRect/>
          </a:stretch>
        </p:blipFill>
        <p:spPr>
          <a:xfrm>
            <a:off x="3365500" y="4533900"/>
            <a:ext cx="6286500" cy="2692400"/>
          </a:xfrm>
          <a:prstGeom prst="rect">
            <a:avLst/>
          </a:prstGeom>
          <a:ln w="12700">
            <a:miter lim="400000"/>
          </a:ln>
        </p:spPr>
      </p:pic>
      <p:pic>
        <p:nvPicPr>
          <p:cNvPr id="638" name="wholesale-chest-press.png"/>
          <p:cNvPicPr>
            <a:picLocks noChangeAspect="1"/>
          </p:cNvPicPr>
          <p:nvPr/>
        </p:nvPicPr>
        <p:blipFill>
          <a:blip r:embed="rId5">
            <a:extLst/>
          </a:blip>
          <a:stretch>
            <a:fillRect/>
          </a:stretch>
        </p:blipFill>
        <p:spPr>
          <a:xfrm>
            <a:off x="6692219" y="1397000"/>
            <a:ext cx="3010581" cy="2997200"/>
          </a:xfrm>
          <a:prstGeom prst="rect">
            <a:avLst/>
          </a:prstGeom>
          <a:ln w="12700">
            <a:miter lim="400000"/>
          </a:ln>
        </p:spPr>
      </p:pic>
      <p:pic>
        <p:nvPicPr>
          <p:cNvPr id="639" name="unilateral-leg-press.png"/>
          <p:cNvPicPr>
            <a:picLocks noChangeAspect="1"/>
          </p:cNvPicPr>
          <p:nvPr/>
        </p:nvPicPr>
        <p:blipFill>
          <a:blip r:embed="rId6">
            <a:extLst/>
          </a:blip>
          <a:stretch>
            <a:fillRect/>
          </a:stretch>
        </p:blipFill>
        <p:spPr>
          <a:xfrm>
            <a:off x="9791700" y="3060700"/>
            <a:ext cx="2857500" cy="2857500"/>
          </a:xfrm>
          <a:prstGeom prst="rect">
            <a:avLst/>
          </a:prstGeom>
          <a:ln w="12700">
            <a:miter lim="400000"/>
          </a:ln>
        </p:spPr>
      </p:pic>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1" name="Shape 641"/>
          <p:cNvSpPr/>
          <p:nvPr>
            <p:ph type="title"/>
          </p:nvPr>
        </p:nvSpPr>
        <p:spPr>
          <a:xfrm>
            <a:off x="800100" y="254000"/>
            <a:ext cx="11430000" cy="2019300"/>
          </a:xfrm>
          <a:prstGeom prst="rect">
            <a:avLst/>
          </a:prstGeom>
        </p:spPr>
        <p:txBody>
          <a:bodyPr/>
          <a:lstStyle/>
          <a:p>
            <a:pPr/>
            <a:r>
              <a:t>HPV Example</a:t>
            </a:r>
          </a:p>
        </p:txBody>
      </p:sp>
      <p:sp>
        <p:nvSpPr>
          <p:cNvPr id="642" name="Shape 642"/>
          <p:cNvSpPr/>
          <p:nvPr>
            <p:ph type="sldNum" sz="quarter" idx="2"/>
          </p:nvPr>
        </p:nvSpPr>
        <p:spPr>
          <a:xfrm>
            <a:off x="12423458" y="9168553"/>
            <a:ext cx="337184" cy="381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43" name="Shape 643"/>
          <p:cNvSpPr/>
          <p:nvPr/>
        </p:nvSpPr>
        <p:spPr>
          <a:xfrm flipH="1">
            <a:off x="6123185" y="2365970"/>
            <a:ext cx="3871" cy="7027267"/>
          </a:xfrm>
          <a:prstGeom prst="line">
            <a:avLst/>
          </a:prstGeom>
          <a:ln w="25400">
            <a:solidFill>
              <a:srgbClr val="7E8286"/>
            </a:solidFill>
            <a:miter lim="400000"/>
          </a:ln>
        </p:spPr>
        <p:txBody>
          <a:bodyPr lIns="50800" tIns="50800" rIns="50800" bIns="50800" anchor="ctr"/>
          <a:lstStyle/>
          <a:p>
            <a:pPr/>
          </a:p>
        </p:txBody>
      </p:sp>
      <p:sp>
        <p:nvSpPr>
          <p:cNvPr id="644" name="Shape 644"/>
          <p:cNvSpPr/>
          <p:nvPr/>
        </p:nvSpPr>
        <p:spPr>
          <a:xfrm>
            <a:off x="1736413" y="2184400"/>
            <a:ext cx="2845867" cy="622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400" u="sng">
                <a:solidFill>
                  <a:srgbClr val="6C6963"/>
                </a:solidFill>
                <a:latin typeface="Hoefler Text"/>
                <a:ea typeface="Hoefler Text"/>
                <a:cs typeface="Hoefler Text"/>
                <a:sym typeface="Hoefler Text"/>
              </a:defRPr>
            </a:lvl1pPr>
          </a:lstStyle>
          <a:p>
            <a:pPr/>
            <a:r>
              <a:t>Concept Space</a:t>
            </a:r>
          </a:p>
        </p:txBody>
      </p:sp>
      <p:sp>
        <p:nvSpPr>
          <p:cNvPr id="645" name="Shape 645"/>
          <p:cNvSpPr/>
          <p:nvPr/>
        </p:nvSpPr>
        <p:spPr>
          <a:xfrm>
            <a:off x="7897603" y="2184400"/>
            <a:ext cx="3332075" cy="622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400" u="sng">
                <a:solidFill>
                  <a:srgbClr val="6C6963"/>
                </a:solidFill>
                <a:latin typeface="Hoefler Text"/>
                <a:ea typeface="Hoefler Text"/>
                <a:cs typeface="Hoefler Text"/>
                <a:sym typeface="Hoefler Text"/>
              </a:defRPr>
            </a:lvl1pPr>
          </a:lstStyle>
          <a:p>
            <a:pPr/>
            <a:r>
              <a:t>Knowledge Space</a:t>
            </a:r>
          </a:p>
        </p:txBody>
      </p:sp>
      <p:sp>
        <p:nvSpPr>
          <p:cNvPr id="646" name="Shape 646"/>
          <p:cNvSpPr/>
          <p:nvPr/>
        </p:nvSpPr>
        <p:spPr>
          <a:xfrm>
            <a:off x="6388100" y="2946400"/>
            <a:ext cx="6159500" cy="2755900"/>
          </a:xfrm>
          <a:prstGeom prst="roundRect">
            <a:avLst>
              <a:gd name="adj" fmla="val 6912"/>
            </a:avLst>
          </a:prstGeom>
          <a:solidFill>
            <a:srgbClr val="76D6FF">
              <a:alpha val="41000"/>
            </a:srgbClr>
          </a:solidFill>
          <a:ln w="12700">
            <a:miter lim="400000"/>
          </a:ln>
        </p:spPr>
        <p:txBody>
          <a:bodyPr lIns="50800" tIns="50800" rIns="50800" bIns="50800" anchor="ctr"/>
          <a:lstStyle/>
          <a:p>
            <a:pPr algn="ctr" defTabSz="584200">
              <a:defRPr sz="3400">
                <a:solidFill>
                  <a:srgbClr val="FFFFFF"/>
                </a:solidFill>
                <a:latin typeface="Hoefler Text"/>
                <a:ea typeface="Hoefler Text"/>
                <a:cs typeface="Hoefler Text"/>
                <a:sym typeface="Hoefler Text"/>
              </a:defRPr>
            </a:pPr>
          </a:p>
        </p:txBody>
      </p:sp>
      <p:sp>
        <p:nvSpPr>
          <p:cNvPr id="647" name="Shape 647"/>
          <p:cNvSpPr/>
          <p:nvPr/>
        </p:nvSpPr>
        <p:spPr>
          <a:xfrm>
            <a:off x="6388100" y="6045200"/>
            <a:ext cx="6159500" cy="3073400"/>
          </a:xfrm>
          <a:prstGeom prst="roundRect">
            <a:avLst>
              <a:gd name="adj" fmla="val 6198"/>
            </a:avLst>
          </a:prstGeom>
          <a:solidFill>
            <a:srgbClr val="73FA79">
              <a:alpha val="44000"/>
            </a:srgbClr>
          </a:solidFill>
          <a:ln w="12700">
            <a:miter lim="400000"/>
          </a:ln>
        </p:spPr>
        <p:txBody>
          <a:bodyPr lIns="50800" tIns="50800" rIns="50800" bIns="50800" anchor="ctr"/>
          <a:lstStyle/>
          <a:p>
            <a:pPr algn="ctr" defTabSz="584200">
              <a:defRPr sz="3400">
                <a:solidFill>
                  <a:srgbClr val="FFFFFF"/>
                </a:solidFill>
                <a:latin typeface="Hoefler Text"/>
                <a:ea typeface="Hoefler Text"/>
                <a:cs typeface="Hoefler Text"/>
                <a:sym typeface="Hoefler Text"/>
              </a:defRPr>
            </a:pPr>
          </a:p>
        </p:txBody>
      </p:sp>
      <p:sp>
        <p:nvSpPr>
          <p:cNvPr id="648" name="Shape 648"/>
          <p:cNvSpPr/>
          <p:nvPr/>
        </p:nvSpPr>
        <p:spPr>
          <a:xfrm>
            <a:off x="495300" y="3022600"/>
            <a:ext cx="5346700" cy="1270000"/>
          </a:xfrm>
          <a:prstGeom prst="ellipse">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84200">
              <a:defRPr sz="2000">
                <a:latin typeface="Palatino"/>
                <a:ea typeface="Palatino"/>
                <a:cs typeface="Palatino"/>
                <a:sym typeface="Palatino"/>
              </a:defRPr>
            </a:lvl1pPr>
          </a:lstStyle>
          <a:p>
            <a:pPr/>
            <a:r>
              <a:t>C0: Design a human powered vehicle propulsion system</a:t>
            </a:r>
          </a:p>
        </p:txBody>
      </p:sp>
      <p:grpSp>
        <p:nvGrpSpPr>
          <p:cNvPr id="653" name="Group 653"/>
          <p:cNvGrpSpPr/>
          <p:nvPr/>
        </p:nvGrpSpPr>
        <p:grpSpPr>
          <a:xfrm>
            <a:off x="254000" y="4283719"/>
            <a:ext cx="5689600" cy="1291581"/>
            <a:chOff x="0" y="0"/>
            <a:chExt cx="5689600" cy="1291580"/>
          </a:xfrm>
        </p:grpSpPr>
        <p:sp>
          <p:nvSpPr>
            <p:cNvPr id="649" name="Shape 649"/>
            <p:cNvSpPr/>
            <p:nvPr/>
          </p:nvSpPr>
          <p:spPr>
            <a:xfrm>
              <a:off x="0" y="339080"/>
              <a:ext cx="2590800" cy="952501"/>
            </a:xfrm>
            <a:prstGeom prst="ellipse">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84200">
                <a:defRPr sz="1800">
                  <a:latin typeface="Palatino"/>
                  <a:ea typeface="Palatino"/>
                  <a:cs typeface="Palatino"/>
                  <a:sym typeface="Palatino"/>
                </a:defRPr>
              </a:lvl1pPr>
            </a:lstStyle>
            <a:p>
              <a:pPr/>
              <a:r>
                <a:t>C1: Using pedaling motion</a:t>
              </a:r>
            </a:p>
          </p:txBody>
        </p:sp>
        <p:sp>
          <p:nvSpPr>
            <p:cNvPr id="650" name="Shape 650"/>
            <p:cNvSpPr/>
            <p:nvPr/>
          </p:nvSpPr>
          <p:spPr>
            <a:xfrm>
              <a:off x="3098800" y="339080"/>
              <a:ext cx="2590800" cy="952501"/>
            </a:xfrm>
            <a:prstGeom prst="ellipse">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84200">
                <a:defRPr sz="1800">
                  <a:latin typeface="Palatino"/>
                  <a:ea typeface="Palatino"/>
                  <a:cs typeface="Palatino"/>
                  <a:sym typeface="Palatino"/>
                </a:defRPr>
              </a:lvl1pPr>
            </a:lstStyle>
            <a:p>
              <a:pPr/>
              <a:r>
                <a:t>C1: Without using pedaling motion</a:t>
              </a:r>
            </a:p>
          </p:txBody>
        </p:sp>
        <p:sp>
          <p:nvSpPr>
            <p:cNvPr id="651" name="Shape 651"/>
            <p:cNvSpPr/>
            <p:nvPr/>
          </p:nvSpPr>
          <p:spPr>
            <a:xfrm flipV="1">
              <a:off x="1568400" y="0"/>
              <a:ext cx="1274118" cy="335806"/>
            </a:xfrm>
            <a:prstGeom prst="line">
              <a:avLst/>
            </a:prstGeom>
            <a:noFill/>
            <a:ln w="38100" cap="flat">
              <a:solidFill>
                <a:srgbClr val="7E8286"/>
              </a:solidFill>
              <a:prstDash val="solid"/>
              <a:miter lim="400000"/>
              <a:headEnd type="stealth" w="med" len="med"/>
            </a:ln>
            <a:effectLst/>
          </p:spPr>
          <p:txBody>
            <a:bodyPr wrap="square" lIns="50800" tIns="50800" rIns="50800" bIns="50800" numCol="1" anchor="ctr">
              <a:noAutofit/>
            </a:bodyPr>
            <a:lstStyle/>
            <a:p>
              <a:pPr/>
            </a:p>
          </p:txBody>
        </p:sp>
        <p:sp>
          <p:nvSpPr>
            <p:cNvPr id="652" name="Shape 652"/>
            <p:cNvSpPr/>
            <p:nvPr/>
          </p:nvSpPr>
          <p:spPr>
            <a:xfrm flipH="1" flipV="1">
              <a:off x="2846387" y="7193"/>
              <a:ext cx="1372444" cy="348457"/>
            </a:xfrm>
            <a:prstGeom prst="line">
              <a:avLst/>
            </a:prstGeom>
            <a:noFill/>
            <a:ln w="38100" cap="flat">
              <a:solidFill>
                <a:srgbClr val="FF2600"/>
              </a:solidFill>
              <a:prstDash val="solid"/>
              <a:miter lim="400000"/>
              <a:headEnd type="stealth" w="med" len="med"/>
            </a:ln>
            <a:effectLst/>
          </p:spPr>
          <p:txBody>
            <a:bodyPr wrap="square" lIns="50800" tIns="50800" rIns="50800" bIns="50800" numCol="1" anchor="ctr">
              <a:noAutofit/>
            </a:bodyPr>
            <a:lstStyle/>
            <a:p>
              <a:pPr/>
            </a:p>
          </p:txBody>
        </p:sp>
      </p:grpSp>
      <p:sp>
        <p:nvSpPr>
          <p:cNvPr id="654" name="Shape 654"/>
          <p:cNvSpPr/>
          <p:nvPr/>
        </p:nvSpPr>
        <p:spPr>
          <a:xfrm flipH="1">
            <a:off x="381833" y="9088011"/>
            <a:ext cx="914601" cy="4197"/>
          </a:xfrm>
          <a:prstGeom prst="line">
            <a:avLst/>
          </a:prstGeom>
          <a:ln w="50800">
            <a:solidFill>
              <a:srgbClr val="FF2600"/>
            </a:solidFill>
            <a:miter lim="400000"/>
            <a:headEnd type="stealth"/>
          </a:ln>
        </p:spPr>
        <p:txBody>
          <a:bodyPr lIns="50800" tIns="50800" rIns="50800" bIns="50800" anchor="ctr"/>
          <a:lstStyle/>
          <a:p>
            <a:pPr/>
          </a:p>
        </p:txBody>
      </p:sp>
      <p:sp>
        <p:nvSpPr>
          <p:cNvPr id="655" name="Shape 655"/>
          <p:cNvSpPr/>
          <p:nvPr/>
        </p:nvSpPr>
        <p:spPr>
          <a:xfrm>
            <a:off x="1298870" y="8851900"/>
            <a:ext cx="1695908"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2400">
                <a:latin typeface="Hoefler Text"/>
                <a:ea typeface="Hoefler Text"/>
                <a:cs typeface="Hoefler Text"/>
                <a:sym typeface="Hoefler Text"/>
              </a:defRPr>
            </a:lvl1pPr>
          </a:lstStyle>
          <a:p>
            <a:pPr/>
            <a:r>
              <a:t>Design Path</a:t>
            </a:r>
          </a:p>
        </p:txBody>
      </p:sp>
      <p:sp>
        <p:nvSpPr>
          <p:cNvPr id="656" name="Shape 656"/>
          <p:cNvSpPr/>
          <p:nvPr/>
        </p:nvSpPr>
        <p:spPr>
          <a:xfrm>
            <a:off x="8496300" y="6591300"/>
            <a:ext cx="3644900" cy="2082800"/>
          </a:xfrm>
          <a:prstGeom prst="roundRect">
            <a:avLst>
              <a:gd name="adj" fmla="val 9146"/>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p>
            <a:pPr defTabSz="584200">
              <a:buSzPct val="125000"/>
              <a:buChar char="•"/>
              <a:defRPr sz="1600">
                <a:latin typeface="Hoefler Text"/>
                <a:ea typeface="Hoefler Text"/>
                <a:cs typeface="Hoefler Text"/>
                <a:sym typeface="Hoefler Text"/>
              </a:defRPr>
            </a:pPr>
            <a:r>
              <a:t> Snakes use their muscles and scales to move in four different ways: serpentine motion, concertina motion, sidewinding, and rectilinear motion.</a:t>
            </a:r>
          </a:p>
          <a:p>
            <a:pPr defTabSz="584200">
              <a:buSzPct val="125000"/>
              <a:buChar char="•"/>
              <a:defRPr sz="1600">
                <a:latin typeface="Hoefler Text"/>
                <a:ea typeface="Hoefler Text"/>
                <a:cs typeface="Hoefler Text"/>
                <a:sym typeface="Hoefler Text"/>
              </a:defRPr>
            </a:pPr>
            <a:r>
              <a:t> Propulsion is by lateral thrust in all segments of the body in contact with the ground</a:t>
            </a:r>
          </a:p>
        </p:txBody>
      </p:sp>
      <p:sp>
        <p:nvSpPr>
          <p:cNvPr id="657" name="Shape 657"/>
          <p:cNvSpPr/>
          <p:nvPr/>
        </p:nvSpPr>
        <p:spPr>
          <a:xfrm>
            <a:off x="10473849" y="8648700"/>
            <a:ext cx="1993621"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1800">
                <a:latin typeface="Hoefler Text"/>
                <a:ea typeface="Hoefler Text"/>
                <a:cs typeface="Hoefler Text"/>
                <a:sym typeface="Hoefler Text"/>
              </a:defRPr>
            </a:lvl1pPr>
          </a:lstStyle>
          <a:p>
            <a:pPr/>
            <a:r>
              <a:t>Biology Knowledge</a:t>
            </a:r>
          </a:p>
        </p:txBody>
      </p:sp>
      <p:sp>
        <p:nvSpPr>
          <p:cNvPr id="658" name="Shape 658"/>
          <p:cNvSpPr/>
          <p:nvPr/>
        </p:nvSpPr>
        <p:spPr>
          <a:xfrm>
            <a:off x="9842341" y="5321300"/>
            <a:ext cx="2908301" cy="38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800">
                <a:latin typeface="Hoefler Text"/>
                <a:ea typeface="Hoefler Text"/>
                <a:cs typeface="Hoefler Text"/>
                <a:sym typeface="Hoefler Text"/>
              </a:defRPr>
            </a:lvl1pPr>
          </a:lstStyle>
          <a:p>
            <a:pPr/>
            <a:r>
              <a:t>Traditional Knowledge</a:t>
            </a:r>
          </a:p>
        </p:txBody>
      </p:sp>
      <p:grpSp>
        <p:nvGrpSpPr>
          <p:cNvPr id="661" name="Group 661"/>
          <p:cNvGrpSpPr/>
          <p:nvPr/>
        </p:nvGrpSpPr>
        <p:grpSpPr>
          <a:xfrm>
            <a:off x="6527800" y="6375400"/>
            <a:ext cx="1701800" cy="2552700"/>
            <a:chOff x="0" y="0"/>
            <a:chExt cx="1701800" cy="2552700"/>
          </a:xfrm>
        </p:grpSpPr>
        <p:sp>
          <p:nvSpPr>
            <p:cNvPr id="659" name="Shape 659"/>
            <p:cNvSpPr/>
            <p:nvPr/>
          </p:nvSpPr>
          <p:spPr>
            <a:xfrm>
              <a:off x="0" y="723900"/>
              <a:ext cx="1701800" cy="1828800"/>
            </a:xfrm>
            <a:prstGeom prst="rect">
              <a:avLst/>
            </a:prstGeom>
            <a:solidFill>
              <a:srgbClr val="FFFFFF"/>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1600">
                  <a:latin typeface="Hoefler Text"/>
                  <a:ea typeface="Hoefler Text"/>
                  <a:cs typeface="Hoefler Text"/>
                  <a:sym typeface="Hoefler Text"/>
                </a:defRPr>
              </a:lvl1pPr>
            </a:lstStyle>
            <a:p>
              <a:pPr/>
              <a:r>
                <a:t>Snakes use lateral undulation to move quickly across the ground and push off of bumps to get going.</a:t>
              </a:r>
            </a:p>
          </p:txBody>
        </p:sp>
        <p:sp>
          <p:nvSpPr>
            <p:cNvPr id="660" name="Shape 660"/>
            <p:cNvSpPr/>
            <p:nvPr/>
          </p:nvSpPr>
          <p:spPr>
            <a:xfrm>
              <a:off x="76200" y="0"/>
              <a:ext cx="1549400" cy="660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defRPr sz="1800">
                  <a:latin typeface="Hoefler Text"/>
                  <a:ea typeface="Hoefler Text"/>
                  <a:cs typeface="Hoefler Text"/>
                  <a:sym typeface="Hoefler Text"/>
                </a:defRPr>
              </a:lvl1pPr>
            </a:lstStyle>
            <a:p>
              <a:pPr/>
              <a:r>
                <a:t>Unexpected Property</a:t>
              </a:r>
            </a:p>
          </p:txBody>
        </p:sp>
      </p:grpSp>
      <p:sp>
        <p:nvSpPr>
          <p:cNvPr id="662" name="Shape 662"/>
          <p:cNvSpPr/>
          <p:nvPr/>
        </p:nvSpPr>
        <p:spPr>
          <a:xfrm>
            <a:off x="7048500" y="6108700"/>
            <a:ext cx="5016500" cy="40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2000">
                <a:latin typeface="Hoefler Text"/>
                <a:ea typeface="Hoefler Text"/>
                <a:cs typeface="Hoefler Text"/>
                <a:sym typeface="Hoefler Text"/>
              </a:defRPr>
            </a:lvl1pPr>
          </a:lstStyle>
          <a:p>
            <a:pPr/>
            <a:r>
              <a:t>Biological system:  Snakes</a:t>
            </a:r>
          </a:p>
        </p:txBody>
      </p:sp>
      <p:grpSp>
        <p:nvGrpSpPr>
          <p:cNvPr id="669" name="Group 669"/>
          <p:cNvGrpSpPr/>
          <p:nvPr/>
        </p:nvGrpSpPr>
        <p:grpSpPr>
          <a:xfrm>
            <a:off x="368300" y="5604868"/>
            <a:ext cx="5702300" cy="3094632"/>
            <a:chOff x="0" y="0"/>
            <a:chExt cx="5702300" cy="3094631"/>
          </a:xfrm>
        </p:grpSpPr>
        <p:sp>
          <p:nvSpPr>
            <p:cNvPr id="663" name="Shape 663"/>
            <p:cNvSpPr/>
            <p:nvPr/>
          </p:nvSpPr>
          <p:spPr>
            <a:xfrm flipV="1">
              <a:off x="2813999" y="17709"/>
              <a:ext cx="1543441" cy="707782"/>
            </a:xfrm>
            <a:prstGeom prst="line">
              <a:avLst/>
            </a:prstGeom>
            <a:noFill/>
            <a:ln w="38100" cap="flat">
              <a:solidFill>
                <a:srgbClr val="FF2600"/>
              </a:solidFill>
              <a:prstDash val="solid"/>
              <a:miter lim="400000"/>
              <a:headEnd type="stealth" w="med" len="med"/>
            </a:ln>
            <a:effectLst/>
          </p:spPr>
          <p:txBody>
            <a:bodyPr wrap="square" lIns="50800" tIns="50800" rIns="50800" bIns="50800" numCol="1" anchor="ctr">
              <a:noAutofit/>
            </a:bodyPr>
            <a:lstStyle/>
            <a:p>
              <a:pPr/>
            </a:p>
          </p:txBody>
        </p:sp>
        <p:sp>
          <p:nvSpPr>
            <p:cNvPr id="664" name="Shape 664"/>
            <p:cNvSpPr/>
            <p:nvPr/>
          </p:nvSpPr>
          <p:spPr>
            <a:xfrm flipH="1" flipV="1">
              <a:off x="4354117" y="0"/>
              <a:ext cx="418045" cy="762958"/>
            </a:xfrm>
            <a:prstGeom prst="line">
              <a:avLst/>
            </a:prstGeom>
            <a:noFill/>
            <a:ln w="38100" cap="flat">
              <a:solidFill>
                <a:srgbClr val="7E8286"/>
              </a:solidFill>
              <a:prstDash val="solid"/>
              <a:miter lim="400000"/>
              <a:headEnd type="stealth" w="med" len="med"/>
            </a:ln>
            <a:effectLst/>
          </p:spPr>
          <p:txBody>
            <a:bodyPr wrap="square" lIns="50800" tIns="50800" rIns="50800" bIns="50800" numCol="1" anchor="ctr">
              <a:noAutofit/>
            </a:bodyPr>
            <a:lstStyle/>
            <a:p>
              <a:pPr/>
            </a:p>
          </p:txBody>
        </p:sp>
        <p:sp>
          <p:nvSpPr>
            <p:cNvPr id="665" name="Shape 665"/>
            <p:cNvSpPr/>
            <p:nvPr/>
          </p:nvSpPr>
          <p:spPr>
            <a:xfrm>
              <a:off x="0" y="719731"/>
              <a:ext cx="1701800" cy="2311401"/>
            </a:xfrm>
            <a:prstGeom prst="ellipse">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84200">
                <a:defRPr sz="1800">
                  <a:latin typeface="Palatino"/>
                  <a:ea typeface="Palatino"/>
                  <a:cs typeface="Palatino"/>
                  <a:sym typeface="Palatino"/>
                </a:defRPr>
              </a:lvl1pPr>
            </a:lstStyle>
            <a:p>
              <a:pPr/>
              <a:r>
                <a:t>C2: Feet move in a side-to-side pattern like skiing</a:t>
              </a:r>
            </a:p>
          </p:txBody>
        </p:sp>
        <p:sp>
          <p:nvSpPr>
            <p:cNvPr id="666" name="Shape 666"/>
            <p:cNvSpPr/>
            <p:nvPr/>
          </p:nvSpPr>
          <p:spPr>
            <a:xfrm flipV="1">
              <a:off x="823622" y="11464"/>
              <a:ext cx="3546719" cy="679471"/>
            </a:xfrm>
            <a:prstGeom prst="line">
              <a:avLst/>
            </a:prstGeom>
            <a:noFill/>
            <a:ln w="38100" cap="flat">
              <a:solidFill>
                <a:srgbClr val="7A7A7A"/>
              </a:solidFill>
              <a:prstDash val="solid"/>
              <a:miter lim="400000"/>
              <a:headEnd type="stealth" w="med" len="med"/>
            </a:ln>
            <a:effectLst/>
          </p:spPr>
          <p:txBody>
            <a:bodyPr wrap="square" lIns="50800" tIns="50800" rIns="50800" bIns="50800" numCol="1" anchor="ctr">
              <a:noAutofit/>
            </a:bodyPr>
            <a:lstStyle/>
            <a:p>
              <a:pPr/>
            </a:p>
          </p:txBody>
        </p:sp>
        <p:sp>
          <p:nvSpPr>
            <p:cNvPr id="667" name="Shape 667"/>
            <p:cNvSpPr/>
            <p:nvPr/>
          </p:nvSpPr>
          <p:spPr>
            <a:xfrm>
              <a:off x="1955800" y="770531"/>
              <a:ext cx="1841500" cy="2311401"/>
            </a:xfrm>
            <a:prstGeom prst="ellipse">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84200">
                <a:defRPr sz="1800">
                  <a:latin typeface="Palatino"/>
                  <a:ea typeface="Palatino"/>
                  <a:cs typeface="Palatino"/>
                  <a:sym typeface="Palatino"/>
                </a:defRPr>
              </a:lvl1pPr>
            </a:lstStyle>
            <a:p>
              <a:pPr/>
              <a:r>
                <a:t>C2: upper body and feet move in a side-to-side motion like roller racer</a:t>
              </a:r>
            </a:p>
          </p:txBody>
        </p:sp>
        <p:sp>
          <p:nvSpPr>
            <p:cNvPr id="668" name="Shape 668"/>
            <p:cNvSpPr/>
            <p:nvPr/>
          </p:nvSpPr>
          <p:spPr>
            <a:xfrm>
              <a:off x="3937000" y="783231"/>
              <a:ext cx="1765300" cy="2311401"/>
            </a:xfrm>
            <a:prstGeom prst="ellipse">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84200">
                <a:defRPr sz="1800">
                  <a:latin typeface="Palatino"/>
                  <a:ea typeface="Palatino"/>
                  <a:cs typeface="Palatino"/>
                  <a:sym typeface="Palatino"/>
                </a:defRPr>
              </a:lvl1pPr>
            </a:lstStyle>
            <a:p>
              <a:pPr/>
              <a:r>
                <a:t>C2: hands and feet press simultaneously like leg and chest press</a:t>
              </a:r>
            </a:p>
          </p:txBody>
        </p:sp>
      </p:grpSp>
      <p:grpSp>
        <p:nvGrpSpPr>
          <p:cNvPr id="672" name="Group 672"/>
          <p:cNvGrpSpPr/>
          <p:nvPr/>
        </p:nvGrpSpPr>
        <p:grpSpPr>
          <a:xfrm>
            <a:off x="6362700" y="2959100"/>
            <a:ext cx="1981200" cy="2540000"/>
            <a:chOff x="0" y="0"/>
            <a:chExt cx="1981200" cy="2540000"/>
          </a:xfrm>
        </p:grpSpPr>
        <p:sp>
          <p:nvSpPr>
            <p:cNvPr id="670" name="Shape 670"/>
            <p:cNvSpPr/>
            <p:nvPr/>
          </p:nvSpPr>
          <p:spPr>
            <a:xfrm>
              <a:off x="0" y="0"/>
              <a:ext cx="1981200"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defRPr sz="1800">
                  <a:latin typeface="Hoefler Text"/>
                  <a:ea typeface="Hoefler Text"/>
                  <a:cs typeface="Hoefler Text"/>
                  <a:sym typeface="Hoefler Text"/>
                </a:defRPr>
              </a:lvl1pPr>
            </a:lstStyle>
            <a:p>
              <a:pPr/>
              <a:r>
                <a:t>Existing Solution</a:t>
              </a:r>
            </a:p>
          </p:txBody>
        </p:sp>
        <p:sp>
          <p:nvSpPr>
            <p:cNvPr id="671" name="Shape 671"/>
            <p:cNvSpPr/>
            <p:nvPr/>
          </p:nvSpPr>
          <p:spPr>
            <a:xfrm>
              <a:off x="139700" y="406400"/>
              <a:ext cx="1701800" cy="2133600"/>
            </a:xfrm>
            <a:prstGeom prst="rect">
              <a:avLst/>
            </a:prstGeom>
            <a:solidFill>
              <a:srgbClr val="FFFFFF"/>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1600">
                  <a:latin typeface="Hoefler Text"/>
                  <a:ea typeface="Hoefler Text"/>
                  <a:cs typeface="Hoefler Text"/>
                  <a:sym typeface="Hoefler Text"/>
                </a:defRPr>
              </a:lvl1pPr>
            </a:lstStyle>
            <a:p>
              <a:pPr/>
              <a:r>
                <a:t>Gears with a chain will produce propulsion when turned with a pedal.</a:t>
              </a:r>
            </a:p>
          </p:txBody>
        </p:sp>
      </p:grpSp>
      <p:sp>
        <p:nvSpPr>
          <p:cNvPr id="673" name="Shape 673"/>
          <p:cNvSpPr/>
          <p:nvPr/>
        </p:nvSpPr>
        <p:spPr>
          <a:xfrm rot="19592886">
            <a:off x="5411724" y="5231804"/>
            <a:ext cx="4000501" cy="546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6661" y="10448"/>
                </a:lnTo>
                <a:lnTo>
                  <a:pt x="10935" y="4426"/>
                </a:lnTo>
                <a:lnTo>
                  <a:pt x="6771" y="0"/>
                </a:lnTo>
                <a:lnTo>
                  <a:pt x="2082" y="48"/>
                </a:lnTo>
                <a:lnTo>
                  <a:pt x="0" y="338"/>
                </a:lnTo>
              </a:path>
            </a:pathLst>
          </a:custGeom>
          <a:ln w="38100">
            <a:solidFill>
              <a:srgbClr val="7E8286"/>
            </a:solidFill>
            <a:custDash>
              <a:ds d="200000" sp="200000"/>
            </a:custDash>
            <a:miter lim="400000"/>
            <a:tailEnd type="triangle"/>
          </a:ln>
        </p:spPr>
        <p:txBody>
          <a:bodyPr lIns="50800" tIns="50800" rIns="50800" bIns="50800" anchor="ctr"/>
          <a:lstStyle/>
          <a:p>
            <a:pPr algn="ctr" defTabSz="584200">
              <a:defRPr sz="3400">
                <a:solidFill>
                  <a:srgbClr val="6C6963"/>
                </a:solidFill>
                <a:latin typeface="Hoefler Text"/>
                <a:ea typeface="Hoefler Text"/>
                <a:cs typeface="Hoefler Text"/>
                <a:sym typeface="Hoefler Text"/>
              </a:defRPr>
            </a:pPr>
          </a:p>
        </p:txBody>
      </p:sp>
      <p:sp>
        <p:nvSpPr>
          <p:cNvPr id="674" name="Shape 674"/>
          <p:cNvSpPr/>
          <p:nvPr/>
        </p:nvSpPr>
        <p:spPr>
          <a:xfrm>
            <a:off x="8585200" y="3111500"/>
            <a:ext cx="3797300" cy="2082800"/>
          </a:xfrm>
          <a:prstGeom prst="roundRect">
            <a:avLst>
              <a:gd name="adj" fmla="val 9146"/>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p>
            <a:pPr defTabSz="584200">
              <a:buSzPct val="125000"/>
              <a:buChar char="•"/>
              <a:defRPr sz="1600">
                <a:latin typeface="Hoefler Text"/>
                <a:ea typeface="Hoefler Text"/>
                <a:cs typeface="Hoefler Text"/>
                <a:sym typeface="Hoefler Text"/>
              </a:defRPr>
            </a:pPr>
            <a:r>
              <a:t> Activities/machines that cause movement in a serpentine or sidewinding motion? - Skiing, swimming, roller racer.</a:t>
            </a:r>
          </a:p>
          <a:p>
            <a:pPr defTabSz="584200">
              <a:buSzPct val="125000"/>
              <a:buChar char="•"/>
              <a:defRPr sz="1600">
                <a:latin typeface="Hoefler Text"/>
                <a:ea typeface="Hoefler Text"/>
                <a:cs typeface="Hoefler Text"/>
                <a:sym typeface="Hoefler Text"/>
              </a:defRPr>
            </a:pPr>
            <a:r>
              <a:t> Activities/machines that cause movement in a concertina motion? - leg and chest press</a:t>
            </a:r>
          </a:p>
        </p:txBody>
      </p:sp>
      <p:sp>
        <p:nvSpPr>
          <p:cNvPr id="675" name="Shape 675"/>
          <p:cNvSpPr/>
          <p:nvPr/>
        </p:nvSpPr>
        <p:spPr>
          <a:xfrm rot="1854283">
            <a:off x="11682809" y="4902051"/>
            <a:ext cx="901701" cy="1562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372" y="13530"/>
                </a:lnTo>
                <a:lnTo>
                  <a:pt x="16098" y="6925"/>
                </a:lnTo>
                <a:lnTo>
                  <a:pt x="10070" y="2889"/>
                </a:lnTo>
                <a:lnTo>
                  <a:pt x="2082" y="0"/>
                </a:lnTo>
                <a:lnTo>
                  <a:pt x="0" y="290"/>
                </a:lnTo>
              </a:path>
            </a:pathLst>
          </a:custGeom>
          <a:ln w="38100">
            <a:solidFill>
              <a:srgbClr val="7E8286"/>
            </a:solidFill>
            <a:custDash>
              <a:ds d="200000" sp="200000"/>
            </a:custDash>
            <a:miter lim="400000"/>
            <a:tailEnd type="triangle"/>
          </a:ln>
        </p:spPr>
        <p:txBody>
          <a:bodyPr lIns="50800" tIns="50800" rIns="50800" bIns="50800" anchor="ctr"/>
          <a:lstStyle/>
          <a:p>
            <a:pPr algn="ctr" defTabSz="584200">
              <a:defRPr sz="3400">
                <a:solidFill>
                  <a:srgbClr val="6C6963"/>
                </a:solidFill>
                <a:latin typeface="Hoefler Text"/>
                <a:ea typeface="Hoefler Text"/>
                <a:cs typeface="Hoefler Text"/>
                <a:sym typeface="Hoefler Text"/>
              </a:defRPr>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673"/>
                                        </p:tgtEl>
                                        <p:attrNameLst>
                                          <p:attrName>style.visibility</p:attrName>
                                        </p:attrNameLst>
                                      </p:cBhvr>
                                      <p:to>
                                        <p:strVal val="visible"/>
                                      </p:to>
                                    </p:set>
                                    <p:animEffect filter="dissolve" transition="in">
                                      <p:cBhvr>
                                        <p:cTn id="7" dur="1000"/>
                                        <p:tgtEl>
                                          <p:spTgt spid="673"/>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669"/>
                                        </p:tgtEl>
                                        <p:attrNameLst>
                                          <p:attrName>style.visibility</p:attrName>
                                        </p:attrNameLst>
                                      </p:cBhvr>
                                      <p:to>
                                        <p:strVal val="visible"/>
                                      </p:to>
                                    </p:set>
                                    <p:animEffect filter="dissolve" transition="in">
                                      <p:cBhvr>
                                        <p:cTn id="11" dur="1000"/>
                                        <p:tgtEl>
                                          <p:spTgt spid="6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69" grpId="2"/>
      <p:bldP build="whole" bldLvl="1" animBg="1" rev="0" advAuto="0" spid="673"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7" name="Shape 677"/>
          <p:cNvSpPr/>
          <p:nvPr>
            <p:ph type="title"/>
          </p:nvPr>
        </p:nvSpPr>
        <p:spPr>
          <a:prstGeom prst="rect">
            <a:avLst/>
          </a:prstGeom>
        </p:spPr>
        <p:txBody>
          <a:bodyPr/>
          <a:lstStyle/>
          <a:p>
            <a:pPr/>
            <a:r>
              <a:t>Closing Remarks</a:t>
            </a:r>
          </a:p>
        </p:txBody>
      </p:sp>
      <p:sp>
        <p:nvSpPr>
          <p:cNvPr id="678" name="Shape 678"/>
          <p:cNvSpPr/>
          <p:nvPr>
            <p:ph type="body" idx="1"/>
          </p:nvPr>
        </p:nvSpPr>
        <p:spPr>
          <a:xfrm>
            <a:off x="800100" y="2336800"/>
            <a:ext cx="11430000" cy="6870700"/>
          </a:xfrm>
          <a:prstGeom prst="rect">
            <a:avLst/>
          </a:prstGeom>
        </p:spPr>
        <p:txBody>
          <a:bodyPr>
            <a:normAutofit fontScale="100000" lnSpcReduction="0"/>
          </a:bodyPr>
          <a:lstStyle/>
          <a:p>
            <a:pPr marL="1016000">
              <a:buBlip>
                <a:blip r:embed="rId2"/>
              </a:buBlip>
            </a:pPr>
            <a:r>
              <a:t>Biomimicry is a problem solving lens, which has resulted in technical innovation</a:t>
            </a:r>
          </a:p>
          <a:p>
            <a:pPr lvl="2" marL="1905000">
              <a:buBlip>
                <a:blip r:embed="rId2"/>
              </a:buBlip>
            </a:pPr>
            <a:r>
              <a:t>Requires clear understanding of the problem </a:t>
            </a:r>
          </a:p>
          <a:p>
            <a:pPr lvl="2" marL="1905000">
              <a:buBlip>
                <a:blip r:embed="rId2"/>
              </a:buBlip>
            </a:pPr>
            <a:r>
              <a:t>Asks “How would nature .... ?”</a:t>
            </a:r>
          </a:p>
          <a:p>
            <a:pPr marL="1016000">
              <a:buBlip>
                <a:blip r:embed="rId2"/>
              </a:buBlip>
            </a:pPr>
            <a:r>
              <a:t>The focus is not on what we can extract from the natural world, but what can we LEARN from nature</a:t>
            </a:r>
          </a:p>
          <a:p>
            <a:pPr marL="1016000">
              <a:buBlip>
                <a:blip r:embed="rId2"/>
              </a:buBlip>
            </a:pPr>
            <a:r>
              <a:t>Bio-inspired design facilitates discovery of innovative solutions without requiring expert-level knowledge, but rather a broad knowledge of many fields</a:t>
            </a:r>
          </a:p>
        </p:txBody>
      </p:sp>
      <p:sp>
        <p:nvSpPr>
          <p:cNvPr id="679" name="Shape 679"/>
          <p:cNvSpPr/>
          <p:nvPr>
            <p:ph type="sldNum" sz="quarter" idx="2"/>
          </p:nvPr>
        </p:nvSpPr>
        <p:spPr>
          <a:xfrm>
            <a:off x="12423458" y="9168553"/>
            <a:ext cx="337184" cy="381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hape 269"/>
          <p:cNvSpPr/>
          <p:nvPr>
            <p:ph type="title"/>
          </p:nvPr>
        </p:nvSpPr>
        <p:spPr>
          <a:xfrm>
            <a:off x="787400" y="622300"/>
            <a:ext cx="11430000" cy="2438400"/>
          </a:xfrm>
          <a:prstGeom prst="rect">
            <a:avLst/>
          </a:prstGeom>
        </p:spPr>
        <p:txBody>
          <a:bodyPr>
            <a:normAutofit fontScale="100000" lnSpcReduction="0"/>
          </a:bodyPr>
          <a:lstStyle>
            <a:lvl1pPr defTabSz="403097">
              <a:defRPr sz="5382">
                <a:effectLst>
                  <a:outerShdw sx="100000" sy="100000" kx="0" ky="0" algn="b" rotWithShape="0" blurRad="43815" dist="8763" dir="5400000">
                    <a:srgbClr val="000000">
                      <a:alpha val="30000"/>
                    </a:srgbClr>
                  </a:outerShdw>
                </a:effectLst>
              </a:defRPr>
            </a:lvl1pPr>
          </a:lstStyle>
          <a:p>
            <a:pPr/>
            <a:r>
              <a:t>The motion of electrons about the nucleus of an atom is analogous to the Earth’s rotation about the sun. </a:t>
            </a:r>
          </a:p>
        </p:txBody>
      </p:sp>
      <p:sp>
        <p:nvSpPr>
          <p:cNvPr id="270" name="Shape 270"/>
          <p:cNvSpPr/>
          <p:nvPr>
            <p:ph type="sldNum" sz="quarter" idx="2"/>
          </p:nvPr>
        </p:nvSpPr>
        <p:spPr>
          <a:xfrm>
            <a:off x="12398693" y="9131300"/>
            <a:ext cx="386714" cy="431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71" name="url?sa=i&amp;rct=j&amp;q=&amp;esrc=s&amp;source=images&amp;cd=&amp;ved=0CAcQjRxqFQoTCKCouPiQickCFYorJgodE8wKQQ&amp;url=http%3A%2F%2Fwww.skyandtelescope.png"/>
          <p:cNvPicPr>
            <a:picLocks noChangeAspect="1"/>
          </p:cNvPicPr>
          <p:nvPr/>
        </p:nvPicPr>
        <p:blipFill>
          <a:blip r:embed="rId2">
            <a:extLst/>
          </a:blip>
          <a:srcRect l="3727" t="73" r="22690" b="305"/>
          <a:stretch>
            <a:fillRect/>
          </a:stretch>
        </p:blipFill>
        <p:spPr>
          <a:xfrm>
            <a:off x="6184900" y="3810000"/>
            <a:ext cx="5765800" cy="4140200"/>
          </a:xfrm>
          <a:prstGeom prst="rect">
            <a:avLst/>
          </a:prstGeom>
          <a:ln w="12700">
            <a:miter lim="400000"/>
          </a:ln>
        </p:spPr>
      </p:pic>
      <p:pic>
        <p:nvPicPr>
          <p:cNvPr id="272" name="basic-atomic-structure&amp;h=392&amp;w=389&amp;tbnid=tNrAKfFcZyLjjM-&amp;docid=MXMtGoqbCMKfMM&amp;ei=5ppDVtnREoaGmQGe2rTYCQ&amp;tbm=isch&amp;client=safari&amp;ved=0CB8QMygDMANqFQoTCNnc0pKRickCFQZDJgodHi0Nmw.png"/>
          <p:cNvPicPr>
            <a:picLocks noChangeAspect="1"/>
          </p:cNvPicPr>
          <p:nvPr/>
        </p:nvPicPr>
        <p:blipFill>
          <a:blip r:embed="rId3">
            <a:extLst/>
          </a:blip>
          <a:stretch>
            <a:fillRect/>
          </a:stretch>
        </p:blipFill>
        <p:spPr>
          <a:xfrm>
            <a:off x="1143000" y="3810623"/>
            <a:ext cx="4114800" cy="4133171"/>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4" name="image13.png"/>
          <p:cNvPicPr>
            <a:picLocks noChangeAspect="1"/>
          </p:cNvPicPr>
          <p:nvPr/>
        </p:nvPicPr>
        <p:blipFill>
          <a:blip r:embed="rId3">
            <a:extLst/>
          </a:blip>
          <a:stretch>
            <a:fillRect/>
          </a:stretch>
        </p:blipFill>
        <p:spPr>
          <a:xfrm>
            <a:off x="831850" y="3649133"/>
            <a:ext cx="3990975" cy="5321301"/>
          </a:xfrm>
          <a:prstGeom prst="rect">
            <a:avLst/>
          </a:prstGeom>
          <a:ln w="12700"/>
        </p:spPr>
      </p:pic>
      <p:pic>
        <p:nvPicPr>
          <p:cNvPr id="275" name="image14.png"/>
          <p:cNvPicPr>
            <a:picLocks noChangeAspect="1"/>
          </p:cNvPicPr>
          <p:nvPr/>
        </p:nvPicPr>
        <p:blipFill>
          <a:blip r:embed="rId4">
            <a:extLst/>
          </a:blip>
          <a:stretch>
            <a:fillRect/>
          </a:stretch>
        </p:blipFill>
        <p:spPr>
          <a:xfrm>
            <a:off x="5468113" y="3632200"/>
            <a:ext cx="7086601" cy="5314950"/>
          </a:xfrm>
          <a:prstGeom prst="rect">
            <a:avLst/>
          </a:prstGeom>
          <a:ln w="12700"/>
        </p:spPr>
      </p:pic>
      <p:sp>
        <p:nvSpPr>
          <p:cNvPr id="276" name="Shape 276"/>
          <p:cNvSpPr/>
          <p:nvPr/>
        </p:nvSpPr>
        <p:spPr>
          <a:xfrm>
            <a:off x="787400" y="254000"/>
            <a:ext cx="11430000" cy="3111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lgn="ctr" defTabSz="584200">
              <a:buClr>
                <a:srgbClr val="275D90"/>
              </a:buClr>
              <a:defRPr sz="6000">
                <a:solidFill>
                  <a:srgbClr val="767367"/>
                </a:solidFill>
                <a:effectLst>
                  <a:outerShdw sx="100000" sy="100000" kx="0" ky="0" algn="b" rotWithShape="0" blurRad="63500" dist="12700" dir="5400000">
                    <a:srgbClr val="000000">
                      <a:alpha val="30000"/>
                    </a:srgbClr>
                  </a:outerShdw>
                </a:effectLst>
                <a:latin typeface="+mn-lt"/>
                <a:ea typeface="+mn-ea"/>
                <a:cs typeface="+mn-cs"/>
                <a:sym typeface="Baskerville"/>
              </a:defRPr>
            </a:lvl1pPr>
          </a:lstStyle>
          <a:p>
            <a:pPr/>
            <a:r>
              <a:t>A blood clot is analogous to a traffic jam and prevents the blood cells from making their vital deliveries.</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0" name="Shape 280"/>
          <p:cNvSpPr/>
          <p:nvPr>
            <p:ph type="title"/>
          </p:nvPr>
        </p:nvSpPr>
        <p:spPr>
          <a:xfrm>
            <a:off x="101600" y="254000"/>
            <a:ext cx="12776200" cy="2438400"/>
          </a:xfrm>
          <a:prstGeom prst="rect">
            <a:avLst/>
          </a:prstGeom>
        </p:spPr>
        <p:txBody>
          <a:bodyPr/>
          <a:lstStyle/>
          <a:p>
            <a:pPr/>
            <a:r>
              <a:t>Analogies within Engineering</a:t>
            </a:r>
          </a:p>
        </p:txBody>
      </p:sp>
      <p:sp>
        <p:nvSpPr>
          <p:cNvPr id="281" name="Shape 281"/>
          <p:cNvSpPr/>
          <p:nvPr>
            <p:ph type="sldNum" sz="quarter" idx="2"/>
          </p:nvPr>
        </p:nvSpPr>
        <p:spPr>
          <a:xfrm>
            <a:off x="12398693" y="9131300"/>
            <a:ext cx="386714" cy="431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2" name="Shape 282"/>
          <p:cNvSpPr/>
          <p:nvPr/>
        </p:nvSpPr>
        <p:spPr>
          <a:xfrm>
            <a:off x="787400" y="2387600"/>
            <a:ext cx="11430000" cy="1574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marL="571500" indent="-571500" defTabSz="584200">
              <a:spcBef>
                <a:spcPts val="2800"/>
              </a:spcBef>
              <a:buSzPct val="80000"/>
              <a:buBlip>
                <a:blip r:embed="rId2"/>
              </a:buBlip>
              <a:defRPr sz="3600">
                <a:solidFill>
                  <a:srgbClr val="5E5E5E"/>
                </a:solidFill>
                <a:latin typeface="Hoefler Text"/>
                <a:ea typeface="Hoefler Text"/>
                <a:cs typeface="Hoefler Text"/>
                <a:sym typeface="Hoefler Text"/>
              </a:defRPr>
            </a:lvl1pPr>
          </a:lstStyle>
          <a:p>
            <a:pPr/>
            <a:r>
              <a:t>What mechanical device is analogous to a capacitor?</a:t>
            </a:r>
          </a:p>
        </p:txBody>
      </p:sp>
      <p:pic>
        <p:nvPicPr>
          <p:cNvPr id="283" name="Capacitor_Selection_by_hb.jpg"/>
          <p:cNvPicPr>
            <a:picLocks noChangeAspect="1"/>
          </p:cNvPicPr>
          <p:nvPr/>
        </p:nvPicPr>
        <p:blipFill>
          <a:blip r:embed="rId3">
            <a:extLst/>
          </a:blip>
          <a:srcRect l="2407" t="4108" r="3447" b="3125"/>
          <a:stretch>
            <a:fillRect/>
          </a:stretch>
        </p:blipFill>
        <p:spPr>
          <a:xfrm>
            <a:off x="512611" y="4172853"/>
            <a:ext cx="5643452" cy="3404810"/>
          </a:xfrm>
          <a:custGeom>
            <a:avLst/>
            <a:gdLst/>
            <a:ahLst/>
            <a:cxnLst>
              <a:cxn ang="0">
                <a:pos x="wd2" y="hd2"/>
              </a:cxn>
              <a:cxn ang="5400000">
                <a:pos x="wd2" y="hd2"/>
              </a:cxn>
              <a:cxn ang="10800000">
                <a:pos x="wd2" y="hd2"/>
              </a:cxn>
              <a:cxn ang="16200000">
                <a:pos x="wd2" y="hd2"/>
              </a:cxn>
            </a:cxnLst>
            <a:rect l="0" t="0" r="r" b="b"/>
            <a:pathLst>
              <a:path w="21587" h="21599" fill="norm" stroke="1" extrusionOk="0">
                <a:moveTo>
                  <a:pt x="21123" y="0"/>
                </a:moveTo>
                <a:cubicBezTo>
                  <a:pt x="20786" y="1"/>
                  <a:pt x="20611" y="45"/>
                  <a:pt x="20386" y="184"/>
                </a:cubicBezTo>
                <a:cubicBezTo>
                  <a:pt x="20218" y="287"/>
                  <a:pt x="20162" y="373"/>
                  <a:pt x="20162" y="539"/>
                </a:cubicBezTo>
                <a:cubicBezTo>
                  <a:pt x="20162" y="610"/>
                  <a:pt x="20156" y="682"/>
                  <a:pt x="20147" y="697"/>
                </a:cubicBezTo>
                <a:cubicBezTo>
                  <a:pt x="20134" y="721"/>
                  <a:pt x="20118" y="3477"/>
                  <a:pt x="20127" y="4076"/>
                </a:cubicBezTo>
                <a:cubicBezTo>
                  <a:pt x="20129" y="4168"/>
                  <a:pt x="20124" y="4313"/>
                  <a:pt x="20117" y="4398"/>
                </a:cubicBezTo>
                <a:cubicBezTo>
                  <a:pt x="20099" y="4600"/>
                  <a:pt x="20133" y="4660"/>
                  <a:pt x="20301" y="4723"/>
                </a:cubicBezTo>
                <a:cubicBezTo>
                  <a:pt x="20368" y="4749"/>
                  <a:pt x="20431" y="4781"/>
                  <a:pt x="20440" y="4796"/>
                </a:cubicBezTo>
                <a:cubicBezTo>
                  <a:pt x="20458" y="4825"/>
                  <a:pt x="20304" y="5467"/>
                  <a:pt x="20185" y="5861"/>
                </a:cubicBezTo>
                <a:cubicBezTo>
                  <a:pt x="20110" y="6110"/>
                  <a:pt x="20076" y="6301"/>
                  <a:pt x="20111" y="6282"/>
                </a:cubicBezTo>
                <a:cubicBezTo>
                  <a:pt x="20140" y="6265"/>
                  <a:pt x="20296" y="5794"/>
                  <a:pt x="20437" y="5290"/>
                </a:cubicBezTo>
                <a:lnTo>
                  <a:pt x="20560" y="4849"/>
                </a:lnTo>
                <a:lnTo>
                  <a:pt x="20754" y="4852"/>
                </a:lnTo>
                <a:cubicBezTo>
                  <a:pt x="20880" y="4852"/>
                  <a:pt x="20957" y="4864"/>
                  <a:pt x="20972" y="4887"/>
                </a:cubicBezTo>
                <a:cubicBezTo>
                  <a:pt x="20986" y="4911"/>
                  <a:pt x="20998" y="5113"/>
                  <a:pt x="21005" y="5478"/>
                </a:cubicBezTo>
                <a:cubicBezTo>
                  <a:pt x="21014" y="5946"/>
                  <a:pt x="21025" y="6089"/>
                  <a:pt x="21070" y="6402"/>
                </a:cubicBezTo>
                <a:cubicBezTo>
                  <a:pt x="21100" y="6607"/>
                  <a:pt x="21131" y="6775"/>
                  <a:pt x="21140" y="6775"/>
                </a:cubicBezTo>
                <a:cubicBezTo>
                  <a:pt x="21158" y="6775"/>
                  <a:pt x="21152" y="6689"/>
                  <a:pt x="21096" y="6199"/>
                </a:cubicBezTo>
                <a:cubicBezTo>
                  <a:pt x="21066" y="5933"/>
                  <a:pt x="21056" y="5740"/>
                  <a:pt x="21057" y="5388"/>
                </a:cubicBezTo>
                <a:cubicBezTo>
                  <a:pt x="21057" y="5133"/>
                  <a:pt x="21062" y="4913"/>
                  <a:pt x="21067" y="4899"/>
                </a:cubicBezTo>
                <a:cubicBezTo>
                  <a:pt x="21072" y="4885"/>
                  <a:pt x="21140" y="4864"/>
                  <a:pt x="21219" y="4854"/>
                </a:cubicBezTo>
                <a:cubicBezTo>
                  <a:pt x="21298" y="4844"/>
                  <a:pt x="21394" y="4818"/>
                  <a:pt x="21435" y="4796"/>
                </a:cubicBezTo>
                <a:lnTo>
                  <a:pt x="21507" y="4756"/>
                </a:lnTo>
                <a:lnTo>
                  <a:pt x="21507" y="4512"/>
                </a:lnTo>
                <a:cubicBezTo>
                  <a:pt x="21507" y="4353"/>
                  <a:pt x="21516" y="4251"/>
                  <a:pt x="21532" y="4220"/>
                </a:cubicBezTo>
                <a:cubicBezTo>
                  <a:pt x="21549" y="4185"/>
                  <a:pt x="21555" y="4079"/>
                  <a:pt x="21553" y="3857"/>
                </a:cubicBezTo>
                <a:cubicBezTo>
                  <a:pt x="21551" y="3685"/>
                  <a:pt x="21558" y="3191"/>
                  <a:pt x="21570" y="2757"/>
                </a:cubicBezTo>
                <a:cubicBezTo>
                  <a:pt x="21581" y="2323"/>
                  <a:pt x="21589" y="1550"/>
                  <a:pt x="21586" y="1042"/>
                </a:cubicBezTo>
                <a:lnTo>
                  <a:pt x="21582" y="118"/>
                </a:lnTo>
                <a:lnTo>
                  <a:pt x="21507" y="58"/>
                </a:lnTo>
                <a:cubicBezTo>
                  <a:pt x="21443" y="4"/>
                  <a:pt x="21399" y="-1"/>
                  <a:pt x="21123" y="0"/>
                </a:cubicBezTo>
                <a:close/>
                <a:moveTo>
                  <a:pt x="18965" y="232"/>
                </a:moveTo>
                <a:cubicBezTo>
                  <a:pt x="18615" y="212"/>
                  <a:pt x="18266" y="350"/>
                  <a:pt x="18203" y="534"/>
                </a:cubicBezTo>
                <a:cubicBezTo>
                  <a:pt x="18183" y="591"/>
                  <a:pt x="18176" y="1006"/>
                  <a:pt x="18174" y="2646"/>
                </a:cubicBezTo>
                <a:lnTo>
                  <a:pt x="18171" y="4688"/>
                </a:lnTo>
                <a:lnTo>
                  <a:pt x="18248" y="4743"/>
                </a:lnTo>
                <a:cubicBezTo>
                  <a:pt x="18290" y="4774"/>
                  <a:pt x="18363" y="4807"/>
                  <a:pt x="18411" y="4819"/>
                </a:cubicBezTo>
                <a:cubicBezTo>
                  <a:pt x="18565" y="4856"/>
                  <a:pt x="18564" y="4864"/>
                  <a:pt x="18415" y="5738"/>
                </a:cubicBezTo>
                <a:cubicBezTo>
                  <a:pt x="18328" y="6245"/>
                  <a:pt x="18307" y="6449"/>
                  <a:pt x="18354" y="6309"/>
                </a:cubicBezTo>
                <a:cubicBezTo>
                  <a:pt x="18400" y="6174"/>
                  <a:pt x="18539" y="5434"/>
                  <a:pt x="18564" y="5189"/>
                </a:cubicBezTo>
                <a:cubicBezTo>
                  <a:pt x="18580" y="5035"/>
                  <a:pt x="18599" y="4898"/>
                  <a:pt x="18606" y="4884"/>
                </a:cubicBezTo>
                <a:cubicBezTo>
                  <a:pt x="18614" y="4871"/>
                  <a:pt x="18665" y="4864"/>
                  <a:pt x="18719" y="4869"/>
                </a:cubicBezTo>
                <a:lnTo>
                  <a:pt x="18817" y="4879"/>
                </a:lnTo>
                <a:lnTo>
                  <a:pt x="18839" y="5091"/>
                </a:lnTo>
                <a:cubicBezTo>
                  <a:pt x="18851" y="5207"/>
                  <a:pt x="18881" y="5433"/>
                  <a:pt x="18905" y="5592"/>
                </a:cubicBezTo>
                <a:cubicBezTo>
                  <a:pt x="18930" y="5750"/>
                  <a:pt x="18974" y="6088"/>
                  <a:pt x="19003" y="6342"/>
                </a:cubicBezTo>
                <a:cubicBezTo>
                  <a:pt x="19031" y="6596"/>
                  <a:pt x="19060" y="6805"/>
                  <a:pt x="19068" y="6805"/>
                </a:cubicBezTo>
                <a:cubicBezTo>
                  <a:pt x="19076" y="6805"/>
                  <a:pt x="19083" y="6792"/>
                  <a:pt x="19083" y="6778"/>
                </a:cubicBezTo>
                <a:cubicBezTo>
                  <a:pt x="19083" y="6694"/>
                  <a:pt x="18965" y="5412"/>
                  <a:pt x="18936" y="5184"/>
                </a:cubicBezTo>
                <a:cubicBezTo>
                  <a:pt x="18917" y="5034"/>
                  <a:pt x="18907" y="4902"/>
                  <a:pt x="18915" y="4892"/>
                </a:cubicBezTo>
                <a:cubicBezTo>
                  <a:pt x="18922" y="4881"/>
                  <a:pt x="18988" y="4856"/>
                  <a:pt x="19062" y="4836"/>
                </a:cubicBezTo>
                <a:cubicBezTo>
                  <a:pt x="19217" y="4796"/>
                  <a:pt x="19303" y="4732"/>
                  <a:pt x="19303" y="4658"/>
                </a:cubicBezTo>
                <a:cubicBezTo>
                  <a:pt x="19303" y="4629"/>
                  <a:pt x="19294" y="4556"/>
                  <a:pt x="19283" y="4494"/>
                </a:cubicBezTo>
                <a:cubicBezTo>
                  <a:pt x="19268" y="4403"/>
                  <a:pt x="19271" y="4367"/>
                  <a:pt x="19296" y="4305"/>
                </a:cubicBezTo>
                <a:cubicBezTo>
                  <a:pt x="19313" y="4260"/>
                  <a:pt x="19320" y="4206"/>
                  <a:pt x="19312" y="4174"/>
                </a:cubicBezTo>
                <a:cubicBezTo>
                  <a:pt x="19305" y="4145"/>
                  <a:pt x="19300" y="3281"/>
                  <a:pt x="19302" y="2256"/>
                </a:cubicBezTo>
                <a:cubicBezTo>
                  <a:pt x="19303" y="1230"/>
                  <a:pt x="19297" y="378"/>
                  <a:pt x="19289" y="360"/>
                </a:cubicBezTo>
                <a:cubicBezTo>
                  <a:pt x="19254" y="276"/>
                  <a:pt x="19175" y="244"/>
                  <a:pt x="18965" y="232"/>
                </a:cubicBezTo>
                <a:close/>
                <a:moveTo>
                  <a:pt x="17017" y="1078"/>
                </a:moveTo>
                <a:cubicBezTo>
                  <a:pt x="16906" y="1074"/>
                  <a:pt x="16781" y="1083"/>
                  <a:pt x="16695" y="1105"/>
                </a:cubicBezTo>
                <a:cubicBezTo>
                  <a:pt x="16625" y="1124"/>
                  <a:pt x="16524" y="1171"/>
                  <a:pt x="16472" y="1211"/>
                </a:cubicBezTo>
                <a:cubicBezTo>
                  <a:pt x="16357" y="1298"/>
                  <a:pt x="16351" y="1327"/>
                  <a:pt x="16349" y="1788"/>
                </a:cubicBezTo>
                <a:cubicBezTo>
                  <a:pt x="16347" y="2345"/>
                  <a:pt x="16377" y="4146"/>
                  <a:pt x="16388" y="4177"/>
                </a:cubicBezTo>
                <a:cubicBezTo>
                  <a:pt x="16403" y="4216"/>
                  <a:pt x="16399" y="4549"/>
                  <a:pt x="16384" y="4590"/>
                </a:cubicBezTo>
                <a:cubicBezTo>
                  <a:pt x="16368" y="4631"/>
                  <a:pt x="16493" y="4825"/>
                  <a:pt x="16571" y="4879"/>
                </a:cubicBezTo>
                <a:cubicBezTo>
                  <a:pt x="16644" y="4931"/>
                  <a:pt x="16643" y="4929"/>
                  <a:pt x="16668" y="5803"/>
                </a:cubicBezTo>
                <a:cubicBezTo>
                  <a:pt x="16690" y="6591"/>
                  <a:pt x="16698" y="6715"/>
                  <a:pt x="16725" y="6715"/>
                </a:cubicBezTo>
                <a:cubicBezTo>
                  <a:pt x="16744" y="6715"/>
                  <a:pt x="16741" y="6399"/>
                  <a:pt x="16712" y="5403"/>
                </a:cubicBezTo>
                <a:lnTo>
                  <a:pt x="16698" y="4957"/>
                </a:lnTo>
                <a:lnTo>
                  <a:pt x="16751" y="4925"/>
                </a:lnTo>
                <a:cubicBezTo>
                  <a:pt x="16780" y="4907"/>
                  <a:pt x="16819" y="4881"/>
                  <a:pt x="16836" y="4864"/>
                </a:cubicBezTo>
                <a:cubicBezTo>
                  <a:pt x="16876" y="4826"/>
                  <a:pt x="16933" y="4825"/>
                  <a:pt x="16974" y="4862"/>
                </a:cubicBezTo>
                <a:cubicBezTo>
                  <a:pt x="16992" y="4877"/>
                  <a:pt x="17018" y="4897"/>
                  <a:pt x="17034" y="4904"/>
                </a:cubicBezTo>
                <a:cubicBezTo>
                  <a:pt x="17055" y="4915"/>
                  <a:pt x="17074" y="5060"/>
                  <a:pt x="17114" y="5534"/>
                </a:cubicBezTo>
                <a:cubicBezTo>
                  <a:pt x="17143" y="5874"/>
                  <a:pt x="17194" y="6450"/>
                  <a:pt x="17228" y="6815"/>
                </a:cubicBezTo>
                <a:cubicBezTo>
                  <a:pt x="17262" y="7180"/>
                  <a:pt x="17290" y="7488"/>
                  <a:pt x="17290" y="7498"/>
                </a:cubicBezTo>
                <a:cubicBezTo>
                  <a:pt x="17290" y="7507"/>
                  <a:pt x="17297" y="7501"/>
                  <a:pt x="17305" y="7485"/>
                </a:cubicBezTo>
                <a:cubicBezTo>
                  <a:pt x="17314" y="7469"/>
                  <a:pt x="17307" y="7275"/>
                  <a:pt x="17287" y="7032"/>
                </a:cubicBezTo>
                <a:cubicBezTo>
                  <a:pt x="17268" y="6798"/>
                  <a:pt x="17224" y="6232"/>
                  <a:pt x="17190" y="5773"/>
                </a:cubicBezTo>
                <a:lnTo>
                  <a:pt x="17129" y="4940"/>
                </a:lnTo>
                <a:lnTo>
                  <a:pt x="17178" y="4872"/>
                </a:lnTo>
                <a:cubicBezTo>
                  <a:pt x="17204" y="4834"/>
                  <a:pt x="17247" y="4783"/>
                  <a:pt x="17273" y="4758"/>
                </a:cubicBezTo>
                <a:cubicBezTo>
                  <a:pt x="17336" y="4701"/>
                  <a:pt x="17350" y="4636"/>
                  <a:pt x="17325" y="4512"/>
                </a:cubicBezTo>
                <a:cubicBezTo>
                  <a:pt x="17310" y="4434"/>
                  <a:pt x="17311" y="4397"/>
                  <a:pt x="17330" y="4353"/>
                </a:cubicBezTo>
                <a:cubicBezTo>
                  <a:pt x="17349" y="4307"/>
                  <a:pt x="17352" y="4059"/>
                  <a:pt x="17342" y="3041"/>
                </a:cubicBezTo>
                <a:cubicBezTo>
                  <a:pt x="17335" y="2351"/>
                  <a:pt x="17322" y="1647"/>
                  <a:pt x="17316" y="1475"/>
                </a:cubicBezTo>
                <a:cubicBezTo>
                  <a:pt x="17305" y="1178"/>
                  <a:pt x="17303" y="1162"/>
                  <a:pt x="17257" y="1123"/>
                </a:cubicBezTo>
                <a:cubicBezTo>
                  <a:pt x="17226" y="1097"/>
                  <a:pt x="17128" y="1081"/>
                  <a:pt x="17017" y="1078"/>
                </a:cubicBezTo>
                <a:close/>
                <a:moveTo>
                  <a:pt x="15141" y="1790"/>
                </a:moveTo>
                <a:cubicBezTo>
                  <a:pt x="14905" y="1791"/>
                  <a:pt x="14719" y="1849"/>
                  <a:pt x="14637" y="1949"/>
                </a:cubicBezTo>
                <a:cubicBezTo>
                  <a:pt x="14601" y="1991"/>
                  <a:pt x="14588" y="2044"/>
                  <a:pt x="14579" y="2170"/>
                </a:cubicBezTo>
                <a:cubicBezTo>
                  <a:pt x="14561" y="2411"/>
                  <a:pt x="14564" y="3396"/>
                  <a:pt x="14583" y="3850"/>
                </a:cubicBezTo>
                <a:cubicBezTo>
                  <a:pt x="14593" y="4066"/>
                  <a:pt x="14600" y="4348"/>
                  <a:pt x="14600" y="4476"/>
                </a:cubicBezTo>
                <a:lnTo>
                  <a:pt x="14600" y="4711"/>
                </a:lnTo>
                <a:lnTo>
                  <a:pt x="14668" y="4741"/>
                </a:lnTo>
                <a:cubicBezTo>
                  <a:pt x="14706" y="4758"/>
                  <a:pt x="14752" y="4773"/>
                  <a:pt x="14769" y="4774"/>
                </a:cubicBezTo>
                <a:cubicBezTo>
                  <a:pt x="14786" y="4774"/>
                  <a:pt x="14804" y="4786"/>
                  <a:pt x="14810" y="4801"/>
                </a:cubicBezTo>
                <a:cubicBezTo>
                  <a:pt x="14824" y="4841"/>
                  <a:pt x="14775" y="5338"/>
                  <a:pt x="14699" y="5922"/>
                </a:cubicBezTo>
                <a:cubicBezTo>
                  <a:pt x="14663" y="6194"/>
                  <a:pt x="14638" y="6422"/>
                  <a:pt x="14643" y="6430"/>
                </a:cubicBezTo>
                <a:cubicBezTo>
                  <a:pt x="14662" y="6462"/>
                  <a:pt x="14779" y="5687"/>
                  <a:pt x="14829" y="5196"/>
                </a:cubicBezTo>
                <a:cubicBezTo>
                  <a:pt x="14847" y="5021"/>
                  <a:pt x="14870" y="4866"/>
                  <a:pt x="14881" y="4849"/>
                </a:cubicBezTo>
                <a:cubicBezTo>
                  <a:pt x="14894" y="4830"/>
                  <a:pt x="14973" y="4824"/>
                  <a:pt x="15090" y="4834"/>
                </a:cubicBezTo>
                <a:lnTo>
                  <a:pt x="15280" y="4849"/>
                </a:lnTo>
                <a:lnTo>
                  <a:pt x="15377" y="5335"/>
                </a:lnTo>
                <a:cubicBezTo>
                  <a:pt x="15457" y="5731"/>
                  <a:pt x="15580" y="6290"/>
                  <a:pt x="15733" y="6939"/>
                </a:cubicBezTo>
                <a:cubicBezTo>
                  <a:pt x="15744" y="6987"/>
                  <a:pt x="15759" y="7016"/>
                  <a:pt x="15765" y="7007"/>
                </a:cubicBezTo>
                <a:cubicBezTo>
                  <a:pt x="15770" y="6997"/>
                  <a:pt x="15709" y="6646"/>
                  <a:pt x="15628" y="6224"/>
                </a:cubicBezTo>
                <a:cubicBezTo>
                  <a:pt x="15432" y="5204"/>
                  <a:pt x="15378" y="4866"/>
                  <a:pt x="15403" y="4824"/>
                </a:cubicBezTo>
                <a:cubicBezTo>
                  <a:pt x="15414" y="4806"/>
                  <a:pt x="15451" y="4776"/>
                  <a:pt x="15484" y="4758"/>
                </a:cubicBezTo>
                <a:cubicBezTo>
                  <a:pt x="15550" y="4723"/>
                  <a:pt x="15569" y="4624"/>
                  <a:pt x="15537" y="4471"/>
                </a:cubicBezTo>
                <a:cubicBezTo>
                  <a:pt x="15527" y="4424"/>
                  <a:pt x="15524" y="4375"/>
                  <a:pt x="15532" y="4361"/>
                </a:cubicBezTo>
                <a:cubicBezTo>
                  <a:pt x="15547" y="4333"/>
                  <a:pt x="15522" y="2075"/>
                  <a:pt x="15505" y="1959"/>
                </a:cubicBezTo>
                <a:cubicBezTo>
                  <a:pt x="15487" y="1835"/>
                  <a:pt x="15388" y="1789"/>
                  <a:pt x="15141" y="1790"/>
                </a:cubicBezTo>
                <a:close/>
                <a:moveTo>
                  <a:pt x="11921" y="2110"/>
                </a:moveTo>
                <a:cubicBezTo>
                  <a:pt x="11727" y="2098"/>
                  <a:pt x="11565" y="2143"/>
                  <a:pt x="11503" y="2226"/>
                </a:cubicBezTo>
                <a:cubicBezTo>
                  <a:pt x="11462" y="2281"/>
                  <a:pt x="11462" y="2288"/>
                  <a:pt x="11467" y="2883"/>
                </a:cubicBezTo>
                <a:cubicBezTo>
                  <a:pt x="11470" y="3214"/>
                  <a:pt x="11481" y="3697"/>
                  <a:pt x="11491" y="3955"/>
                </a:cubicBezTo>
                <a:cubicBezTo>
                  <a:pt x="11501" y="4214"/>
                  <a:pt x="11510" y="4528"/>
                  <a:pt x="11512" y="4653"/>
                </a:cubicBezTo>
                <a:lnTo>
                  <a:pt x="11517" y="4879"/>
                </a:lnTo>
                <a:lnTo>
                  <a:pt x="11593" y="4909"/>
                </a:lnTo>
                <a:cubicBezTo>
                  <a:pt x="11635" y="4926"/>
                  <a:pt x="11674" y="4946"/>
                  <a:pt x="11679" y="4955"/>
                </a:cubicBezTo>
                <a:cubicBezTo>
                  <a:pt x="11684" y="4963"/>
                  <a:pt x="11656" y="5223"/>
                  <a:pt x="11617" y="5531"/>
                </a:cubicBezTo>
                <a:cubicBezTo>
                  <a:pt x="11518" y="6306"/>
                  <a:pt x="11528" y="6372"/>
                  <a:pt x="11632" y="5637"/>
                </a:cubicBezTo>
                <a:cubicBezTo>
                  <a:pt x="11680" y="5304"/>
                  <a:pt x="11726" y="5013"/>
                  <a:pt x="11734" y="4993"/>
                </a:cubicBezTo>
                <a:cubicBezTo>
                  <a:pt x="11753" y="4943"/>
                  <a:pt x="11959" y="4941"/>
                  <a:pt x="11977" y="4990"/>
                </a:cubicBezTo>
                <a:cubicBezTo>
                  <a:pt x="11990" y="5026"/>
                  <a:pt x="12027" y="5460"/>
                  <a:pt x="12088" y="6289"/>
                </a:cubicBezTo>
                <a:cubicBezTo>
                  <a:pt x="12106" y="6531"/>
                  <a:pt x="12124" y="6695"/>
                  <a:pt x="12127" y="6654"/>
                </a:cubicBezTo>
                <a:cubicBezTo>
                  <a:pt x="12134" y="6572"/>
                  <a:pt x="12107" y="6109"/>
                  <a:pt x="12056" y="5426"/>
                </a:cubicBezTo>
                <a:cubicBezTo>
                  <a:pt x="12037" y="5176"/>
                  <a:pt x="12026" y="4965"/>
                  <a:pt x="12030" y="4957"/>
                </a:cubicBezTo>
                <a:cubicBezTo>
                  <a:pt x="12035" y="4950"/>
                  <a:pt x="12078" y="4923"/>
                  <a:pt x="12126" y="4897"/>
                </a:cubicBezTo>
                <a:lnTo>
                  <a:pt x="12212" y="4849"/>
                </a:lnTo>
                <a:lnTo>
                  <a:pt x="12214" y="4562"/>
                </a:lnTo>
                <a:cubicBezTo>
                  <a:pt x="12215" y="4251"/>
                  <a:pt x="12192" y="2997"/>
                  <a:pt x="12177" y="2533"/>
                </a:cubicBezTo>
                <a:cubicBezTo>
                  <a:pt x="12165" y="2147"/>
                  <a:pt x="12151" y="2124"/>
                  <a:pt x="11921" y="2110"/>
                </a:cubicBezTo>
                <a:close/>
                <a:moveTo>
                  <a:pt x="13475" y="2135"/>
                </a:moveTo>
                <a:cubicBezTo>
                  <a:pt x="13403" y="2123"/>
                  <a:pt x="13317" y="2122"/>
                  <a:pt x="13243" y="2138"/>
                </a:cubicBezTo>
                <a:cubicBezTo>
                  <a:pt x="13068" y="2173"/>
                  <a:pt x="12959" y="2242"/>
                  <a:pt x="12942" y="2326"/>
                </a:cubicBezTo>
                <a:cubicBezTo>
                  <a:pt x="12916" y="2461"/>
                  <a:pt x="12953" y="4007"/>
                  <a:pt x="12991" y="4366"/>
                </a:cubicBezTo>
                <a:cubicBezTo>
                  <a:pt x="13002" y="4466"/>
                  <a:pt x="13008" y="4616"/>
                  <a:pt x="13005" y="4698"/>
                </a:cubicBezTo>
                <a:lnTo>
                  <a:pt x="12999" y="4847"/>
                </a:lnTo>
                <a:lnTo>
                  <a:pt x="13081" y="4897"/>
                </a:lnTo>
                <a:cubicBezTo>
                  <a:pt x="13176" y="4957"/>
                  <a:pt x="13175" y="4921"/>
                  <a:pt x="13117" y="5516"/>
                </a:cubicBezTo>
                <a:cubicBezTo>
                  <a:pt x="13098" y="5716"/>
                  <a:pt x="13078" y="5983"/>
                  <a:pt x="13073" y="6108"/>
                </a:cubicBezTo>
                <a:lnTo>
                  <a:pt x="13064" y="6334"/>
                </a:lnTo>
                <a:lnTo>
                  <a:pt x="13090" y="6047"/>
                </a:lnTo>
                <a:cubicBezTo>
                  <a:pt x="13104" y="5889"/>
                  <a:pt x="13136" y="5575"/>
                  <a:pt x="13159" y="5350"/>
                </a:cubicBezTo>
                <a:lnTo>
                  <a:pt x="13202" y="4940"/>
                </a:lnTo>
                <a:lnTo>
                  <a:pt x="13349" y="4932"/>
                </a:lnTo>
                <a:cubicBezTo>
                  <a:pt x="13453" y="4926"/>
                  <a:pt x="13503" y="4935"/>
                  <a:pt x="13515" y="4962"/>
                </a:cubicBezTo>
                <a:cubicBezTo>
                  <a:pt x="13524" y="4984"/>
                  <a:pt x="13568" y="5152"/>
                  <a:pt x="13612" y="5335"/>
                </a:cubicBezTo>
                <a:cubicBezTo>
                  <a:pt x="13691" y="5666"/>
                  <a:pt x="13883" y="6305"/>
                  <a:pt x="13897" y="6282"/>
                </a:cubicBezTo>
                <a:cubicBezTo>
                  <a:pt x="13901" y="6275"/>
                  <a:pt x="13866" y="6125"/>
                  <a:pt x="13820" y="5952"/>
                </a:cubicBezTo>
                <a:cubicBezTo>
                  <a:pt x="13773" y="5778"/>
                  <a:pt x="13700" y="5477"/>
                  <a:pt x="13657" y="5282"/>
                </a:cubicBezTo>
                <a:cubicBezTo>
                  <a:pt x="13581" y="4933"/>
                  <a:pt x="13580" y="4864"/>
                  <a:pt x="13642" y="4864"/>
                </a:cubicBezTo>
                <a:cubicBezTo>
                  <a:pt x="13685" y="4864"/>
                  <a:pt x="13724" y="4771"/>
                  <a:pt x="13711" y="4703"/>
                </a:cubicBezTo>
                <a:cubicBezTo>
                  <a:pt x="13703" y="4667"/>
                  <a:pt x="13699" y="4501"/>
                  <a:pt x="13701" y="4335"/>
                </a:cubicBezTo>
                <a:cubicBezTo>
                  <a:pt x="13708" y="3831"/>
                  <a:pt x="13649" y="2248"/>
                  <a:pt x="13622" y="2203"/>
                </a:cubicBezTo>
                <a:cubicBezTo>
                  <a:pt x="13604" y="2172"/>
                  <a:pt x="13547" y="2147"/>
                  <a:pt x="13475" y="2135"/>
                </a:cubicBezTo>
                <a:close/>
                <a:moveTo>
                  <a:pt x="10383" y="2485"/>
                </a:moveTo>
                <a:cubicBezTo>
                  <a:pt x="10184" y="2485"/>
                  <a:pt x="10154" y="2492"/>
                  <a:pt x="10072" y="2561"/>
                </a:cubicBezTo>
                <a:lnTo>
                  <a:pt x="9979" y="2636"/>
                </a:lnTo>
                <a:lnTo>
                  <a:pt x="9985" y="3228"/>
                </a:lnTo>
                <a:cubicBezTo>
                  <a:pt x="9988" y="3553"/>
                  <a:pt x="10000" y="4057"/>
                  <a:pt x="10012" y="4348"/>
                </a:cubicBezTo>
                <a:lnTo>
                  <a:pt x="10034" y="4877"/>
                </a:lnTo>
                <a:lnTo>
                  <a:pt x="10107" y="4912"/>
                </a:lnTo>
                <a:cubicBezTo>
                  <a:pt x="10146" y="4930"/>
                  <a:pt x="10182" y="4961"/>
                  <a:pt x="10186" y="4980"/>
                </a:cubicBezTo>
                <a:cubicBezTo>
                  <a:pt x="10200" y="5052"/>
                  <a:pt x="10043" y="6211"/>
                  <a:pt x="9961" y="6639"/>
                </a:cubicBezTo>
                <a:cubicBezTo>
                  <a:pt x="9952" y="6687"/>
                  <a:pt x="9953" y="6691"/>
                  <a:pt x="9968" y="6652"/>
                </a:cubicBezTo>
                <a:cubicBezTo>
                  <a:pt x="10002" y="6565"/>
                  <a:pt x="10134" y="5801"/>
                  <a:pt x="10184" y="5398"/>
                </a:cubicBezTo>
                <a:cubicBezTo>
                  <a:pt x="10211" y="5180"/>
                  <a:pt x="10238" y="4988"/>
                  <a:pt x="10246" y="4972"/>
                </a:cubicBezTo>
                <a:cubicBezTo>
                  <a:pt x="10254" y="4957"/>
                  <a:pt x="10328" y="4939"/>
                  <a:pt x="10409" y="4932"/>
                </a:cubicBezTo>
                <a:cubicBezTo>
                  <a:pt x="10520" y="4922"/>
                  <a:pt x="10558" y="4929"/>
                  <a:pt x="10564" y="4960"/>
                </a:cubicBezTo>
                <a:cubicBezTo>
                  <a:pt x="10568" y="4982"/>
                  <a:pt x="10627" y="5419"/>
                  <a:pt x="10696" y="5932"/>
                </a:cubicBezTo>
                <a:cubicBezTo>
                  <a:pt x="10764" y="6444"/>
                  <a:pt x="10823" y="6846"/>
                  <a:pt x="10826" y="6825"/>
                </a:cubicBezTo>
                <a:cubicBezTo>
                  <a:pt x="10829" y="6805"/>
                  <a:pt x="10781" y="6380"/>
                  <a:pt x="10720" y="5881"/>
                </a:cubicBezTo>
                <a:cubicBezTo>
                  <a:pt x="10659" y="5383"/>
                  <a:pt x="10613" y="4957"/>
                  <a:pt x="10618" y="4935"/>
                </a:cubicBezTo>
                <a:cubicBezTo>
                  <a:pt x="10623" y="4912"/>
                  <a:pt x="10661" y="4874"/>
                  <a:pt x="10702" y="4847"/>
                </a:cubicBezTo>
                <a:lnTo>
                  <a:pt x="10776" y="4796"/>
                </a:lnTo>
                <a:lnTo>
                  <a:pt x="10767" y="4459"/>
                </a:lnTo>
                <a:cubicBezTo>
                  <a:pt x="10708" y="2518"/>
                  <a:pt x="10712" y="2602"/>
                  <a:pt x="10650" y="2535"/>
                </a:cubicBezTo>
                <a:cubicBezTo>
                  <a:pt x="10612" y="2494"/>
                  <a:pt x="10559" y="2485"/>
                  <a:pt x="10383" y="2485"/>
                </a:cubicBezTo>
                <a:close/>
                <a:moveTo>
                  <a:pt x="6366" y="2669"/>
                </a:moveTo>
                <a:cubicBezTo>
                  <a:pt x="6248" y="2659"/>
                  <a:pt x="6136" y="2689"/>
                  <a:pt x="6111" y="2767"/>
                </a:cubicBezTo>
                <a:cubicBezTo>
                  <a:pt x="6102" y="2795"/>
                  <a:pt x="6089" y="3198"/>
                  <a:pt x="6084" y="3661"/>
                </a:cubicBezTo>
                <a:lnTo>
                  <a:pt x="6075" y="4502"/>
                </a:lnTo>
                <a:lnTo>
                  <a:pt x="6137" y="4544"/>
                </a:lnTo>
                <a:cubicBezTo>
                  <a:pt x="6213" y="4597"/>
                  <a:pt x="6215" y="4635"/>
                  <a:pt x="6164" y="5010"/>
                </a:cubicBezTo>
                <a:cubicBezTo>
                  <a:pt x="6131" y="5256"/>
                  <a:pt x="6011" y="6471"/>
                  <a:pt x="5990" y="6775"/>
                </a:cubicBezTo>
                <a:cubicBezTo>
                  <a:pt x="5972" y="7036"/>
                  <a:pt x="5998" y="6846"/>
                  <a:pt x="6082" y="6093"/>
                </a:cubicBezTo>
                <a:cubicBezTo>
                  <a:pt x="6129" y="5676"/>
                  <a:pt x="6183" y="5224"/>
                  <a:pt x="6202" y="5091"/>
                </a:cubicBezTo>
                <a:cubicBezTo>
                  <a:pt x="6221" y="4957"/>
                  <a:pt x="6237" y="4799"/>
                  <a:pt x="6237" y="4738"/>
                </a:cubicBezTo>
                <a:cubicBezTo>
                  <a:pt x="6237" y="4592"/>
                  <a:pt x="6270" y="4556"/>
                  <a:pt x="6387" y="4567"/>
                </a:cubicBezTo>
                <a:lnTo>
                  <a:pt x="6484" y="4577"/>
                </a:lnTo>
                <a:lnTo>
                  <a:pt x="6497" y="4789"/>
                </a:lnTo>
                <a:cubicBezTo>
                  <a:pt x="6510" y="5019"/>
                  <a:pt x="6579" y="5364"/>
                  <a:pt x="6729" y="5932"/>
                </a:cubicBezTo>
                <a:cubicBezTo>
                  <a:pt x="6780" y="6127"/>
                  <a:pt x="6824" y="6303"/>
                  <a:pt x="6825" y="6324"/>
                </a:cubicBezTo>
                <a:cubicBezTo>
                  <a:pt x="6826" y="6352"/>
                  <a:pt x="6829" y="6354"/>
                  <a:pt x="6835" y="6329"/>
                </a:cubicBezTo>
                <a:cubicBezTo>
                  <a:pt x="6840" y="6310"/>
                  <a:pt x="6795" y="6084"/>
                  <a:pt x="6735" y="5828"/>
                </a:cubicBezTo>
                <a:cubicBezTo>
                  <a:pt x="6585" y="5186"/>
                  <a:pt x="6527" y="4887"/>
                  <a:pt x="6524" y="4723"/>
                </a:cubicBezTo>
                <a:cubicBezTo>
                  <a:pt x="6521" y="4592"/>
                  <a:pt x="6524" y="4581"/>
                  <a:pt x="6579" y="4549"/>
                </a:cubicBezTo>
                <a:cubicBezTo>
                  <a:pt x="6611" y="4531"/>
                  <a:pt x="6642" y="4507"/>
                  <a:pt x="6648" y="4497"/>
                </a:cubicBezTo>
                <a:cubicBezTo>
                  <a:pt x="6662" y="4474"/>
                  <a:pt x="6676" y="3994"/>
                  <a:pt x="6682" y="3331"/>
                </a:cubicBezTo>
                <a:cubicBezTo>
                  <a:pt x="6686" y="2926"/>
                  <a:pt x="6681" y="2862"/>
                  <a:pt x="6653" y="2810"/>
                </a:cubicBezTo>
                <a:cubicBezTo>
                  <a:pt x="6607" y="2726"/>
                  <a:pt x="6484" y="2678"/>
                  <a:pt x="6366" y="2669"/>
                </a:cubicBezTo>
                <a:close/>
                <a:moveTo>
                  <a:pt x="9024" y="2681"/>
                </a:moveTo>
                <a:cubicBezTo>
                  <a:pt x="8815" y="2681"/>
                  <a:pt x="8711" y="2728"/>
                  <a:pt x="8696" y="2825"/>
                </a:cubicBezTo>
                <a:cubicBezTo>
                  <a:pt x="8684" y="2907"/>
                  <a:pt x="8699" y="3569"/>
                  <a:pt x="8728" y="4182"/>
                </a:cubicBezTo>
                <a:cubicBezTo>
                  <a:pt x="8738" y="4399"/>
                  <a:pt x="8748" y="4621"/>
                  <a:pt x="8749" y="4678"/>
                </a:cubicBezTo>
                <a:cubicBezTo>
                  <a:pt x="8753" y="4783"/>
                  <a:pt x="8768" y="4807"/>
                  <a:pt x="8863" y="4854"/>
                </a:cubicBezTo>
                <a:cubicBezTo>
                  <a:pt x="8914" y="4879"/>
                  <a:pt x="8917" y="4889"/>
                  <a:pt x="8912" y="5000"/>
                </a:cubicBezTo>
                <a:cubicBezTo>
                  <a:pt x="8909" y="5066"/>
                  <a:pt x="8895" y="5225"/>
                  <a:pt x="8882" y="5350"/>
                </a:cubicBezTo>
                <a:cubicBezTo>
                  <a:pt x="8868" y="5475"/>
                  <a:pt x="8853" y="5877"/>
                  <a:pt x="8847" y="6244"/>
                </a:cubicBezTo>
                <a:cubicBezTo>
                  <a:pt x="8840" y="6611"/>
                  <a:pt x="8831" y="7026"/>
                  <a:pt x="8827" y="7168"/>
                </a:cubicBezTo>
                <a:cubicBezTo>
                  <a:pt x="8821" y="7342"/>
                  <a:pt x="8824" y="7395"/>
                  <a:pt x="8834" y="7334"/>
                </a:cubicBezTo>
                <a:cubicBezTo>
                  <a:pt x="8843" y="7284"/>
                  <a:pt x="8854" y="6914"/>
                  <a:pt x="8860" y="6511"/>
                </a:cubicBezTo>
                <a:cubicBezTo>
                  <a:pt x="8867" y="6011"/>
                  <a:pt x="8881" y="5703"/>
                  <a:pt x="8901" y="5541"/>
                </a:cubicBezTo>
                <a:cubicBezTo>
                  <a:pt x="8918" y="5411"/>
                  <a:pt x="8936" y="5210"/>
                  <a:pt x="8942" y="5093"/>
                </a:cubicBezTo>
                <a:lnTo>
                  <a:pt x="8954" y="4882"/>
                </a:lnTo>
                <a:lnTo>
                  <a:pt x="9035" y="4859"/>
                </a:lnTo>
                <a:cubicBezTo>
                  <a:pt x="9079" y="4847"/>
                  <a:pt x="9122" y="4842"/>
                  <a:pt x="9129" y="4849"/>
                </a:cubicBezTo>
                <a:cubicBezTo>
                  <a:pt x="9136" y="4856"/>
                  <a:pt x="9156" y="5016"/>
                  <a:pt x="9173" y="5204"/>
                </a:cubicBezTo>
                <a:cubicBezTo>
                  <a:pt x="9243" y="5960"/>
                  <a:pt x="9259" y="6078"/>
                  <a:pt x="9332" y="6420"/>
                </a:cubicBezTo>
                <a:cubicBezTo>
                  <a:pt x="9374" y="6616"/>
                  <a:pt x="9411" y="6770"/>
                  <a:pt x="9416" y="6762"/>
                </a:cubicBezTo>
                <a:cubicBezTo>
                  <a:pt x="9420" y="6755"/>
                  <a:pt x="9388" y="6574"/>
                  <a:pt x="9343" y="6360"/>
                </a:cubicBezTo>
                <a:cubicBezTo>
                  <a:pt x="9286" y="6090"/>
                  <a:pt x="9252" y="5859"/>
                  <a:pt x="9231" y="5607"/>
                </a:cubicBezTo>
                <a:cubicBezTo>
                  <a:pt x="9214" y="5407"/>
                  <a:pt x="9193" y="5156"/>
                  <a:pt x="9184" y="5048"/>
                </a:cubicBezTo>
                <a:cubicBezTo>
                  <a:pt x="9174" y="4940"/>
                  <a:pt x="9171" y="4845"/>
                  <a:pt x="9176" y="4836"/>
                </a:cubicBezTo>
                <a:cubicBezTo>
                  <a:pt x="9181" y="4828"/>
                  <a:pt x="9212" y="4806"/>
                  <a:pt x="9244" y="4789"/>
                </a:cubicBezTo>
                <a:cubicBezTo>
                  <a:pt x="9303" y="4757"/>
                  <a:pt x="9303" y="4758"/>
                  <a:pt x="9304" y="4547"/>
                </a:cubicBezTo>
                <a:cubicBezTo>
                  <a:pt x="9304" y="4430"/>
                  <a:pt x="9294" y="3985"/>
                  <a:pt x="9281" y="3560"/>
                </a:cubicBezTo>
                <a:cubicBezTo>
                  <a:pt x="9252" y="2634"/>
                  <a:pt x="9265" y="2681"/>
                  <a:pt x="9024" y="2681"/>
                </a:cubicBezTo>
                <a:close/>
                <a:moveTo>
                  <a:pt x="7582" y="2805"/>
                </a:moveTo>
                <a:cubicBezTo>
                  <a:pt x="7491" y="2809"/>
                  <a:pt x="7402" y="2834"/>
                  <a:pt x="7363" y="2875"/>
                </a:cubicBezTo>
                <a:lnTo>
                  <a:pt x="7312" y="2931"/>
                </a:lnTo>
                <a:lnTo>
                  <a:pt x="7327" y="3633"/>
                </a:lnTo>
                <a:cubicBezTo>
                  <a:pt x="7336" y="4019"/>
                  <a:pt x="7341" y="4396"/>
                  <a:pt x="7339" y="4471"/>
                </a:cubicBezTo>
                <a:cubicBezTo>
                  <a:pt x="7336" y="4597"/>
                  <a:pt x="7340" y="4613"/>
                  <a:pt x="7388" y="4643"/>
                </a:cubicBezTo>
                <a:lnTo>
                  <a:pt x="7441" y="4675"/>
                </a:lnTo>
                <a:lnTo>
                  <a:pt x="7397" y="4998"/>
                </a:lnTo>
                <a:cubicBezTo>
                  <a:pt x="7341" y="5415"/>
                  <a:pt x="7316" y="5759"/>
                  <a:pt x="7319" y="6045"/>
                </a:cubicBezTo>
                <a:cubicBezTo>
                  <a:pt x="7322" y="6273"/>
                  <a:pt x="7322" y="6275"/>
                  <a:pt x="7338" y="5957"/>
                </a:cubicBezTo>
                <a:cubicBezTo>
                  <a:pt x="7352" y="5668"/>
                  <a:pt x="7469" y="4760"/>
                  <a:pt x="7499" y="4706"/>
                </a:cubicBezTo>
                <a:cubicBezTo>
                  <a:pt x="7520" y="4667"/>
                  <a:pt x="7732" y="4641"/>
                  <a:pt x="7744" y="4675"/>
                </a:cubicBezTo>
                <a:cubicBezTo>
                  <a:pt x="7751" y="4693"/>
                  <a:pt x="7770" y="4903"/>
                  <a:pt x="7785" y="5141"/>
                </a:cubicBezTo>
                <a:cubicBezTo>
                  <a:pt x="7815" y="5590"/>
                  <a:pt x="7830" y="5681"/>
                  <a:pt x="8050" y="6629"/>
                </a:cubicBezTo>
                <a:cubicBezTo>
                  <a:pt x="8162" y="7116"/>
                  <a:pt x="8126" y="6878"/>
                  <a:pt x="7975" y="6148"/>
                </a:cubicBezTo>
                <a:cubicBezTo>
                  <a:pt x="7839" y="5486"/>
                  <a:pt x="7825" y="5393"/>
                  <a:pt x="7807" y="5056"/>
                </a:cubicBezTo>
                <a:cubicBezTo>
                  <a:pt x="7785" y="4657"/>
                  <a:pt x="7792" y="4604"/>
                  <a:pt x="7872" y="4585"/>
                </a:cubicBezTo>
                <a:cubicBezTo>
                  <a:pt x="7911" y="4575"/>
                  <a:pt x="7912" y="4574"/>
                  <a:pt x="7907" y="3895"/>
                </a:cubicBezTo>
                <a:cubicBezTo>
                  <a:pt x="7904" y="3520"/>
                  <a:pt x="7896" y="3145"/>
                  <a:pt x="7889" y="3062"/>
                </a:cubicBezTo>
                <a:cubicBezTo>
                  <a:pt x="7877" y="2928"/>
                  <a:pt x="7868" y="2903"/>
                  <a:pt x="7811" y="2855"/>
                </a:cubicBezTo>
                <a:cubicBezTo>
                  <a:pt x="7767" y="2817"/>
                  <a:pt x="7673" y="2801"/>
                  <a:pt x="7582" y="2805"/>
                </a:cubicBezTo>
                <a:close/>
                <a:moveTo>
                  <a:pt x="5056" y="2817"/>
                </a:moveTo>
                <a:cubicBezTo>
                  <a:pt x="4827" y="2817"/>
                  <a:pt x="4822" y="2825"/>
                  <a:pt x="4836" y="3107"/>
                </a:cubicBezTo>
                <a:cubicBezTo>
                  <a:pt x="4841" y="3215"/>
                  <a:pt x="4848" y="3497"/>
                  <a:pt x="4850" y="3734"/>
                </a:cubicBezTo>
                <a:lnTo>
                  <a:pt x="4853" y="4164"/>
                </a:lnTo>
                <a:lnTo>
                  <a:pt x="4904" y="4194"/>
                </a:lnTo>
                <a:cubicBezTo>
                  <a:pt x="4933" y="4211"/>
                  <a:pt x="4962" y="4245"/>
                  <a:pt x="4968" y="4270"/>
                </a:cubicBezTo>
                <a:cubicBezTo>
                  <a:pt x="4983" y="4337"/>
                  <a:pt x="4936" y="4576"/>
                  <a:pt x="4763" y="5322"/>
                </a:cubicBezTo>
                <a:cubicBezTo>
                  <a:pt x="4678" y="5690"/>
                  <a:pt x="4608" y="5997"/>
                  <a:pt x="4608" y="6007"/>
                </a:cubicBezTo>
                <a:cubicBezTo>
                  <a:pt x="4608" y="6051"/>
                  <a:pt x="4633" y="5963"/>
                  <a:pt x="4796" y="5320"/>
                </a:cubicBezTo>
                <a:cubicBezTo>
                  <a:pt x="4892" y="4945"/>
                  <a:pt x="4980" y="4561"/>
                  <a:pt x="4994" y="4469"/>
                </a:cubicBezTo>
                <a:cubicBezTo>
                  <a:pt x="5024" y="4257"/>
                  <a:pt x="5039" y="4233"/>
                  <a:pt x="5142" y="4210"/>
                </a:cubicBezTo>
                <a:cubicBezTo>
                  <a:pt x="5219" y="4192"/>
                  <a:pt x="5229" y="4198"/>
                  <a:pt x="5250" y="4262"/>
                </a:cubicBezTo>
                <a:cubicBezTo>
                  <a:pt x="5264" y="4304"/>
                  <a:pt x="5280" y="4502"/>
                  <a:pt x="5287" y="4728"/>
                </a:cubicBezTo>
                <a:lnTo>
                  <a:pt x="5297" y="5121"/>
                </a:lnTo>
                <a:lnTo>
                  <a:pt x="5300" y="4816"/>
                </a:lnTo>
                <a:cubicBezTo>
                  <a:pt x="5302" y="4648"/>
                  <a:pt x="5295" y="4435"/>
                  <a:pt x="5285" y="4346"/>
                </a:cubicBezTo>
                <a:cubicBezTo>
                  <a:pt x="5269" y="4208"/>
                  <a:pt x="5272" y="4176"/>
                  <a:pt x="5296" y="4147"/>
                </a:cubicBezTo>
                <a:cubicBezTo>
                  <a:pt x="5320" y="4117"/>
                  <a:pt x="5323" y="4030"/>
                  <a:pt x="5319" y="3520"/>
                </a:cubicBezTo>
                <a:cubicBezTo>
                  <a:pt x="5312" y="2781"/>
                  <a:pt x="5326" y="2817"/>
                  <a:pt x="5056" y="2817"/>
                </a:cubicBezTo>
                <a:close/>
                <a:moveTo>
                  <a:pt x="2800" y="2963"/>
                </a:moveTo>
                <a:cubicBezTo>
                  <a:pt x="2759" y="2965"/>
                  <a:pt x="2724" y="2974"/>
                  <a:pt x="2714" y="2991"/>
                </a:cubicBezTo>
                <a:cubicBezTo>
                  <a:pt x="2710" y="2997"/>
                  <a:pt x="2706" y="3253"/>
                  <a:pt x="2704" y="3560"/>
                </a:cubicBezTo>
                <a:cubicBezTo>
                  <a:pt x="2702" y="4084"/>
                  <a:pt x="2703" y="4122"/>
                  <a:pt x="2736" y="4159"/>
                </a:cubicBezTo>
                <a:cubicBezTo>
                  <a:pt x="2767" y="4193"/>
                  <a:pt x="2771" y="4216"/>
                  <a:pt x="2759" y="4340"/>
                </a:cubicBezTo>
                <a:cubicBezTo>
                  <a:pt x="2751" y="4419"/>
                  <a:pt x="2743" y="4630"/>
                  <a:pt x="2742" y="4806"/>
                </a:cubicBezTo>
                <a:cubicBezTo>
                  <a:pt x="2742" y="5025"/>
                  <a:pt x="2730" y="5199"/>
                  <a:pt x="2704" y="5358"/>
                </a:cubicBezTo>
                <a:cubicBezTo>
                  <a:pt x="2684" y="5486"/>
                  <a:pt x="2656" y="5794"/>
                  <a:pt x="2641" y="6040"/>
                </a:cubicBezTo>
                <a:cubicBezTo>
                  <a:pt x="2626" y="6286"/>
                  <a:pt x="2609" y="6526"/>
                  <a:pt x="2604" y="6576"/>
                </a:cubicBezTo>
                <a:cubicBezTo>
                  <a:pt x="2597" y="6649"/>
                  <a:pt x="2599" y="6657"/>
                  <a:pt x="2612" y="6606"/>
                </a:cubicBezTo>
                <a:cubicBezTo>
                  <a:pt x="2621" y="6572"/>
                  <a:pt x="2642" y="6336"/>
                  <a:pt x="2659" y="6083"/>
                </a:cubicBezTo>
                <a:cubicBezTo>
                  <a:pt x="2676" y="5829"/>
                  <a:pt x="2701" y="5564"/>
                  <a:pt x="2717" y="5494"/>
                </a:cubicBezTo>
                <a:cubicBezTo>
                  <a:pt x="2733" y="5419"/>
                  <a:pt x="2752" y="5172"/>
                  <a:pt x="2762" y="4909"/>
                </a:cubicBezTo>
                <a:cubicBezTo>
                  <a:pt x="2787" y="4246"/>
                  <a:pt x="2796" y="4182"/>
                  <a:pt x="2852" y="4182"/>
                </a:cubicBezTo>
                <a:lnTo>
                  <a:pt x="2897" y="4182"/>
                </a:lnTo>
                <a:lnTo>
                  <a:pt x="2909" y="4587"/>
                </a:lnTo>
                <a:cubicBezTo>
                  <a:pt x="2916" y="4809"/>
                  <a:pt x="2925" y="4997"/>
                  <a:pt x="2931" y="5005"/>
                </a:cubicBezTo>
                <a:cubicBezTo>
                  <a:pt x="2936" y="5014"/>
                  <a:pt x="2936" y="4839"/>
                  <a:pt x="2931" y="4615"/>
                </a:cubicBezTo>
                <a:cubicBezTo>
                  <a:pt x="2921" y="4229"/>
                  <a:pt x="2921" y="4205"/>
                  <a:pt x="2956" y="4164"/>
                </a:cubicBezTo>
                <a:cubicBezTo>
                  <a:pt x="2992" y="4123"/>
                  <a:pt x="2995" y="4086"/>
                  <a:pt x="2997" y="3568"/>
                </a:cubicBezTo>
                <a:lnTo>
                  <a:pt x="2999" y="3019"/>
                </a:lnTo>
                <a:lnTo>
                  <a:pt x="2922" y="2983"/>
                </a:lnTo>
                <a:cubicBezTo>
                  <a:pt x="2889" y="2969"/>
                  <a:pt x="2841" y="2962"/>
                  <a:pt x="2800" y="2963"/>
                </a:cubicBezTo>
                <a:close/>
                <a:moveTo>
                  <a:pt x="3922" y="2983"/>
                </a:moveTo>
                <a:cubicBezTo>
                  <a:pt x="3894" y="2988"/>
                  <a:pt x="3869" y="3001"/>
                  <a:pt x="3851" y="3024"/>
                </a:cubicBezTo>
                <a:cubicBezTo>
                  <a:pt x="3821" y="3060"/>
                  <a:pt x="3819" y="3110"/>
                  <a:pt x="3828" y="3623"/>
                </a:cubicBezTo>
                <a:cubicBezTo>
                  <a:pt x="3833" y="3930"/>
                  <a:pt x="3838" y="4184"/>
                  <a:pt x="3838" y="4187"/>
                </a:cubicBezTo>
                <a:cubicBezTo>
                  <a:pt x="3839" y="4190"/>
                  <a:pt x="3853" y="4197"/>
                  <a:pt x="3869" y="4202"/>
                </a:cubicBezTo>
                <a:cubicBezTo>
                  <a:pt x="3893" y="4210"/>
                  <a:pt x="3898" y="4312"/>
                  <a:pt x="3907" y="4925"/>
                </a:cubicBezTo>
                <a:cubicBezTo>
                  <a:pt x="3918" y="5722"/>
                  <a:pt x="3899" y="6088"/>
                  <a:pt x="3831" y="6425"/>
                </a:cubicBezTo>
                <a:cubicBezTo>
                  <a:pt x="3807" y="6542"/>
                  <a:pt x="3783" y="6666"/>
                  <a:pt x="3776" y="6700"/>
                </a:cubicBezTo>
                <a:cubicBezTo>
                  <a:pt x="3767" y="6748"/>
                  <a:pt x="3767" y="6750"/>
                  <a:pt x="3782" y="6712"/>
                </a:cubicBezTo>
                <a:cubicBezTo>
                  <a:pt x="3822" y="6612"/>
                  <a:pt x="3894" y="6203"/>
                  <a:pt x="3914" y="5957"/>
                </a:cubicBezTo>
                <a:cubicBezTo>
                  <a:pt x="3927" y="5808"/>
                  <a:pt x="3934" y="5395"/>
                  <a:pt x="3933" y="4977"/>
                </a:cubicBezTo>
                <a:cubicBezTo>
                  <a:pt x="3930" y="4344"/>
                  <a:pt x="3934" y="4253"/>
                  <a:pt x="3960" y="4237"/>
                </a:cubicBezTo>
                <a:cubicBezTo>
                  <a:pt x="3976" y="4227"/>
                  <a:pt x="3997" y="4233"/>
                  <a:pt x="4005" y="4247"/>
                </a:cubicBezTo>
                <a:cubicBezTo>
                  <a:pt x="4032" y="4292"/>
                  <a:pt x="4081" y="4970"/>
                  <a:pt x="4097" y="5501"/>
                </a:cubicBezTo>
                <a:lnTo>
                  <a:pt x="4112" y="6002"/>
                </a:lnTo>
                <a:lnTo>
                  <a:pt x="4104" y="5471"/>
                </a:lnTo>
                <a:cubicBezTo>
                  <a:pt x="4100" y="5179"/>
                  <a:pt x="4085" y="4784"/>
                  <a:pt x="4069" y="4592"/>
                </a:cubicBezTo>
                <a:lnTo>
                  <a:pt x="4040" y="4242"/>
                </a:lnTo>
                <a:lnTo>
                  <a:pt x="4083" y="4192"/>
                </a:lnTo>
                <a:cubicBezTo>
                  <a:pt x="4124" y="4142"/>
                  <a:pt x="4126" y="4122"/>
                  <a:pt x="4130" y="3671"/>
                </a:cubicBezTo>
                <a:cubicBezTo>
                  <a:pt x="4132" y="3413"/>
                  <a:pt x="4129" y="3170"/>
                  <a:pt x="4122" y="3127"/>
                </a:cubicBezTo>
                <a:cubicBezTo>
                  <a:pt x="4108" y="3033"/>
                  <a:pt x="4004" y="2970"/>
                  <a:pt x="3922" y="2983"/>
                </a:cubicBezTo>
                <a:close/>
                <a:moveTo>
                  <a:pt x="1587" y="2986"/>
                </a:moveTo>
                <a:cubicBezTo>
                  <a:pt x="1561" y="2986"/>
                  <a:pt x="1536" y="2998"/>
                  <a:pt x="1501" y="3019"/>
                </a:cubicBezTo>
                <a:cubicBezTo>
                  <a:pt x="1447" y="3050"/>
                  <a:pt x="1445" y="3059"/>
                  <a:pt x="1452" y="3177"/>
                </a:cubicBezTo>
                <a:cubicBezTo>
                  <a:pt x="1456" y="3247"/>
                  <a:pt x="1469" y="3486"/>
                  <a:pt x="1481" y="3711"/>
                </a:cubicBezTo>
                <a:cubicBezTo>
                  <a:pt x="1501" y="4086"/>
                  <a:pt x="1507" y="4126"/>
                  <a:pt x="1548" y="4182"/>
                </a:cubicBezTo>
                <a:cubicBezTo>
                  <a:pt x="1584" y="4232"/>
                  <a:pt x="1597" y="4290"/>
                  <a:pt x="1613" y="4494"/>
                </a:cubicBezTo>
                <a:cubicBezTo>
                  <a:pt x="1624" y="4631"/>
                  <a:pt x="1636" y="4743"/>
                  <a:pt x="1640" y="4743"/>
                </a:cubicBezTo>
                <a:cubicBezTo>
                  <a:pt x="1647" y="4743"/>
                  <a:pt x="1630" y="4342"/>
                  <a:pt x="1619" y="4212"/>
                </a:cubicBezTo>
                <a:cubicBezTo>
                  <a:pt x="1618" y="4195"/>
                  <a:pt x="1638" y="4182"/>
                  <a:pt x="1663" y="4182"/>
                </a:cubicBezTo>
                <a:cubicBezTo>
                  <a:pt x="1705" y="4182"/>
                  <a:pt x="1710" y="4198"/>
                  <a:pt x="1730" y="4378"/>
                </a:cubicBezTo>
                <a:lnTo>
                  <a:pt x="1753" y="4577"/>
                </a:lnTo>
                <a:lnTo>
                  <a:pt x="1744" y="4378"/>
                </a:lnTo>
                <a:cubicBezTo>
                  <a:pt x="1735" y="4203"/>
                  <a:pt x="1738" y="4173"/>
                  <a:pt x="1772" y="4121"/>
                </a:cubicBezTo>
                <a:cubicBezTo>
                  <a:pt x="1798" y="4083"/>
                  <a:pt x="1808" y="4041"/>
                  <a:pt x="1801" y="3998"/>
                </a:cubicBezTo>
                <a:cubicBezTo>
                  <a:pt x="1796" y="3962"/>
                  <a:pt x="1787" y="3785"/>
                  <a:pt x="1781" y="3603"/>
                </a:cubicBezTo>
                <a:cubicBezTo>
                  <a:pt x="1767" y="3078"/>
                  <a:pt x="1763" y="3052"/>
                  <a:pt x="1684" y="3016"/>
                </a:cubicBezTo>
                <a:cubicBezTo>
                  <a:pt x="1642" y="2997"/>
                  <a:pt x="1613" y="2986"/>
                  <a:pt x="1587" y="2986"/>
                </a:cubicBezTo>
                <a:close/>
                <a:moveTo>
                  <a:pt x="582" y="3243"/>
                </a:moveTo>
                <a:lnTo>
                  <a:pt x="526" y="3263"/>
                </a:lnTo>
                <a:lnTo>
                  <a:pt x="529" y="3656"/>
                </a:lnTo>
                <a:cubicBezTo>
                  <a:pt x="531" y="4009"/>
                  <a:pt x="535" y="4050"/>
                  <a:pt x="567" y="4079"/>
                </a:cubicBezTo>
                <a:cubicBezTo>
                  <a:pt x="602" y="4109"/>
                  <a:pt x="602" y="4110"/>
                  <a:pt x="565" y="4187"/>
                </a:cubicBezTo>
                <a:cubicBezTo>
                  <a:pt x="538" y="4245"/>
                  <a:pt x="529" y="4306"/>
                  <a:pt x="531" y="4421"/>
                </a:cubicBezTo>
                <a:cubicBezTo>
                  <a:pt x="533" y="4575"/>
                  <a:pt x="533" y="4574"/>
                  <a:pt x="544" y="4454"/>
                </a:cubicBezTo>
                <a:cubicBezTo>
                  <a:pt x="563" y="4245"/>
                  <a:pt x="693" y="3980"/>
                  <a:pt x="693" y="4149"/>
                </a:cubicBezTo>
                <a:cubicBezTo>
                  <a:pt x="693" y="4171"/>
                  <a:pt x="707" y="4222"/>
                  <a:pt x="726" y="4262"/>
                </a:cubicBezTo>
                <a:cubicBezTo>
                  <a:pt x="756" y="4324"/>
                  <a:pt x="767" y="4442"/>
                  <a:pt x="792" y="5018"/>
                </a:cubicBezTo>
                <a:cubicBezTo>
                  <a:pt x="808" y="5393"/>
                  <a:pt x="822" y="5815"/>
                  <a:pt x="824" y="5957"/>
                </a:cubicBezTo>
                <a:lnTo>
                  <a:pt x="828" y="6214"/>
                </a:lnTo>
                <a:lnTo>
                  <a:pt x="836" y="5987"/>
                </a:lnTo>
                <a:cubicBezTo>
                  <a:pt x="843" y="5768"/>
                  <a:pt x="815" y="4953"/>
                  <a:pt x="784" y="4461"/>
                </a:cubicBezTo>
                <a:cubicBezTo>
                  <a:pt x="775" y="4310"/>
                  <a:pt x="758" y="4203"/>
                  <a:pt x="739" y="4167"/>
                </a:cubicBezTo>
                <a:cubicBezTo>
                  <a:pt x="709" y="4113"/>
                  <a:pt x="710" y="4109"/>
                  <a:pt x="746" y="4071"/>
                </a:cubicBezTo>
                <a:cubicBezTo>
                  <a:pt x="780" y="4036"/>
                  <a:pt x="784" y="4002"/>
                  <a:pt x="784" y="3754"/>
                </a:cubicBezTo>
                <a:cubicBezTo>
                  <a:pt x="784" y="3355"/>
                  <a:pt x="774" y="3296"/>
                  <a:pt x="699" y="3255"/>
                </a:cubicBezTo>
                <a:cubicBezTo>
                  <a:pt x="665" y="3237"/>
                  <a:pt x="613" y="3232"/>
                  <a:pt x="582" y="3243"/>
                </a:cubicBezTo>
                <a:close/>
                <a:moveTo>
                  <a:pt x="1757" y="4617"/>
                </a:moveTo>
                <a:cubicBezTo>
                  <a:pt x="1753" y="4636"/>
                  <a:pt x="1767" y="4798"/>
                  <a:pt x="1788" y="4977"/>
                </a:cubicBezTo>
                <a:cubicBezTo>
                  <a:pt x="1808" y="5157"/>
                  <a:pt x="1838" y="5433"/>
                  <a:pt x="1854" y="5592"/>
                </a:cubicBezTo>
                <a:cubicBezTo>
                  <a:pt x="1871" y="5750"/>
                  <a:pt x="1893" y="5944"/>
                  <a:pt x="1903" y="6025"/>
                </a:cubicBezTo>
                <a:cubicBezTo>
                  <a:pt x="1913" y="6105"/>
                  <a:pt x="1925" y="6167"/>
                  <a:pt x="1929" y="6161"/>
                </a:cubicBezTo>
                <a:cubicBezTo>
                  <a:pt x="1935" y="6150"/>
                  <a:pt x="1901" y="5809"/>
                  <a:pt x="1797" y="4867"/>
                </a:cubicBezTo>
                <a:cubicBezTo>
                  <a:pt x="1779" y="4710"/>
                  <a:pt x="1761" y="4599"/>
                  <a:pt x="1757" y="4617"/>
                </a:cubicBezTo>
                <a:close/>
                <a:moveTo>
                  <a:pt x="553" y="4640"/>
                </a:moveTo>
                <a:cubicBezTo>
                  <a:pt x="551" y="4634"/>
                  <a:pt x="553" y="4674"/>
                  <a:pt x="559" y="4758"/>
                </a:cubicBezTo>
                <a:cubicBezTo>
                  <a:pt x="576" y="4987"/>
                  <a:pt x="577" y="5572"/>
                  <a:pt x="561" y="6123"/>
                </a:cubicBezTo>
                <a:cubicBezTo>
                  <a:pt x="554" y="6374"/>
                  <a:pt x="556" y="6503"/>
                  <a:pt x="565" y="6440"/>
                </a:cubicBezTo>
                <a:cubicBezTo>
                  <a:pt x="574" y="6382"/>
                  <a:pt x="585" y="6041"/>
                  <a:pt x="591" y="5682"/>
                </a:cubicBezTo>
                <a:cubicBezTo>
                  <a:pt x="600" y="5159"/>
                  <a:pt x="597" y="4986"/>
                  <a:pt x="575" y="4804"/>
                </a:cubicBezTo>
                <a:cubicBezTo>
                  <a:pt x="562" y="4699"/>
                  <a:pt x="555" y="4646"/>
                  <a:pt x="553" y="4640"/>
                </a:cubicBezTo>
                <a:close/>
                <a:moveTo>
                  <a:pt x="1649" y="4796"/>
                </a:moveTo>
                <a:cubicBezTo>
                  <a:pt x="1647" y="4829"/>
                  <a:pt x="1654" y="4967"/>
                  <a:pt x="1671" y="5189"/>
                </a:cubicBezTo>
                <a:cubicBezTo>
                  <a:pt x="1686" y="5404"/>
                  <a:pt x="1701" y="5851"/>
                  <a:pt x="1703" y="6183"/>
                </a:cubicBezTo>
                <a:cubicBezTo>
                  <a:pt x="1704" y="6516"/>
                  <a:pt x="1709" y="6743"/>
                  <a:pt x="1713" y="6684"/>
                </a:cubicBezTo>
                <a:cubicBezTo>
                  <a:pt x="1728" y="6488"/>
                  <a:pt x="1705" y="5307"/>
                  <a:pt x="1681" y="5038"/>
                </a:cubicBezTo>
                <a:cubicBezTo>
                  <a:pt x="1664" y="4836"/>
                  <a:pt x="1652" y="4763"/>
                  <a:pt x="1649" y="4796"/>
                </a:cubicBezTo>
                <a:close/>
                <a:moveTo>
                  <a:pt x="2952" y="5096"/>
                </a:moveTo>
                <a:cubicBezTo>
                  <a:pt x="2944" y="5073"/>
                  <a:pt x="2966" y="5284"/>
                  <a:pt x="3017" y="5705"/>
                </a:cubicBezTo>
                <a:cubicBezTo>
                  <a:pt x="3050" y="5976"/>
                  <a:pt x="3080" y="6193"/>
                  <a:pt x="3084" y="6186"/>
                </a:cubicBezTo>
                <a:cubicBezTo>
                  <a:pt x="3093" y="6171"/>
                  <a:pt x="3009" y="5439"/>
                  <a:pt x="2970" y="5196"/>
                </a:cubicBezTo>
                <a:cubicBezTo>
                  <a:pt x="2960" y="5135"/>
                  <a:pt x="2955" y="5103"/>
                  <a:pt x="2952" y="5096"/>
                </a:cubicBezTo>
                <a:close/>
                <a:moveTo>
                  <a:pt x="5317" y="5297"/>
                </a:moveTo>
                <a:cubicBezTo>
                  <a:pt x="5312" y="5268"/>
                  <a:pt x="5308" y="5292"/>
                  <a:pt x="5308" y="5350"/>
                </a:cubicBezTo>
                <a:cubicBezTo>
                  <a:pt x="5308" y="5408"/>
                  <a:pt x="5312" y="5432"/>
                  <a:pt x="5317" y="5403"/>
                </a:cubicBezTo>
                <a:cubicBezTo>
                  <a:pt x="5322" y="5374"/>
                  <a:pt x="5322" y="5326"/>
                  <a:pt x="5317" y="5297"/>
                </a:cubicBezTo>
                <a:close/>
                <a:moveTo>
                  <a:pt x="5335" y="5539"/>
                </a:moveTo>
                <a:cubicBezTo>
                  <a:pt x="5331" y="5509"/>
                  <a:pt x="5327" y="5527"/>
                  <a:pt x="5326" y="5577"/>
                </a:cubicBezTo>
                <a:cubicBezTo>
                  <a:pt x="5326" y="5627"/>
                  <a:pt x="5329" y="5650"/>
                  <a:pt x="5334" y="5630"/>
                </a:cubicBezTo>
                <a:cubicBezTo>
                  <a:pt x="5339" y="5609"/>
                  <a:pt x="5340" y="5568"/>
                  <a:pt x="5335" y="5539"/>
                </a:cubicBezTo>
                <a:close/>
                <a:moveTo>
                  <a:pt x="5354" y="5750"/>
                </a:moveTo>
                <a:cubicBezTo>
                  <a:pt x="5349" y="5721"/>
                  <a:pt x="5345" y="5738"/>
                  <a:pt x="5344" y="5788"/>
                </a:cubicBezTo>
                <a:cubicBezTo>
                  <a:pt x="5344" y="5838"/>
                  <a:pt x="5347" y="5864"/>
                  <a:pt x="5352" y="5844"/>
                </a:cubicBezTo>
                <a:cubicBezTo>
                  <a:pt x="5357" y="5823"/>
                  <a:pt x="5358" y="5780"/>
                  <a:pt x="5354" y="5750"/>
                </a:cubicBezTo>
                <a:close/>
                <a:moveTo>
                  <a:pt x="5364" y="5906"/>
                </a:moveTo>
                <a:cubicBezTo>
                  <a:pt x="5360" y="5914"/>
                  <a:pt x="5362" y="5983"/>
                  <a:pt x="5369" y="6060"/>
                </a:cubicBezTo>
                <a:cubicBezTo>
                  <a:pt x="5376" y="6137"/>
                  <a:pt x="5385" y="6194"/>
                  <a:pt x="5390" y="6186"/>
                </a:cubicBezTo>
                <a:cubicBezTo>
                  <a:pt x="5395" y="6178"/>
                  <a:pt x="5392" y="6110"/>
                  <a:pt x="5385" y="6032"/>
                </a:cubicBezTo>
                <a:cubicBezTo>
                  <a:pt x="5378" y="5955"/>
                  <a:pt x="5369" y="5899"/>
                  <a:pt x="5364" y="5906"/>
                </a:cubicBezTo>
                <a:close/>
                <a:moveTo>
                  <a:pt x="4127" y="6191"/>
                </a:moveTo>
                <a:cubicBezTo>
                  <a:pt x="4122" y="6170"/>
                  <a:pt x="4118" y="6187"/>
                  <a:pt x="4118" y="6229"/>
                </a:cubicBezTo>
                <a:cubicBezTo>
                  <a:pt x="4118" y="6270"/>
                  <a:pt x="4122" y="6287"/>
                  <a:pt x="4127" y="6266"/>
                </a:cubicBezTo>
                <a:cubicBezTo>
                  <a:pt x="4132" y="6246"/>
                  <a:pt x="4132" y="6212"/>
                  <a:pt x="4127" y="6191"/>
                </a:cubicBezTo>
                <a:close/>
                <a:moveTo>
                  <a:pt x="5408" y="6251"/>
                </a:moveTo>
                <a:cubicBezTo>
                  <a:pt x="5403" y="6231"/>
                  <a:pt x="5399" y="6247"/>
                  <a:pt x="5399" y="6289"/>
                </a:cubicBezTo>
                <a:cubicBezTo>
                  <a:pt x="5399" y="6331"/>
                  <a:pt x="5403" y="6348"/>
                  <a:pt x="5408" y="6327"/>
                </a:cubicBezTo>
                <a:cubicBezTo>
                  <a:pt x="5413" y="6306"/>
                  <a:pt x="5413" y="6272"/>
                  <a:pt x="5408" y="6251"/>
                </a:cubicBezTo>
                <a:close/>
                <a:moveTo>
                  <a:pt x="11538" y="6297"/>
                </a:moveTo>
                <a:cubicBezTo>
                  <a:pt x="11534" y="6267"/>
                  <a:pt x="11529" y="6284"/>
                  <a:pt x="11529" y="6334"/>
                </a:cubicBezTo>
                <a:cubicBezTo>
                  <a:pt x="11529" y="6384"/>
                  <a:pt x="11533" y="6408"/>
                  <a:pt x="11538" y="6387"/>
                </a:cubicBezTo>
                <a:cubicBezTo>
                  <a:pt x="11543" y="6367"/>
                  <a:pt x="11543" y="6326"/>
                  <a:pt x="11538" y="6297"/>
                </a:cubicBezTo>
                <a:close/>
                <a:moveTo>
                  <a:pt x="7312" y="6372"/>
                </a:moveTo>
                <a:cubicBezTo>
                  <a:pt x="7307" y="6335"/>
                  <a:pt x="7304" y="6365"/>
                  <a:pt x="7304" y="6440"/>
                </a:cubicBezTo>
                <a:cubicBezTo>
                  <a:pt x="7304" y="6515"/>
                  <a:pt x="7307" y="6546"/>
                  <a:pt x="7312" y="6508"/>
                </a:cubicBezTo>
                <a:cubicBezTo>
                  <a:pt x="7316" y="6471"/>
                  <a:pt x="7316" y="6410"/>
                  <a:pt x="7312" y="6372"/>
                </a:cubicBezTo>
                <a:close/>
                <a:moveTo>
                  <a:pt x="5426" y="6402"/>
                </a:moveTo>
                <a:cubicBezTo>
                  <a:pt x="5421" y="6382"/>
                  <a:pt x="5417" y="6399"/>
                  <a:pt x="5417" y="6440"/>
                </a:cubicBezTo>
                <a:cubicBezTo>
                  <a:pt x="5417" y="6482"/>
                  <a:pt x="5421" y="6499"/>
                  <a:pt x="5426" y="6478"/>
                </a:cubicBezTo>
                <a:cubicBezTo>
                  <a:pt x="5431" y="6457"/>
                  <a:pt x="5431" y="6423"/>
                  <a:pt x="5426" y="6402"/>
                </a:cubicBezTo>
                <a:close/>
                <a:moveTo>
                  <a:pt x="13058" y="6402"/>
                </a:moveTo>
                <a:cubicBezTo>
                  <a:pt x="13053" y="6365"/>
                  <a:pt x="13049" y="6389"/>
                  <a:pt x="13049" y="6455"/>
                </a:cubicBezTo>
                <a:cubicBezTo>
                  <a:pt x="13048" y="6522"/>
                  <a:pt x="13053" y="6552"/>
                  <a:pt x="13058" y="6523"/>
                </a:cubicBezTo>
                <a:cubicBezTo>
                  <a:pt x="13062" y="6494"/>
                  <a:pt x="13062" y="6440"/>
                  <a:pt x="13058" y="6402"/>
                </a:cubicBezTo>
                <a:close/>
                <a:moveTo>
                  <a:pt x="11520" y="6478"/>
                </a:moveTo>
                <a:cubicBezTo>
                  <a:pt x="11515" y="6449"/>
                  <a:pt x="11512" y="6472"/>
                  <a:pt x="11512" y="6531"/>
                </a:cubicBezTo>
                <a:cubicBezTo>
                  <a:pt x="11512" y="6589"/>
                  <a:pt x="11515" y="6613"/>
                  <a:pt x="11520" y="6584"/>
                </a:cubicBezTo>
                <a:cubicBezTo>
                  <a:pt x="11525" y="6555"/>
                  <a:pt x="11525" y="6507"/>
                  <a:pt x="11520" y="6478"/>
                </a:cubicBezTo>
                <a:close/>
                <a:moveTo>
                  <a:pt x="12142" y="6798"/>
                </a:moveTo>
                <a:cubicBezTo>
                  <a:pt x="12138" y="6760"/>
                  <a:pt x="12135" y="6791"/>
                  <a:pt x="12135" y="6866"/>
                </a:cubicBezTo>
                <a:cubicBezTo>
                  <a:pt x="12135" y="6941"/>
                  <a:pt x="12138" y="6971"/>
                  <a:pt x="12142" y="6934"/>
                </a:cubicBezTo>
                <a:cubicBezTo>
                  <a:pt x="12147" y="6896"/>
                  <a:pt x="12147" y="6835"/>
                  <a:pt x="12142" y="6798"/>
                </a:cubicBezTo>
                <a:close/>
                <a:moveTo>
                  <a:pt x="13040" y="6858"/>
                </a:moveTo>
                <a:cubicBezTo>
                  <a:pt x="13035" y="6820"/>
                  <a:pt x="13031" y="6844"/>
                  <a:pt x="13030" y="6911"/>
                </a:cubicBezTo>
                <a:cubicBezTo>
                  <a:pt x="13030" y="6978"/>
                  <a:pt x="13035" y="7008"/>
                  <a:pt x="13040" y="6979"/>
                </a:cubicBezTo>
                <a:cubicBezTo>
                  <a:pt x="13044" y="6950"/>
                  <a:pt x="13044" y="6896"/>
                  <a:pt x="13040" y="6858"/>
                </a:cubicBezTo>
                <a:close/>
                <a:moveTo>
                  <a:pt x="10843" y="6934"/>
                </a:moveTo>
                <a:cubicBezTo>
                  <a:pt x="10838" y="6904"/>
                  <a:pt x="10835" y="6928"/>
                  <a:pt x="10835" y="6987"/>
                </a:cubicBezTo>
                <a:cubicBezTo>
                  <a:pt x="10835" y="7045"/>
                  <a:pt x="10838" y="7069"/>
                  <a:pt x="10843" y="7039"/>
                </a:cubicBezTo>
                <a:cubicBezTo>
                  <a:pt x="10847" y="7010"/>
                  <a:pt x="10847" y="6963"/>
                  <a:pt x="10843" y="6934"/>
                </a:cubicBezTo>
                <a:close/>
                <a:moveTo>
                  <a:pt x="12161" y="7115"/>
                </a:moveTo>
                <a:cubicBezTo>
                  <a:pt x="12156" y="7069"/>
                  <a:pt x="12153" y="7100"/>
                  <a:pt x="12153" y="7183"/>
                </a:cubicBezTo>
                <a:cubicBezTo>
                  <a:pt x="12153" y="7266"/>
                  <a:pt x="12156" y="7303"/>
                  <a:pt x="12161" y="7266"/>
                </a:cubicBezTo>
                <a:cubicBezTo>
                  <a:pt x="12165" y="7229"/>
                  <a:pt x="12165" y="7161"/>
                  <a:pt x="12161" y="7115"/>
                </a:cubicBezTo>
                <a:close/>
                <a:moveTo>
                  <a:pt x="6437" y="7956"/>
                </a:moveTo>
                <a:cubicBezTo>
                  <a:pt x="6290" y="7956"/>
                  <a:pt x="6164" y="8162"/>
                  <a:pt x="6164" y="8404"/>
                </a:cubicBezTo>
                <a:cubicBezTo>
                  <a:pt x="6164" y="8549"/>
                  <a:pt x="6214" y="8727"/>
                  <a:pt x="6275" y="8802"/>
                </a:cubicBezTo>
                <a:cubicBezTo>
                  <a:pt x="6317" y="8853"/>
                  <a:pt x="6328" y="8892"/>
                  <a:pt x="6328" y="8975"/>
                </a:cubicBezTo>
                <a:cubicBezTo>
                  <a:pt x="6328" y="9034"/>
                  <a:pt x="6337" y="9111"/>
                  <a:pt x="6348" y="9144"/>
                </a:cubicBezTo>
                <a:cubicBezTo>
                  <a:pt x="6363" y="9191"/>
                  <a:pt x="6361" y="9217"/>
                  <a:pt x="6339" y="9257"/>
                </a:cubicBezTo>
                <a:cubicBezTo>
                  <a:pt x="6295" y="9338"/>
                  <a:pt x="6301" y="9403"/>
                  <a:pt x="6346" y="9336"/>
                </a:cubicBezTo>
                <a:cubicBezTo>
                  <a:pt x="6387" y="9274"/>
                  <a:pt x="6393" y="9197"/>
                  <a:pt x="6363" y="9104"/>
                </a:cubicBezTo>
                <a:cubicBezTo>
                  <a:pt x="6333" y="9011"/>
                  <a:pt x="6370" y="8897"/>
                  <a:pt x="6430" y="8897"/>
                </a:cubicBezTo>
                <a:cubicBezTo>
                  <a:pt x="6483" y="8897"/>
                  <a:pt x="6517" y="9001"/>
                  <a:pt x="6491" y="9084"/>
                </a:cubicBezTo>
                <a:cubicBezTo>
                  <a:pt x="6464" y="9166"/>
                  <a:pt x="6473" y="9247"/>
                  <a:pt x="6512" y="9305"/>
                </a:cubicBezTo>
                <a:cubicBezTo>
                  <a:pt x="6541" y="9349"/>
                  <a:pt x="6548" y="9403"/>
                  <a:pt x="6551" y="9575"/>
                </a:cubicBezTo>
                <a:lnTo>
                  <a:pt x="6556" y="9791"/>
                </a:lnTo>
                <a:lnTo>
                  <a:pt x="6562" y="9552"/>
                </a:lnTo>
                <a:cubicBezTo>
                  <a:pt x="6567" y="9346"/>
                  <a:pt x="6563" y="9303"/>
                  <a:pt x="6532" y="9247"/>
                </a:cubicBezTo>
                <a:cubicBezTo>
                  <a:pt x="6506" y="9202"/>
                  <a:pt x="6500" y="9171"/>
                  <a:pt x="6512" y="9139"/>
                </a:cubicBezTo>
                <a:cubicBezTo>
                  <a:pt x="6521" y="9114"/>
                  <a:pt x="6530" y="9042"/>
                  <a:pt x="6530" y="8981"/>
                </a:cubicBezTo>
                <a:cubicBezTo>
                  <a:pt x="6530" y="8891"/>
                  <a:pt x="6541" y="8856"/>
                  <a:pt x="6585" y="8804"/>
                </a:cubicBezTo>
                <a:cubicBezTo>
                  <a:pt x="6659" y="8717"/>
                  <a:pt x="6694" y="8594"/>
                  <a:pt x="6694" y="8424"/>
                </a:cubicBezTo>
                <a:cubicBezTo>
                  <a:pt x="6694" y="8136"/>
                  <a:pt x="6596" y="7956"/>
                  <a:pt x="6437" y="7956"/>
                </a:cubicBezTo>
                <a:close/>
                <a:moveTo>
                  <a:pt x="21315" y="8036"/>
                </a:moveTo>
                <a:cubicBezTo>
                  <a:pt x="21305" y="8053"/>
                  <a:pt x="21222" y="8558"/>
                  <a:pt x="21131" y="9157"/>
                </a:cubicBezTo>
                <a:cubicBezTo>
                  <a:pt x="21039" y="9756"/>
                  <a:pt x="20960" y="10263"/>
                  <a:pt x="20956" y="10285"/>
                </a:cubicBezTo>
                <a:cubicBezTo>
                  <a:pt x="20932" y="10423"/>
                  <a:pt x="20918" y="10205"/>
                  <a:pt x="20906" y="9580"/>
                </a:cubicBezTo>
                <a:cubicBezTo>
                  <a:pt x="20894" y="8902"/>
                  <a:pt x="20891" y="8861"/>
                  <a:pt x="20853" y="8794"/>
                </a:cubicBezTo>
                <a:cubicBezTo>
                  <a:pt x="20768" y="8644"/>
                  <a:pt x="20712" y="8632"/>
                  <a:pt x="20660" y="8751"/>
                </a:cubicBezTo>
                <a:cubicBezTo>
                  <a:pt x="20647" y="8782"/>
                  <a:pt x="20622" y="8804"/>
                  <a:pt x="20604" y="8804"/>
                </a:cubicBezTo>
                <a:cubicBezTo>
                  <a:pt x="20528" y="8804"/>
                  <a:pt x="20459" y="8872"/>
                  <a:pt x="20449" y="8953"/>
                </a:cubicBezTo>
                <a:cubicBezTo>
                  <a:pt x="20444" y="8997"/>
                  <a:pt x="20445" y="9371"/>
                  <a:pt x="20452" y="9786"/>
                </a:cubicBezTo>
                <a:lnTo>
                  <a:pt x="20464" y="10541"/>
                </a:lnTo>
                <a:lnTo>
                  <a:pt x="20565" y="10627"/>
                </a:lnTo>
                <a:cubicBezTo>
                  <a:pt x="20619" y="10673"/>
                  <a:pt x="20674" y="10745"/>
                  <a:pt x="20688" y="10788"/>
                </a:cubicBezTo>
                <a:cubicBezTo>
                  <a:pt x="20714" y="10871"/>
                  <a:pt x="20764" y="10906"/>
                  <a:pt x="20839" y="10891"/>
                </a:cubicBezTo>
                <a:cubicBezTo>
                  <a:pt x="20885" y="10883"/>
                  <a:pt x="20886" y="10884"/>
                  <a:pt x="20897" y="11201"/>
                </a:cubicBezTo>
                <a:cubicBezTo>
                  <a:pt x="20903" y="11376"/>
                  <a:pt x="20910" y="11522"/>
                  <a:pt x="20911" y="11526"/>
                </a:cubicBezTo>
                <a:cubicBezTo>
                  <a:pt x="20922" y="11562"/>
                  <a:pt x="20924" y="11478"/>
                  <a:pt x="20923" y="11118"/>
                </a:cubicBezTo>
                <a:lnTo>
                  <a:pt x="20923" y="10700"/>
                </a:lnTo>
                <a:lnTo>
                  <a:pt x="21055" y="9852"/>
                </a:lnTo>
                <a:cubicBezTo>
                  <a:pt x="21128" y="9385"/>
                  <a:pt x="21216" y="8831"/>
                  <a:pt x="21249" y="8623"/>
                </a:cubicBezTo>
                <a:cubicBezTo>
                  <a:pt x="21320" y="8183"/>
                  <a:pt x="21341" y="7993"/>
                  <a:pt x="21315" y="8036"/>
                </a:cubicBezTo>
                <a:close/>
                <a:moveTo>
                  <a:pt x="7820" y="8077"/>
                </a:moveTo>
                <a:cubicBezTo>
                  <a:pt x="7632" y="8077"/>
                  <a:pt x="7610" y="8084"/>
                  <a:pt x="7593" y="8137"/>
                </a:cubicBezTo>
                <a:cubicBezTo>
                  <a:pt x="7582" y="8170"/>
                  <a:pt x="7567" y="8359"/>
                  <a:pt x="7561" y="8558"/>
                </a:cubicBezTo>
                <a:lnTo>
                  <a:pt x="7549" y="8920"/>
                </a:lnTo>
                <a:lnTo>
                  <a:pt x="7597" y="8988"/>
                </a:lnTo>
                <a:lnTo>
                  <a:pt x="7646" y="9059"/>
                </a:lnTo>
                <a:lnTo>
                  <a:pt x="7650" y="9668"/>
                </a:lnTo>
                <a:lnTo>
                  <a:pt x="7655" y="10275"/>
                </a:lnTo>
                <a:lnTo>
                  <a:pt x="7659" y="9655"/>
                </a:lnTo>
                <a:cubicBezTo>
                  <a:pt x="7664" y="9115"/>
                  <a:pt x="7669" y="9029"/>
                  <a:pt x="7696" y="8996"/>
                </a:cubicBezTo>
                <a:cubicBezTo>
                  <a:pt x="7733" y="8950"/>
                  <a:pt x="7844" y="8944"/>
                  <a:pt x="7910" y="8986"/>
                </a:cubicBezTo>
                <a:cubicBezTo>
                  <a:pt x="7956" y="9015"/>
                  <a:pt x="7958" y="9023"/>
                  <a:pt x="7962" y="9343"/>
                </a:cubicBezTo>
                <a:lnTo>
                  <a:pt x="7965" y="9670"/>
                </a:lnTo>
                <a:lnTo>
                  <a:pt x="7971" y="9376"/>
                </a:lnTo>
                <a:cubicBezTo>
                  <a:pt x="7976" y="9102"/>
                  <a:pt x="7980" y="9078"/>
                  <a:pt x="8024" y="9021"/>
                </a:cubicBezTo>
                <a:cubicBezTo>
                  <a:pt x="8071" y="8960"/>
                  <a:pt x="8071" y="8957"/>
                  <a:pt x="8065" y="8555"/>
                </a:cubicBezTo>
                <a:cubicBezTo>
                  <a:pt x="8061" y="8334"/>
                  <a:pt x="8052" y="8135"/>
                  <a:pt x="8044" y="8114"/>
                </a:cubicBezTo>
                <a:cubicBezTo>
                  <a:pt x="8033" y="8088"/>
                  <a:pt x="7967" y="8077"/>
                  <a:pt x="7820" y="8077"/>
                </a:cubicBezTo>
                <a:close/>
                <a:moveTo>
                  <a:pt x="9168" y="8077"/>
                </a:moveTo>
                <a:cubicBezTo>
                  <a:pt x="9099" y="8077"/>
                  <a:pt x="9082" y="8160"/>
                  <a:pt x="9085" y="8500"/>
                </a:cubicBezTo>
                <a:cubicBezTo>
                  <a:pt x="9087" y="8772"/>
                  <a:pt x="9082" y="8831"/>
                  <a:pt x="9053" y="8892"/>
                </a:cubicBezTo>
                <a:cubicBezTo>
                  <a:pt x="9034" y="8932"/>
                  <a:pt x="9018" y="8992"/>
                  <a:pt x="9018" y="9026"/>
                </a:cubicBezTo>
                <a:cubicBezTo>
                  <a:pt x="9018" y="9073"/>
                  <a:pt x="9030" y="9062"/>
                  <a:pt x="9065" y="8975"/>
                </a:cubicBezTo>
                <a:cubicBezTo>
                  <a:pt x="9095" y="8903"/>
                  <a:pt x="9111" y="8820"/>
                  <a:pt x="9111" y="8741"/>
                </a:cubicBezTo>
                <a:cubicBezTo>
                  <a:pt x="9111" y="8606"/>
                  <a:pt x="9147" y="8558"/>
                  <a:pt x="9205" y="8618"/>
                </a:cubicBezTo>
                <a:cubicBezTo>
                  <a:pt x="9237" y="8651"/>
                  <a:pt x="9238" y="8642"/>
                  <a:pt x="9238" y="8444"/>
                </a:cubicBezTo>
                <a:cubicBezTo>
                  <a:pt x="9238" y="8194"/>
                  <a:pt x="9217" y="8077"/>
                  <a:pt x="9168" y="8077"/>
                </a:cubicBezTo>
                <a:close/>
                <a:moveTo>
                  <a:pt x="19107" y="8147"/>
                </a:moveTo>
                <a:cubicBezTo>
                  <a:pt x="19046" y="8146"/>
                  <a:pt x="18982" y="8170"/>
                  <a:pt x="18943" y="8218"/>
                </a:cubicBezTo>
                <a:cubicBezTo>
                  <a:pt x="18865" y="8314"/>
                  <a:pt x="18835" y="8542"/>
                  <a:pt x="18872" y="8769"/>
                </a:cubicBezTo>
                <a:cubicBezTo>
                  <a:pt x="18888" y="8864"/>
                  <a:pt x="18909" y="9004"/>
                  <a:pt x="18921" y="9079"/>
                </a:cubicBezTo>
                <a:cubicBezTo>
                  <a:pt x="18932" y="9154"/>
                  <a:pt x="18957" y="9269"/>
                  <a:pt x="18977" y="9336"/>
                </a:cubicBezTo>
                <a:cubicBezTo>
                  <a:pt x="18996" y="9402"/>
                  <a:pt x="19018" y="9520"/>
                  <a:pt x="19027" y="9595"/>
                </a:cubicBezTo>
                <a:cubicBezTo>
                  <a:pt x="19035" y="9670"/>
                  <a:pt x="19044" y="9697"/>
                  <a:pt x="19045" y="9655"/>
                </a:cubicBezTo>
                <a:cubicBezTo>
                  <a:pt x="19046" y="9614"/>
                  <a:pt x="19038" y="9523"/>
                  <a:pt x="19028" y="9456"/>
                </a:cubicBezTo>
                <a:cubicBezTo>
                  <a:pt x="19015" y="9365"/>
                  <a:pt x="19017" y="9326"/>
                  <a:pt x="19036" y="9295"/>
                </a:cubicBezTo>
                <a:cubicBezTo>
                  <a:pt x="19071" y="9238"/>
                  <a:pt x="19200" y="9278"/>
                  <a:pt x="19262" y="9366"/>
                </a:cubicBezTo>
                <a:lnTo>
                  <a:pt x="19311" y="9436"/>
                </a:lnTo>
                <a:lnTo>
                  <a:pt x="19288" y="9688"/>
                </a:lnTo>
                <a:cubicBezTo>
                  <a:pt x="19276" y="9827"/>
                  <a:pt x="19230" y="10202"/>
                  <a:pt x="19185" y="10519"/>
                </a:cubicBezTo>
                <a:cubicBezTo>
                  <a:pt x="19140" y="10836"/>
                  <a:pt x="19101" y="11108"/>
                  <a:pt x="19101" y="11123"/>
                </a:cubicBezTo>
                <a:cubicBezTo>
                  <a:pt x="19100" y="11207"/>
                  <a:pt x="19125" y="11071"/>
                  <a:pt x="19194" y="10594"/>
                </a:cubicBezTo>
                <a:cubicBezTo>
                  <a:pt x="19236" y="10303"/>
                  <a:pt x="19285" y="9921"/>
                  <a:pt x="19305" y="9746"/>
                </a:cubicBezTo>
                <a:cubicBezTo>
                  <a:pt x="19324" y="9571"/>
                  <a:pt x="19346" y="9378"/>
                  <a:pt x="19355" y="9318"/>
                </a:cubicBezTo>
                <a:cubicBezTo>
                  <a:pt x="19366" y="9241"/>
                  <a:pt x="19363" y="9178"/>
                  <a:pt x="19346" y="9109"/>
                </a:cubicBezTo>
                <a:cubicBezTo>
                  <a:pt x="19332" y="9053"/>
                  <a:pt x="19321" y="8904"/>
                  <a:pt x="19321" y="8764"/>
                </a:cubicBezTo>
                <a:cubicBezTo>
                  <a:pt x="19321" y="8486"/>
                  <a:pt x="19299" y="8329"/>
                  <a:pt x="19248" y="8225"/>
                </a:cubicBezTo>
                <a:cubicBezTo>
                  <a:pt x="19225" y="8176"/>
                  <a:pt x="19168" y="8149"/>
                  <a:pt x="19107" y="8147"/>
                </a:cubicBezTo>
                <a:close/>
                <a:moveTo>
                  <a:pt x="940" y="8167"/>
                </a:moveTo>
                <a:cubicBezTo>
                  <a:pt x="910" y="8162"/>
                  <a:pt x="877" y="8176"/>
                  <a:pt x="845" y="8213"/>
                </a:cubicBezTo>
                <a:cubicBezTo>
                  <a:pt x="785" y="8282"/>
                  <a:pt x="778" y="8398"/>
                  <a:pt x="821" y="8545"/>
                </a:cubicBezTo>
                <a:cubicBezTo>
                  <a:pt x="841" y="8615"/>
                  <a:pt x="859" y="8726"/>
                  <a:pt x="860" y="8792"/>
                </a:cubicBezTo>
                <a:lnTo>
                  <a:pt x="862" y="8913"/>
                </a:lnTo>
                <a:lnTo>
                  <a:pt x="874" y="8809"/>
                </a:lnTo>
                <a:cubicBezTo>
                  <a:pt x="888" y="8681"/>
                  <a:pt x="934" y="8624"/>
                  <a:pt x="977" y="8683"/>
                </a:cubicBezTo>
                <a:cubicBezTo>
                  <a:pt x="1004" y="8720"/>
                  <a:pt x="1006" y="8781"/>
                  <a:pt x="998" y="9182"/>
                </a:cubicBezTo>
                <a:cubicBezTo>
                  <a:pt x="991" y="9537"/>
                  <a:pt x="991" y="9578"/>
                  <a:pt x="1003" y="9366"/>
                </a:cubicBezTo>
                <a:cubicBezTo>
                  <a:pt x="1011" y="9216"/>
                  <a:pt x="1018" y="8989"/>
                  <a:pt x="1019" y="8862"/>
                </a:cubicBezTo>
                <a:cubicBezTo>
                  <a:pt x="1021" y="8718"/>
                  <a:pt x="1033" y="8596"/>
                  <a:pt x="1051" y="8535"/>
                </a:cubicBezTo>
                <a:cubicBezTo>
                  <a:pt x="1104" y="8358"/>
                  <a:pt x="1033" y="8182"/>
                  <a:pt x="940" y="8167"/>
                </a:cubicBezTo>
                <a:close/>
                <a:moveTo>
                  <a:pt x="13152" y="8182"/>
                </a:moveTo>
                <a:cubicBezTo>
                  <a:pt x="13053" y="8130"/>
                  <a:pt x="12994" y="8305"/>
                  <a:pt x="12973" y="8714"/>
                </a:cubicBezTo>
                <a:cubicBezTo>
                  <a:pt x="12966" y="8855"/>
                  <a:pt x="12950" y="9002"/>
                  <a:pt x="12938" y="9038"/>
                </a:cubicBezTo>
                <a:cubicBezTo>
                  <a:pt x="12926" y="9075"/>
                  <a:pt x="12917" y="9143"/>
                  <a:pt x="12918" y="9189"/>
                </a:cubicBezTo>
                <a:cubicBezTo>
                  <a:pt x="12920" y="9253"/>
                  <a:pt x="12924" y="9260"/>
                  <a:pt x="12930" y="9215"/>
                </a:cubicBezTo>
                <a:cubicBezTo>
                  <a:pt x="12935" y="9181"/>
                  <a:pt x="12955" y="9124"/>
                  <a:pt x="12976" y="9086"/>
                </a:cubicBezTo>
                <a:cubicBezTo>
                  <a:pt x="13065" y="8927"/>
                  <a:pt x="13224" y="9065"/>
                  <a:pt x="13231" y="9308"/>
                </a:cubicBezTo>
                <a:lnTo>
                  <a:pt x="13234" y="9426"/>
                </a:lnTo>
                <a:lnTo>
                  <a:pt x="13241" y="9295"/>
                </a:lnTo>
                <a:cubicBezTo>
                  <a:pt x="13246" y="9206"/>
                  <a:pt x="13236" y="9126"/>
                  <a:pt x="13211" y="9043"/>
                </a:cubicBezTo>
                <a:cubicBezTo>
                  <a:pt x="13178" y="8932"/>
                  <a:pt x="13178" y="8911"/>
                  <a:pt x="13202" y="8799"/>
                </a:cubicBezTo>
                <a:cubicBezTo>
                  <a:pt x="13254" y="8556"/>
                  <a:pt x="13227" y="8222"/>
                  <a:pt x="13152" y="8182"/>
                </a:cubicBezTo>
                <a:close/>
                <a:moveTo>
                  <a:pt x="17387" y="8225"/>
                </a:moveTo>
                <a:cubicBezTo>
                  <a:pt x="17353" y="8246"/>
                  <a:pt x="17325" y="8289"/>
                  <a:pt x="17308" y="8354"/>
                </a:cubicBezTo>
                <a:cubicBezTo>
                  <a:pt x="17276" y="8485"/>
                  <a:pt x="17294" y="8932"/>
                  <a:pt x="17342" y="9152"/>
                </a:cubicBezTo>
                <a:cubicBezTo>
                  <a:pt x="17391" y="9376"/>
                  <a:pt x="17391" y="9446"/>
                  <a:pt x="17345" y="9512"/>
                </a:cubicBezTo>
                <a:cubicBezTo>
                  <a:pt x="17324" y="9542"/>
                  <a:pt x="17309" y="9597"/>
                  <a:pt x="17310" y="9645"/>
                </a:cubicBezTo>
                <a:cubicBezTo>
                  <a:pt x="17311" y="9722"/>
                  <a:pt x="17312" y="9724"/>
                  <a:pt x="17327" y="9665"/>
                </a:cubicBezTo>
                <a:cubicBezTo>
                  <a:pt x="17335" y="9630"/>
                  <a:pt x="17355" y="9595"/>
                  <a:pt x="17371" y="9585"/>
                </a:cubicBezTo>
                <a:cubicBezTo>
                  <a:pt x="17387" y="9575"/>
                  <a:pt x="17399" y="9544"/>
                  <a:pt x="17399" y="9519"/>
                </a:cubicBezTo>
                <a:cubicBezTo>
                  <a:pt x="17399" y="9440"/>
                  <a:pt x="17479" y="9376"/>
                  <a:pt x="17535" y="9411"/>
                </a:cubicBezTo>
                <a:cubicBezTo>
                  <a:pt x="17561" y="9428"/>
                  <a:pt x="17583" y="9455"/>
                  <a:pt x="17583" y="9474"/>
                </a:cubicBezTo>
                <a:cubicBezTo>
                  <a:pt x="17583" y="9493"/>
                  <a:pt x="17598" y="9532"/>
                  <a:pt x="17617" y="9560"/>
                </a:cubicBezTo>
                <a:cubicBezTo>
                  <a:pt x="17639" y="9593"/>
                  <a:pt x="17684" y="9816"/>
                  <a:pt x="17750" y="10237"/>
                </a:cubicBezTo>
                <a:cubicBezTo>
                  <a:pt x="17804" y="10582"/>
                  <a:pt x="17851" y="10849"/>
                  <a:pt x="17853" y="10828"/>
                </a:cubicBezTo>
                <a:cubicBezTo>
                  <a:pt x="17863" y="10750"/>
                  <a:pt x="17662" y="9501"/>
                  <a:pt x="17630" y="9444"/>
                </a:cubicBezTo>
                <a:cubicBezTo>
                  <a:pt x="17596" y="9381"/>
                  <a:pt x="17596" y="9267"/>
                  <a:pt x="17635" y="8988"/>
                </a:cubicBezTo>
                <a:cubicBezTo>
                  <a:pt x="17657" y="8824"/>
                  <a:pt x="17632" y="8464"/>
                  <a:pt x="17591" y="8359"/>
                </a:cubicBezTo>
                <a:cubicBezTo>
                  <a:pt x="17575" y="8320"/>
                  <a:pt x="17535" y="8265"/>
                  <a:pt x="17501" y="8238"/>
                </a:cubicBezTo>
                <a:cubicBezTo>
                  <a:pt x="17461" y="8206"/>
                  <a:pt x="17422" y="8205"/>
                  <a:pt x="17387" y="8225"/>
                </a:cubicBezTo>
                <a:close/>
                <a:moveTo>
                  <a:pt x="10539" y="8230"/>
                </a:moveTo>
                <a:cubicBezTo>
                  <a:pt x="10508" y="8230"/>
                  <a:pt x="10476" y="8251"/>
                  <a:pt x="10453" y="8293"/>
                </a:cubicBezTo>
                <a:cubicBezTo>
                  <a:pt x="10424" y="8345"/>
                  <a:pt x="10417" y="8413"/>
                  <a:pt x="10412" y="8658"/>
                </a:cubicBezTo>
                <a:cubicBezTo>
                  <a:pt x="10405" y="8959"/>
                  <a:pt x="10407" y="8960"/>
                  <a:pt x="10445" y="8920"/>
                </a:cubicBezTo>
                <a:cubicBezTo>
                  <a:pt x="10501" y="8862"/>
                  <a:pt x="10545" y="8921"/>
                  <a:pt x="10554" y="9066"/>
                </a:cubicBezTo>
                <a:cubicBezTo>
                  <a:pt x="10562" y="9182"/>
                  <a:pt x="10562" y="9182"/>
                  <a:pt x="10576" y="9018"/>
                </a:cubicBezTo>
                <a:cubicBezTo>
                  <a:pt x="10583" y="8927"/>
                  <a:pt x="10603" y="8775"/>
                  <a:pt x="10618" y="8683"/>
                </a:cubicBezTo>
                <a:cubicBezTo>
                  <a:pt x="10654" y="8472"/>
                  <a:pt x="10654" y="8380"/>
                  <a:pt x="10618" y="8296"/>
                </a:cubicBezTo>
                <a:cubicBezTo>
                  <a:pt x="10600" y="8252"/>
                  <a:pt x="10570" y="8231"/>
                  <a:pt x="10539" y="8230"/>
                </a:cubicBezTo>
                <a:close/>
                <a:moveTo>
                  <a:pt x="3495" y="8235"/>
                </a:moveTo>
                <a:cubicBezTo>
                  <a:pt x="3416" y="8251"/>
                  <a:pt x="3389" y="8346"/>
                  <a:pt x="3407" y="8532"/>
                </a:cubicBezTo>
                <a:cubicBezTo>
                  <a:pt x="3414" y="8600"/>
                  <a:pt x="3412" y="8658"/>
                  <a:pt x="3401" y="8668"/>
                </a:cubicBezTo>
                <a:cubicBezTo>
                  <a:pt x="3390" y="8679"/>
                  <a:pt x="3384" y="8826"/>
                  <a:pt x="3386" y="9026"/>
                </a:cubicBezTo>
                <a:lnTo>
                  <a:pt x="3389" y="9366"/>
                </a:lnTo>
                <a:lnTo>
                  <a:pt x="3400" y="9048"/>
                </a:lnTo>
                <a:cubicBezTo>
                  <a:pt x="3414" y="8643"/>
                  <a:pt x="3433" y="8563"/>
                  <a:pt x="3517" y="8563"/>
                </a:cubicBezTo>
                <a:cubicBezTo>
                  <a:pt x="3551" y="8563"/>
                  <a:pt x="3599" y="8589"/>
                  <a:pt x="3623" y="8620"/>
                </a:cubicBezTo>
                <a:cubicBezTo>
                  <a:pt x="3660" y="8671"/>
                  <a:pt x="3666" y="8712"/>
                  <a:pt x="3676" y="8960"/>
                </a:cubicBezTo>
                <a:lnTo>
                  <a:pt x="3688" y="9245"/>
                </a:lnTo>
                <a:lnTo>
                  <a:pt x="3691" y="8965"/>
                </a:lnTo>
                <a:cubicBezTo>
                  <a:pt x="3693" y="8812"/>
                  <a:pt x="3686" y="8680"/>
                  <a:pt x="3678" y="8671"/>
                </a:cubicBezTo>
                <a:cubicBezTo>
                  <a:pt x="3669" y="8662"/>
                  <a:pt x="3669" y="8604"/>
                  <a:pt x="3679" y="8540"/>
                </a:cubicBezTo>
                <a:cubicBezTo>
                  <a:pt x="3705" y="8371"/>
                  <a:pt x="3676" y="8271"/>
                  <a:pt x="3593" y="8245"/>
                </a:cubicBezTo>
                <a:cubicBezTo>
                  <a:pt x="3554" y="8233"/>
                  <a:pt x="3522" y="8230"/>
                  <a:pt x="3495" y="8235"/>
                </a:cubicBezTo>
                <a:close/>
                <a:moveTo>
                  <a:pt x="14498" y="8260"/>
                </a:moveTo>
                <a:cubicBezTo>
                  <a:pt x="14401" y="8260"/>
                  <a:pt x="14380" y="8338"/>
                  <a:pt x="14380" y="8714"/>
                </a:cubicBezTo>
                <a:cubicBezTo>
                  <a:pt x="14380" y="8889"/>
                  <a:pt x="14386" y="9064"/>
                  <a:pt x="14392" y="9101"/>
                </a:cubicBezTo>
                <a:cubicBezTo>
                  <a:pt x="14400" y="9152"/>
                  <a:pt x="14408" y="9163"/>
                  <a:pt x="14426" y="9139"/>
                </a:cubicBezTo>
                <a:cubicBezTo>
                  <a:pt x="14441" y="9117"/>
                  <a:pt x="14465" y="9118"/>
                  <a:pt x="14498" y="9139"/>
                </a:cubicBezTo>
                <a:cubicBezTo>
                  <a:pt x="14525" y="9156"/>
                  <a:pt x="14550" y="9169"/>
                  <a:pt x="14553" y="9169"/>
                </a:cubicBezTo>
                <a:cubicBezTo>
                  <a:pt x="14558" y="9169"/>
                  <a:pt x="14571" y="8981"/>
                  <a:pt x="14594" y="8555"/>
                </a:cubicBezTo>
                <a:cubicBezTo>
                  <a:pt x="14607" y="8316"/>
                  <a:pt x="14589" y="8260"/>
                  <a:pt x="14498" y="8260"/>
                </a:cubicBezTo>
                <a:close/>
                <a:moveTo>
                  <a:pt x="4968" y="8296"/>
                </a:moveTo>
                <a:lnTo>
                  <a:pt x="4856" y="8306"/>
                </a:lnTo>
                <a:lnTo>
                  <a:pt x="4854" y="8502"/>
                </a:lnTo>
                <a:cubicBezTo>
                  <a:pt x="4853" y="8611"/>
                  <a:pt x="4843" y="8730"/>
                  <a:pt x="4831" y="8767"/>
                </a:cubicBezTo>
                <a:cubicBezTo>
                  <a:pt x="4797" y="8872"/>
                  <a:pt x="4808" y="8918"/>
                  <a:pt x="4846" y="8834"/>
                </a:cubicBezTo>
                <a:cubicBezTo>
                  <a:pt x="4866" y="8793"/>
                  <a:pt x="4884" y="8725"/>
                  <a:pt x="4887" y="8683"/>
                </a:cubicBezTo>
                <a:cubicBezTo>
                  <a:pt x="4892" y="8626"/>
                  <a:pt x="4904" y="8605"/>
                  <a:pt x="4944" y="8598"/>
                </a:cubicBezTo>
                <a:cubicBezTo>
                  <a:pt x="5003" y="8587"/>
                  <a:pt x="5048" y="8637"/>
                  <a:pt x="5048" y="8714"/>
                </a:cubicBezTo>
                <a:cubicBezTo>
                  <a:pt x="5048" y="8743"/>
                  <a:pt x="5061" y="8787"/>
                  <a:pt x="5077" y="8809"/>
                </a:cubicBezTo>
                <a:cubicBezTo>
                  <a:pt x="5103" y="8845"/>
                  <a:pt x="5105" y="8928"/>
                  <a:pt x="5095" y="9562"/>
                </a:cubicBezTo>
                <a:cubicBezTo>
                  <a:pt x="5089" y="9955"/>
                  <a:pt x="5080" y="10352"/>
                  <a:pt x="5076" y="10443"/>
                </a:cubicBezTo>
                <a:cubicBezTo>
                  <a:pt x="5071" y="10535"/>
                  <a:pt x="5080" y="10472"/>
                  <a:pt x="5094" y="10305"/>
                </a:cubicBezTo>
                <a:cubicBezTo>
                  <a:pt x="5129" y="9890"/>
                  <a:pt x="5129" y="8840"/>
                  <a:pt x="5095" y="8759"/>
                </a:cubicBezTo>
                <a:cubicBezTo>
                  <a:pt x="5077" y="8715"/>
                  <a:pt x="5075" y="8654"/>
                  <a:pt x="5085" y="8532"/>
                </a:cubicBezTo>
                <a:cubicBezTo>
                  <a:pt x="5104" y="8295"/>
                  <a:pt x="5099" y="8285"/>
                  <a:pt x="4968" y="8296"/>
                </a:cubicBezTo>
                <a:close/>
                <a:moveTo>
                  <a:pt x="15985" y="8301"/>
                </a:moveTo>
                <a:cubicBezTo>
                  <a:pt x="15939" y="8311"/>
                  <a:pt x="15896" y="8342"/>
                  <a:pt x="15878" y="8379"/>
                </a:cubicBezTo>
                <a:cubicBezTo>
                  <a:pt x="15832" y="8474"/>
                  <a:pt x="15819" y="8760"/>
                  <a:pt x="15853" y="8968"/>
                </a:cubicBezTo>
                <a:cubicBezTo>
                  <a:pt x="15880" y="9137"/>
                  <a:pt x="15880" y="9148"/>
                  <a:pt x="15845" y="9222"/>
                </a:cubicBezTo>
                <a:cubicBezTo>
                  <a:pt x="15825" y="9265"/>
                  <a:pt x="15809" y="9319"/>
                  <a:pt x="15809" y="9346"/>
                </a:cubicBezTo>
                <a:cubicBezTo>
                  <a:pt x="15809" y="9420"/>
                  <a:pt x="15867" y="9312"/>
                  <a:pt x="15892" y="9192"/>
                </a:cubicBezTo>
                <a:cubicBezTo>
                  <a:pt x="15908" y="9112"/>
                  <a:pt x="15922" y="9094"/>
                  <a:pt x="15965" y="9094"/>
                </a:cubicBezTo>
                <a:cubicBezTo>
                  <a:pt x="16009" y="9094"/>
                  <a:pt x="16019" y="9108"/>
                  <a:pt x="16029" y="9187"/>
                </a:cubicBezTo>
                <a:cubicBezTo>
                  <a:pt x="16035" y="9239"/>
                  <a:pt x="16057" y="9310"/>
                  <a:pt x="16079" y="9346"/>
                </a:cubicBezTo>
                <a:cubicBezTo>
                  <a:pt x="16103" y="9386"/>
                  <a:pt x="16121" y="9454"/>
                  <a:pt x="16123" y="9524"/>
                </a:cubicBezTo>
                <a:cubicBezTo>
                  <a:pt x="16126" y="9637"/>
                  <a:pt x="16125" y="9636"/>
                  <a:pt x="16132" y="9507"/>
                </a:cubicBezTo>
                <a:cubicBezTo>
                  <a:pt x="16139" y="9380"/>
                  <a:pt x="16133" y="9358"/>
                  <a:pt x="16054" y="9179"/>
                </a:cubicBezTo>
                <a:cubicBezTo>
                  <a:pt x="16042" y="9151"/>
                  <a:pt x="16045" y="9122"/>
                  <a:pt x="16061" y="9086"/>
                </a:cubicBezTo>
                <a:cubicBezTo>
                  <a:pt x="16168" y="8841"/>
                  <a:pt x="16189" y="8496"/>
                  <a:pt x="16108" y="8361"/>
                </a:cubicBezTo>
                <a:cubicBezTo>
                  <a:pt x="16067" y="8295"/>
                  <a:pt x="16050" y="8286"/>
                  <a:pt x="15985" y="8301"/>
                </a:cubicBezTo>
                <a:close/>
                <a:moveTo>
                  <a:pt x="11792" y="8321"/>
                </a:moveTo>
                <a:cubicBezTo>
                  <a:pt x="11703" y="8321"/>
                  <a:pt x="11685" y="8389"/>
                  <a:pt x="11693" y="8731"/>
                </a:cubicBezTo>
                <a:cubicBezTo>
                  <a:pt x="11697" y="8930"/>
                  <a:pt x="11692" y="9027"/>
                  <a:pt x="11676" y="9054"/>
                </a:cubicBezTo>
                <a:cubicBezTo>
                  <a:pt x="11664" y="9074"/>
                  <a:pt x="11654" y="9110"/>
                  <a:pt x="11654" y="9134"/>
                </a:cubicBezTo>
                <a:cubicBezTo>
                  <a:pt x="11654" y="9210"/>
                  <a:pt x="11707" y="9111"/>
                  <a:pt x="11723" y="9006"/>
                </a:cubicBezTo>
                <a:cubicBezTo>
                  <a:pt x="11736" y="8927"/>
                  <a:pt x="11747" y="8913"/>
                  <a:pt x="11792" y="8913"/>
                </a:cubicBezTo>
                <a:cubicBezTo>
                  <a:pt x="11836" y="8913"/>
                  <a:pt x="11846" y="8926"/>
                  <a:pt x="11851" y="8993"/>
                </a:cubicBezTo>
                <a:cubicBezTo>
                  <a:pt x="11857" y="9086"/>
                  <a:pt x="11910" y="9180"/>
                  <a:pt x="11910" y="9099"/>
                </a:cubicBezTo>
                <a:cubicBezTo>
                  <a:pt x="11910" y="9073"/>
                  <a:pt x="11900" y="9043"/>
                  <a:pt x="11889" y="9031"/>
                </a:cubicBezTo>
                <a:cubicBezTo>
                  <a:pt x="11874" y="9016"/>
                  <a:pt x="11872" y="8922"/>
                  <a:pt x="11880" y="8721"/>
                </a:cubicBezTo>
                <a:cubicBezTo>
                  <a:pt x="11893" y="8379"/>
                  <a:pt x="11881" y="8321"/>
                  <a:pt x="11792" y="8321"/>
                </a:cubicBezTo>
                <a:close/>
                <a:moveTo>
                  <a:pt x="2140" y="8364"/>
                </a:moveTo>
                <a:cubicBezTo>
                  <a:pt x="2104" y="8371"/>
                  <a:pt x="2068" y="8408"/>
                  <a:pt x="2047" y="8472"/>
                </a:cubicBezTo>
                <a:cubicBezTo>
                  <a:pt x="2034" y="8513"/>
                  <a:pt x="2034" y="8575"/>
                  <a:pt x="2049" y="8676"/>
                </a:cubicBezTo>
                <a:cubicBezTo>
                  <a:pt x="2083" y="8915"/>
                  <a:pt x="2086" y="8918"/>
                  <a:pt x="2103" y="8842"/>
                </a:cubicBezTo>
                <a:cubicBezTo>
                  <a:pt x="2123" y="8758"/>
                  <a:pt x="2167" y="8756"/>
                  <a:pt x="2193" y="8834"/>
                </a:cubicBezTo>
                <a:cubicBezTo>
                  <a:pt x="2203" y="8867"/>
                  <a:pt x="2212" y="9107"/>
                  <a:pt x="2214" y="9371"/>
                </a:cubicBezTo>
                <a:cubicBezTo>
                  <a:pt x="2217" y="9845"/>
                  <a:pt x="2219" y="9844"/>
                  <a:pt x="2231" y="9169"/>
                </a:cubicBezTo>
                <a:cubicBezTo>
                  <a:pt x="2238" y="8794"/>
                  <a:pt x="2235" y="8465"/>
                  <a:pt x="2226" y="8437"/>
                </a:cubicBezTo>
                <a:cubicBezTo>
                  <a:pt x="2209" y="8380"/>
                  <a:pt x="2175" y="8357"/>
                  <a:pt x="2140" y="8364"/>
                </a:cubicBezTo>
                <a:close/>
                <a:moveTo>
                  <a:pt x="9243" y="8840"/>
                </a:moveTo>
                <a:cubicBezTo>
                  <a:pt x="9239" y="8839"/>
                  <a:pt x="9238" y="8850"/>
                  <a:pt x="9238" y="8870"/>
                </a:cubicBezTo>
                <a:cubicBezTo>
                  <a:pt x="9238" y="8895"/>
                  <a:pt x="9249" y="8932"/>
                  <a:pt x="9261" y="8953"/>
                </a:cubicBezTo>
                <a:cubicBezTo>
                  <a:pt x="9277" y="8980"/>
                  <a:pt x="9285" y="8980"/>
                  <a:pt x="9290" y="8955"/>
                </a:cubicBezTo>
                <a:cubicBezTo>
                  <a:pt x="9294" y="8936"/>
                  <a:pt x="9285" y="8899"/>
                  <a:pt x="9269" y="8872"/>
                </a:cubicBezTo>
                <a:cubicBezTo>
                  <a:pt x="9256" y="8851"/>
                  <a:pt x="9247" y="8840"/>
                  <a:pt x="9243" y="8840"/>
                </a:cubicBezTo>
                <a:close/>
                <a:moveTo>
                  <a:pt x="4840" y="8981"/>
                </a:moveTo>
                <a:cubicBezTo>
                  <a:pt x="4836" y="8943"/>
                  <a:pt x="4833" y="8973"/>
                  <a:pt x="4833" y="9048"/>
                </a:cubicBezTo>
                <a:cubicBezTo>
                  <a:pt x="4833" y="9124"/>
                  <a:pt x="4836" y="9154"/>
                  <a:pt x="4840" y="9116"/>
                </a:cubicBezTo>
                <a:cubicBezTo>
                  <a:pt x="4845" y="9079"/>
                  <a:pt x="4845" y="9018"/>
                  <a:pt x="4840" y="8981"/>
                </a:cubicBezTo>
                <a:close/>
                <a:moveTo>
                  <a:pt x="852" y="9056"/>
                </a:moveTo>
                <a:cubicBezTo>
                  <a:pt x="848" y="8993"/>
                  <a:pt x="845" y="9038"/>
                  <a:pt x="845" y="9154"/>
                </a:cubicBezTo>
                <a:cubicBezTo>
                  <a:pt x="845" y="9271"/>
                  <a:pt x="848" y="9321"/>
                  <a:pt x="852" y="9268"/>
                </a:cubicBezTo>
                <a:cubicBezTo>
                  <a:pt x="856" y="9214"/>
                  <a:pt x="856" y="9119"/>
                  <a:pt x="852" y="9056"/>
                </a:cubicBezTo>
                <a:close/>
                <a:moveTo>
                  <a:pt x="9307" y="9056"/>
                </a:moveTo>
                <a:cubicBezTo>
                  <a:pt x="9302" y="9027"/>
                  <a:pt x="9297" y="9051"/>
                  <a:pt x="9297" y="9109"/>
                </a:cubicBezTo>
                <a:cubicBezTo>
                  <a:pt x="9297" y="9167"/>
                  <a:pt x="9302" y="9191"/>
                  <a:pt x="9307" y="9162"/>
                </a:cubicBezTo>
                <a:cubicBezTo>
                  <a:pt x="9311" y="9133"/>
                  <a:pt x="9311" y="9085"/>
                  <a:pt x="9307" y="9056"/>
                </a:cubicBezTo>
                <a:close/>
                <a:moveTo>
                  <a:pt x="10404" y="9056"/>
                </a:moveTo>
                <a:cubicBezTo>
                  <a:pt x="10400" y="9027"/>
                  <a:pt x="10395" y="9044"/>
                  <a:pt x="10395" y="9094"/>
                </a:cubicBezTo>
                <a:cubicBezTo>
                  <a:pt x="10395" y="9144"/>
                  <a:pt x="10398" y="9167"/>
                  <a:pt x="10403" y="9147"/>
                </a:cubicBezTo>
                <a:cubicBezTo>
                  <a:pt x="10408" y="9126"/>
                  <a:pt x="10409" y="9086"/>
                  <a:pt x="10404" y="9056"/>
                </a:cubicBezTo>
                <a:close/>
                <a:moveTo>
                  <a:pt x="9014" y="9147"/>
                </a:moveTo>
                <a:cubicBezTo>
                  <a:pt x="9009" y="9118"/>
                  <a:pt x="9004" y="9141"/>
                  <a:pt x="9004" y="9200"/>
                </a:cubicBezTo>
                <a:cubicBezTo>
                  <a:pt x="9004" y="9258"/>
                  <a:pt x="9009" y="9282"/>
                  <a:pt x="9014" y="9252"/>
                </a:cubicBezTo>
                <a:cubicBezTo>
                  <a:pt x="9018" y="9223"/>
                  <a:pt x="9018" y="9176"/>
                  <a:pt x="9014" y="9147"/>
                </a:cubicBezTo>
                <a:close/>
                <a:moveTo>
                  <a:pt x="14545" y="9184"/>
                </a:moveTo>
                <a:lnTo>
                  <a:pt x="14545" y="9278"/>
                </a:lnTo>
                <a:cubicBezTo>
                  <a:pt x="14545" y="9334"/>
                  <a:pt x="14559" y="9395"/>
                  <a:pt x="14582" y="9429"/>
                </a:cubicBezTo>
                <a:cubicBezTo>
                  <a:pt x="14618" y="9483"/>
                  <a:pt x="14621" y="9514"/>
                  <a:pt x="14618" y="10305"/>
                </a:cubicBezTo>
                <a:cubicBezTo>
                  <a:pt x="14617" y="10756"/>
                  <a:pt x="14618" y="11146"/>
                  <a:pt x="14621" y="11171"/>
                </a:cubicBezTo>
                <a:cubicBezTo>
                  <a:pt x="14625" y="11196"/>
                  <a:pt x="14629" y="10825"/>
                  <a:pt x="14632" y="10348"/>
                </a:cubicBezTo>
                <a:cubicBezTo>
                  <a:pt x="14637" y="9483"/>
                  <a:pt x="14636" y="9440"/>
                  <a:pt x="14573" y="9260"/>
                </a:cubicBezTo>
                <a:lnTo>
                  <a:pt x="14545" y="9184"/>
                </a:lnTo>
                <a:close/>
                <a:moveTo>
                  <a:pt x="11647" y="9212"/>
                </a:moveTo>
                <a:cubicBezTo>
                  <a:pt x="11645" y="9214"/>
                  <a:pt x="11642" y="9234"/>
                  <a:pt x="11635" y="9275"/>
                </a:cubicBezTo>
                <a:cubicBezTo>
                  <a:pt x="11628" y="9325"/>
                  <a:pt x="11622" y="9393"/>
                  <a:pt x="11622" y="9426"/>
                </a:cubicBezTo>
                <a:cubicBezTo>
                  <a:pt x="11621" y="9474"/>
                  <a:pt x="11624" y="9470"/>
                  <a:pt x="11635" y="9411"/>
                </a:cubicBezTo>
                <a:cubicBezTo>
                  <a:pt x="11643" y="9369"/>
                  <a:pt x="11651" y="9302"/>
                  <a:pt x="11651" y="9260"/>
                </a:cubicBezTo>
                <a:cubicBezTo>
                  <a:pt x="11650" y="9226"/>
                  <a:pt x="11649" y="9210"/>
                  <a:pt x="11647" y="9212"/>
                </a:cubicBezTo>
                <a:close/>
                <a:moveTo>
                  <a:pt x="4860" y="9252"/>
                </a:moveTo>
                <a:cubicBezTo>
                  <a:pt x="4856" y="9215"/>
                  <a:pt x="4851" y="9239"/>
                  <a:pt x="4851" y="9305"/>
                </a:cubicBezTo>
                <a:cubicBezTo>
                  <a:pt x="4851" y="9372"/>
                  <a:pt x="4854" y="9402"/>
                  <a:pt x="4859" y="9373"/>
                </a:cubicBezTo>
                <a:cubicBezTo>
                  <a:pt x="4863" y="9344"/>
                  <a:pt x="4865" y="9290"/>
                  <a:pt x="4860" y="9252"/>
                </a:cubicBezTo>
                <a:close/>
                <a:moveTo>
                  <a:pt x="10386" y="9268"/>
                </a:moveTo>
                <a:cubicBezTo>
                  <a:pt x="10381" y="9238"/>
                  <a:pt x="10377" y="9255"/>
                  <a:pt x="10377" y="9305"/>
                </a:cubicBezTo>
                <a:cubicBezTo>
                  <a:pt x="10376" y="9355"/>
                  <a:pt x="10379" y="9379"/>
                  <a:pt x="10384" y="9358"/>
                </a:cubicBezTo>
                <a:cubicBezTo>
                  <a:pt x="10389" y="9338"/>
                  <a:pt x="10391" y="9297"/>
                  <a:pt x="10386" y="9268"/>
                </a:cubicBezTo>
                <a:close/>
                <a:moveTo>
                  <a:pt x="11922" y="9313"/>
                </a:moveTo>
                <a:cubicBezTo>
                  <a:pt x="11918" y="9275"/>
                  <a:pt x="11915" y="9299"/>
                  <a:pt x="11915" y="9366"/>
                </a:cubicBezTo>
                <a:cubicBezTo>
                  <a:pt x="11914" y="9432"/>
                  <a:pt x="11918" y="9463"/>
                  <a:pt x="11922" y="9434"/>
                </a:cubicBezTo>
                <a:cubicBezTo>
                  <a:pt x="11927" y="9405"/>
                  <a:pt x="11927" y="9351"/>
                  <a:pt x="11922" y="9313"/>
                </a:cubicBezTo>
                <a:close/>
                <a:moveTo>
                  <a:pt x="14375" y="9318"/>
                </a:moveTo>
                <a:cubicBezTo>
                  <a:pt x="14353" y="9331"/>
                  <a:pt x="14332" y="9365"/>
                  <a:pt x="14328" y="9393"/>
                </a:cubicBezTo>
                <a:cubicBezTo>
                  <a:pt x="14323" y="9438"/>
                  <a:pt x="14327" y="9440"/>
                  <a:pt x="14360" y="9406"/>
                </a:cubicBezTo>
                <a:cubicBezTo>
                  <a:pt x="14415" y="9349"/>
                  <a:pt x="14426" y="9287"/>
                  <a:pt x="14375" y="9318"/>
                </a:cubicBezTo>
                <a:close/>
                <a:moveTo>
                  <a:pt x="9325" y="9328"/>
                </a:moveTo>
                <a:cubicBezTo>
                  <a:pt x="9320" y="9298"/>
                  <a:pt x="9316" y="9316"/>
                  <a:pt x="9316" y="9366"/>
                </a:cubicBezTo>
                <a:cubicBezTo>
                  <a:pt x="9315" y="9416"/>
                  <a:pt x="9318" y="9439"/>
                  <a:pt x="9323" y="9419"/>
                </a:cubicBezTo>
                <a:cubicBezTo>
                  <a:pt x="9328" y="9398"/>
                  <a:pt x="9329" y="9357"/>
                  <a:pt x="9325" y="9328"/>
                </a:cubicBezTo>
                <a:close/>
                <a:moveTo>
                  <a:pt x="8995" y="9358"/>
                </a:moveTo>
                <a:cubicBezTo>
                  <a:pt x="8991" y="9329"/>
                  <a:pt x="8986" y="9353"/>
                  <a:pt x="8986" y="9411"/>
                </a:cubicBezTo>
                <a:cubicBezTo>
                  <a:pt x="8986" y="9469"/>
                  <a:pt x="8991" y="9493"/>
                  <a:pt x="8995" y="9464"/>
                </a:cubicBezTo>
                <a:cubicBezTo>
                  <a:pt x="9000" y="9435"/>
                  <a:pt x="9000" y="9387"/>
                  <a:pt x="8995" y="9358"/>
                </a:cubicBezTo>
                <a:close/>
                <a:moveTo>
                  <a:pt x="10588" y="9403"/>
                </a:moveTo>
                <a:cubicBezTo>
                  <a:pt x="10583" y="9366"/>
                  <a:pt x="10579" y="9390"/>
                  <a:pt x="10579" y="9456"/>
                </a:cubicBezTo>
                <a:cubicBezTo>
                  <a:pt x="10579" y="9523"/>
                  <a:pt x="10582" y="9556"/>
                  <a:pt x="10586" y="9527"/>
                </a:cubicBezTo>
                <a:cubicBezTo>
                  <a:pt x="10591" y="9498"/>
                  <a:pt x="10592" y="9441"/>
                  <a:pt x="10588" y="9403"/>
                </a:cubicBezTo>
                <a:close/>
                <a:moveTo>
                  <a:pt x="3670" y="9436"/>
                </a:moveTo>
                <a:cubicBezTo>
                  <a:pt x="3666" y="9365"/>
                  <a:pt x="3664" y="9414"/>
                  <a:pt x="3664" y="9547"/>
                </a:cubicBezTo>
                <a:cubicBezTo>
                  <a:pt x="3664" y="9680"/>
                  <a:pt x="3666" y="9740"/>
                  <a:pt x="3670" y="9678"/>
                </a:cubicBezTo>
                <a:cubicBezTo>
                  <a:pt x="3674" y="9616"/>
                  <a:pt x="3674" y="9508"/>
                  <a:pt x="3670" y="9436"/>
                </a:cubicBezTo>
                <a:close/>
                <a:moveTo>
                  <a:pt x="10368" y="9449"/>
                </a:moveTo>
                <a:cubicBezTo>
                  <a:pt x="10363" y="9420"/>
                  <a:pt x="10359" y="9443"/>
                  <a:pt x="10359" y="9502"/>
                </a:cubicBezTo>
                <a:cubicBezTo>
                  <a:pt x="10359" y="9560"/>
                  <a:pt x="10363" y="9584"/>
                  <a:pt x="10368" y="9555"/>
                </a:cubicBezTo>
                <a:cubicBezTo>
                  <a:pt x="10372" y="9525"/>
                  <a:pt x="10372" y="9478"/>
                  <a:pt x="10368" y="9449"/>
                </a:cubicBezTo>
                <a:close/>
                <a:moveTo>
                  <a:pt x="15802" y="9449"/>
                </a:moveTo>
                <a:cubicBezTo>
                  <a:pt x="15798" y="9420"/>
                  <a:pt x="15793" y="9443"/>
                  <a:pt x="15793" y="9502"/>
                </a:cubicBezTo>
                <a:cubicBezTo>
                  <a:pt x="15793" y="9560"/>
                  <a:pt x="15798" y="9584"/>
                  <a:pt x="15802" y="9555"/>
                </a:cubicBezTo>
                <a:cubicBezTo>
                  <a:pt x="15807" y="9525"/>
                  <a:pt x="15807" y="9478"/>
                  <a:pt x="15802" y="9449"/>
                </a:cubicBezTo>
                <a:close/>
                <a:moveTo>
                  <a:pt x="4877" y="9479"/>
                </a:moveTo>
                <a:cubicBezTo>
                  <a:pt x="4872" y="9450"/>
                  <a:pt x="4869" y="9474"/>
                  <a:pt x="4869" y="9532"/>
                </a:cubicBezTo>
                <a:cubicBezTo>
                  <a:pt x="4869" y="9590"/>
                  <a:pt x="4872" y="9614"/>
                  <a:pt x="4877" y="9585"/>
                </a:cubicBezTo>
                <a:cubicBezTo>
                  <a:pt x="4881" y="9556"/>
                  <a:pt x="4881" y="9508"/>
                  <a:pt x="4877" y="9479"/>
                </a:cubicBezTo>
                <a:close/>
                <a:moveTo>
                  <a:pt x="6324" y="9494"/>
                </a:moveTo>
                <a:cubicBezTo>
                  <a:pt x="6319" y="9457"/>
                  <a:pt x="6316" y="9487"/>
                  <a:pt x="6316" y="9562"/>
                </a:cubicBezTo>
                <a:cubicBezTo>
                  <a:pt x="6316" y="9637"/>
                  <a:pt x="6319" y="9670"/>
                  <a:pt x="6324" y="9633"/>
                </a:cubicBezTo>
                <a:cubicBezTo>
                  <a:pt x="6328" y="9595"/>
                  <a:pt x="6328" y="9532"/>
                  <a:pt x="6324" y="9494"/>
                </a:cubicBezTo>
                <a:close/>
                <a:moveTo>
                  <a:pt x="14319" y="9497"/>
                </a:moveTo>
                <a:cubicBezTo>
                  <a:pt x="14313" y="9472"/>
                  <a:pt x="14310" y="9479"/>
                  <a:pt x="14309" y="9514"/>
                </a:cubicBezTo>
                <a:cubicBezTo>
                  <a:pt x="14308" y="9546"/>
                  <a:pt x="14312" y="9565"/>
                  <a:pt x="14318" y="9555"/>
                </a:cubicBezTo>
                <a:cubicBezTo>
                  <a:pt x="14324" y="9544"/>
                  <a:pt x="14325" y="9519"/>
                  <a:pt x="14319" y="9497"/>
                </a:cubicBezTo>
                <a:close/>
                <a:moveTo>
                  <a:pt x="2097" y="9509"/>
                </a:moveTo>
                <a:cubicBezTo>
                  <a:pt x="2094" y="9397"/>
                  <a:pt x="2091" y="9491"/>
                  <a:pt x="2091" y="9716"/>
                </a:cubicBezTo>
                <a:cubicBezTo>
                  <a:pt x="2091" y="9941"/>
                  <a:pt x="2094" y="10032"/>
                  <a:pt x="2097" y="9920"/>
                </a:cubicBezTo>
                <a:cubicBezTo>
                  <a:pt x="2101" y="9807"/>
                  <a:pt x="2101" y="9622"/>
                  <a:pt x="2097" y="9509"/>
                </a:cubicBezTo>
                <a:close/>
                <a:moveTo>
                  <a:pt x="11611" y="9524"/>
                </a:moveTo>
                <a:cubicBezTo>
                  <a:pt x="11606" y="9503"/>
                  <a:pt x="11602" y="9520"/>
                  <a:pt x="11602" y="9562"/>
                </a:cubicBezTo>
                <a:cubicBezTo>
                  <a:pt x="11602" y="9604"/>
                  <a:pt x="11606" y="9623"/>
                  <a:pt x="11611" y="9602"/>
                </a:cubicBezTo>
                <a:cubicBezTo>
                  <a:pt x="11616" y="9582"/>
                  <a:pt x="11616" y="9545"/>
                  <a:pt x="11611" y="9524"/>
                </a:cubicBezTo>
                <a:close/>
                <a:moveTo>
                  <a:pt x="9343" y="9542"/>
                </a:moveTo>
                <a:cubicBezTo>
                  <a:pt x="9338" y="9512"/>
                  <a:pt x="9334" y="9527"/>
                  <a:pt x="9334" y="9577"/>
                </a:cubicBezTo>
                <a:cubicBezTo>
                  <a:pt x="9334" y="9627"/>
                  <a:pt x="9336" y="9653"/>
                  <a:pt x="9342" y="9633"/>
                </a:cubicBezTo>
                <a:cubicBezTo>
                  <a:pt x="9347" y="9612"/>
                  <a:pt x="9348" y="9571"/>
                  <a:pt x="9343" y="9542"/>
                </a:cubicBezTo>
                <a:close/>
                <a:moveTo>
                  <a:pt x="13260" y="9572"/>
                </a:moveTo>
                <a:cubicBezTo>
                  <a:pt x="13255" y="9526"/>
                  <a:pt x="13251" y="9557"/>
                  <a:pt x="13251" y="9640"/>
                </a:cubicBezTo>
                <a:cubicBezTo>
                  <a:pt x="13250" y="9724"/>
                  <a:pt x="13254" y="9761"/>
                  <a:pt x="13258" y="9723"/>
                </a:cubicBezTo>
                <a:cubicBezTo>
                  <a:pt x="13262" y="9686"/>
                  <a:pt x="13264" y="9618"/>
                  <a:pt x="13260" y="9572"/>
                </a:cubicBezTo>
                <a:close/>
                <a:moveTo>
                  <a:pt x="8977" y="9602"/>
                </a:moveTo>
                <a:cubicBezTo>
                  <a:pt x="8973" y="9573"/>
                  <a:pt x="8968" y="9590"/>
                  <a:pt x="8968" y="9640"/>
                </a:cubicBezTo>
                <a:cubicBezTo>
                  <a:pt x="8968" y="9690"/>
                  <a:pt x="8971" y="9714"/>
                  <a:pt x="8976" y="9693"/>
                </a:cubicBezTo>
                <a:cubicBezTo>
                  <a:pt x="8981" y="9672"/>
                  <a:pt x="8982" y="9632"/>
                  <a:pt x="8977" y="9602"/>
                </a:cubicBezTo>
                <a:close/>
                <a:moveTo>
                  <a:pt x="10348" y="9648"/>
                </a:moveTo>
                <a:cubicBezTo>
                  <a:pt x="10343" y="9627"/>
                  <a:pt x="10339" y="9644"/>
                  <a:pt x="10339" y="9685"/>
                </a:cubicBezTo>
                <a:cubicBezTo>
                  <a:pt x="10339" y="9727"/>
                  <a:pt x="10343" y="9744"/>
                  <a:pt x="10348" y="9723"/>
                </a:cubicBezTo>
                <a:cubicBezTo>
                  <a:pt x="10353" y="9702"/>
                  <a:pt x="10353" y="9669"/>
                  <a:pt x="10348" y="9648"/>
                </a:cubicBezTo>
                <a:close/>
                <a:moveTo>
                  <a:pt x="14301" y="9648"/>
                </a:moveTo>
                <a:cubicBezTo>
                  <a:pt x="14295" y="9624"/>
                  <a:pt x="14291" y="9633"/>
                  <a:pt x="14290" y="9668"/>
                </a:cubicBezTo>
                <a:cubicBezTo>
                  <a:pt x="14290" y="9700"/>
                  <a:pt x="14293" y="9716"/>
                  <a:pt x="14300" y="9706"/>
                </a:cubicBezTo>
                <a:cubicBezTo>
                  <a:pt x="14306" y="9696"/>
                  <a:pt x="14306" y="9670"/>
                  <a:pt x="14301" y="9648"/>
                </a:cubicBezTo>
                <a:close/>
                <a:moveTo>
                  <a:pt x="12912" y="9663"/>
                </a:moveTo>
                <a:cubicBezTo>
                  <a:pt x="12908" y="9600"/>
                  <a:pt x="12904" y="9651"/>
                  <a:pt x="12904" y="9776"/>
                </a:cubicBezTo>
                <a:cubicBezTo>
                  <a:pt x="12904" y="9901"/>
                  <a:pt x="12908" y="9952"/>
                  <a:pt x="12912" y="9889"/>
                </a:cubicBezTo>
                <a:cubicBezTo>
                  <a:pt x="12916" y="9827"/>
                  <a:pt x="12916" y="9725"/>
                  <a:pt x="12912" y="9663"/>
                </a:cubicBezTo>
                <a:close/>
                <a:moveTo>
                  <a:pt x="11593" y="9678"/>
                </a:moveTo>
                <a:cubicBezTo>
                  <a:pt x="11587" y="9654"/>
                  <a:pt x="11583" y="9663"/>
                  <a:pt x="11582" y="9698"/>
                </a:cubicBezTo>
                <a:cubicBezTo>
                  <a:pt x="11581" y="9730"/>
                  <a:pt x="11585" y="9746"/>
                  <a:pt x="11591" y="9736"/>
                </a:cubicBezTo>
                <a:cubicBezTo>
                  <a:pt x="11597" y="9726"/>
                  <a:pt x="11598" y="9700"/>
                  <a:pt x="11593" y="9678"/>
                </a:cubicBezTo>
                <a:close/>
                <a:moveTo>
                  <a:pt x="11942" y="9678"/>
                </a:moveTo>
                <a:cubicBezTo>
                  <a:pt x="11938" y="9640"/>
                  <a:pt x="11933" y="9671"/>
                  <a:pt x="11933" y="9746"/>
                </a:cubicBezTo>
                <a:cubicBezTo>
                  <a:pt x="11933" y="9821"/>
                  <a:pt x="11938" y="9851"/>
                  <a:pt x="11942" y="9814"/>
                </a:cubicBezTo>
                <a:cubicBezTo>
                  <a:pt x="11946" y="9776"/>
                  <a:pt x="11946" y="9715"/>
                  <a:pt x="11942" y="9678"/>
                </a:cubicBezTo>
                <a:close/>
                <a:moveTo>
                  <a:pt x="4857" y="9690"/>
                </a:moveTo>
                <a:cubicBezTo>
                  <a:pt x="4855" y="9697"/>
                  <a:pt x="4852" y="9735"/>
                  <a:pt x="4846" y="9806"/>
                </a:cubicBezTo>
                <a:cubicBezTo>
                  <a:pt x="4839" y="9898"/>
                  <a:pt x="4832" y="10033"/>
                  <a:pt x="4833" y="10108"/>
                </a:cubicBezTo>
                <a:cubicBezTo>
                  <a:pt x="4834" y="10233"/>
                  <a:pt x="4834" y="10229"/>
                  <a:pt x="4846" y="10063"/>
                </a:cubicBezTo>
                <a:cubicBezTo>
                  <a:pt x="4854" y="9963"/>
                  <a:pt x="4860" y="9828"/>
                  <a:pt x="4860" y="9761"/>
                </a:cubicBezTo>
                <a:cubicBezTo>
                  <a:pt x="4860" y="9709"/>
                  <a:pt x="4859" y="9684"/>
                  <a:pt x="4857" y="9690"/>
                </a:cubicBezTo>
                <a:close/>
                <a:moveTo>
                  <a:pt x="9360" y="9708"/>
                </a:moveTo>
                <a:cubicBezTo>
                  <a:pt x="9355" y="9687"/>
                  <a:pt x="9351" y="9704"/>
                  <a:pt x="9351" y="9746"/>
                </a:cubicBezTo>
                <a:cubicBezTo>
                  <a:pt x="9351" y="9788"/>
                  <a:pt x="9355" y="9804"/>
                  <a:pt x="9360" y="9784"/>
                </a:cubicBezTo>
                <a:cubicBezTo>
                  <a:pt x="9365" y="9763"/>
                  <a:pt x="9365" y="9729"/>
                  <a:pt x="9360" y="9708"/>
                </a:cubicBezTo>
                <a:close/>
                <a:moveTo>
                  <a:pt x="16150" y="9708"/>
                </a:moveTo>
                <a:cubicBezTo>
                  <a:pt x="16146" y="9671"/>
                  <a:pt x="16143" y="9701"/>
                  <a:pt x="16143" y="9776"/>
                </a:cubicBezTo>
                <a:cubicBezTo>
                  <a:pt x="16143" y="9851"/>
                  <a:pt x="16146" y="9882"/>
                  <a:pt x="16150" y="9844"/>
                </a:cubicBezTo>
                <a:cubicBezTo>
                  <a:pt x="16154" y="9807"/>
                  <a:pt x="16154" y="9746"/>
                  <a:pt x="16150" y="9708"/>
                </a:cubicBezTo>
                <a:close/>
                <a:moveTo>
                  <a:pt x="15784" y="9753"/>
                </a:moveTo>
                <a:cubicBezTo>
                  <a:pt x="15780" y="9724"/>
                  <a:pt x="15775" y="9748"/>
                  <a:pt x="15775" y="9806"/>
                </a:cubicBezTo>
                <a:cubicBezTo>
                  <a:pt x="15775" y="9865"/>
                  <a:pt x="15780" y="9888"/>
                  <a:pt x="15784" y="9859"/>
                </a:cubicBezTo>
                <a:cubicBezTo>
                  <a:pt x="15789" y="9830"/>
                  <a:pt x="15789" y="9783"/>
                  <a:pt x="15784" y="9753"/>
                </a:cubicBezTo>
                <a:close/>
                <a:moveTo>
                  <a:pt x="6340" y="9769"/>
                </a:moveTo>
                <a:cubicBezTo>
                  <a:pt x="6335" y="9748"/>
                  <a:pt x="6331" y="9765"/>
                  <a:pt x="6331" y="9806"/>
                </a:cubicBezTo>
                <a:cubicBezTo>
                  <a:pt x="6331" y="9848"/>
                  <a:pt x="6335" y="9865"/>
                  <a:pt x="6340" y="9844"/>
                </a:cubicBezTo>
                <a:cubicBezTo>
                  <a:pt x="6345" y="9823"/>
                  <a:pt x="6345" y="9789"/>
                  <a:pt x="6340" y="9769"/>
                </a:cubicBezTo>
                <a:close/>
                <a:moveTo>
                  <a:pt x="17302" y="9799"/>
                </a:moveTo>
                <a:cubicBezTo>
                  <a:pt x="17298" y="9761"/>
                  <a:pt x="17295" y="9785"/>
                  <a:pt x="17295" y="9852"/>
                </a:cubicBezTo>
                <a:cubicBezTo>
                  <a:pt x="17295" y="9918"/>
                  <a:pt x="17298" y="9949"/>
                  <a:pt x="17302" y="9920"/>
                </a:cubicBezTo>
                <a:cubicBezTo>
                  <a:pt x="17307" y="9891"/>
                  <a:pt x="17307" y="9836"/>
                  <a:pt x="17302" y="9799"/>
                </a:cubicBezTo>
                <a:close/>
                <a:moveTo>
                  <a:pt x="11575" y="9814"/>
                </a:moveTo>
                <a:cubicBezTo>
                  <a:pt x="11570" y="9784"/>
                  <a:pt x="11566" y="9802"/>
                  <a:pt x="11565" y="9852"/>
                </a:cubicBezTo>
                <a:cubicBezTo>
                  <a:pt x="11565" y="9902"/>
                  <a:pt x="11570" y="9925"/>
                  <a:pt x="11575" y="9905"/>
                </a:cubicBezTo>
                <a:cubicBezTo>
                  <a:pt x="11580" y="9884"/>
                  <a:pt x="11579" y="9843"/>
                  <a:pt x="11575" y="9814"/>
                </a:cubicBezTo>
                <a:close/>
                <a:moveTo>
                  <a:pt x="834" y="9829"/>
                </a:moveTo>
                <a:cubicBezTo>
                  <a:pt x="831" y="9725"/>
                  <a:pt x="828" y="9809"/>
                  <a:pt x="828" y="10018"/>
                </a:cubicBezTo>
                <a:cubicBezTo>
                  <a:pt x="828" y="10226"/>
                  <a:pt x="831" y="10311"/>
                  <a:pt x="834" y="10207"/>
                </a:cubicBezTo>
                <a:cubicBezTo>
                  <a:pt x="838" y="10102"/>
                  <a:pt x="838" y="9933"/>
                  <a:pt x="834" y="9829"/>
                </a:cubicBezTo>
                <a:close/>
                <a:moveTo>
                  <a:pt x="10606" y="9829"/>
                </a:moveTo>
                <a:cubicBezTo>
                  <a:pt x="10602" y="9775"/>
                  <a:pt x="10598" y="9819"/>
                  <a:pt x="10598" y="9927"/>
                </a:cubicBezTo>
                <a:cubicBezTo>
                  <a:pt x="10598" y="10036"/>
                  <a:pt x="10602" y="10080"/>
                  <a:pt x="10606" y="10025"/>
                </a:cubicBezTo>
                <a:cubicBezTo>
                  <a:pt x="10610" y="9971"/>
                  <a:pt x="10610" y="9883"/>
                  <a:pt x="10606" y="9829"/>
                </a:cubicBezTo>
                <a:close/>
                <a:moveTo>
                  <a:pt x="6542" y="9852"/>
                </a:moveTo>
                <a:lnTo>
                  <a:pt x="6529" y="10139"/>
                </a:lnTo>
                <a:cubicBezTo>
                  <a:pt x="6521" y="10297"/>
                  <a:pt x="6516" y="10536"/>
                  <a:pt x="6516" y="10670"/>
                </a:cubicBezTo>
                <a:lnTo>
                  <a:pt x="6518" y="10912"/>
                </a:lnTo>
                <a:lnTo>
                  <a:pt x="6532" y="10625"/>
                </a:lnTo>
                <a:cubicBezTo>
                  <a:pt x="6539" y="10466"/>
                  <a:pt x="6544" y="10227"/>
                  <a:pt x="6544" y="10093"/>
                </a:cubicBezTo>
                <a:lnTo>
                  <a:pt x="6542" y="9852"/>
                </a:lnTo>
                <a:close/>
                <a:moveTo>
                  <a:pt x="10330" y="9859"/>
                </a:moveTo>
                <a:cubicBezTo>
                  <a:pt x="10325" y="9838"/>
                  <a:pt x="10321" y="9855"/>
                  <a:pt x="10321" y="9897"/>
                </a:cubicBezTo>
                <a:cubicBezTo>
                  <a:pt x="10321" y="9939"/>
                  <a:pt x="10325" y="9956"/>
                  <a:pt x="10330" y="9935"/>
                </a:cubicBezTo>
                <a:cubicBezTo>
                  <a:pt x="10335" y="9914"/>
                  <a:pt x="10335" y="9880"/>
                  <a:pt x="10330" y="9859"/>
                </a:cubicBezTo>
                <a:close/>
                <a:moveTo>
                  <a:pt x="9379" y="9862"/>
                </a:moveTo>
                <a:cubicBezTo>
                  <a:pt x="9374" y="9838"/>
                  <a:pt x="9368" y="9844"/>
                  <a:pt x="9367" y="9879"/>
                </a:cubicBezTo>
                <a:cubicBezTo>
                  <a:pt x="9367" y="9911"/>
                  <a:pt x="9372" y="9930"/>
                  <a:pt x="9378" y="9920"/>
                </a:cubicBezTo>
                <a:cubicBezTo>
                  <a:pt x="9384" y="9910"/>
                  <a:pt x="9385" y="9884"/>
                  <a:pt x="9379" y="9862"/>
                </a:cubicBezTo>
                <a:close/>
                <a:moveTo>
                  <a:pt x="980" y="9889"/>
                </a:moveTo>
                <a:cubicBezTo>
                  <a:pt x="976" y="9852"/>
                  <a:pt x="972" y="9882"/>
                  <a:pt x="972" y="9957"/>
                </a:cubicBezTo>
                <a:cubicBezTo>
                  <a:pt x="972" y="10032"/>
                  <a:pt x="976" y="10063"/>
                  <a:pt x="980" y="10025"/>
                </a:cubicBezTo>
                <a:cubicBezTo>
                  <a:pt x="984" y="9988"/>
                  <a:pt x="984" y="9927"/>
                  <a:pt x="980" y="9889"/>
                </a:cubicBezTo>
                <a:close/>
                <a:moveTo>
                  <a:pt x="13278" y="9935"/>
                </a:moveTo>
                <a:cubicBezTo>
                  <a:pt x="13274" y="9889"/>
                  <a:pt x="13269" y="9919"/>
                  <a:pt x="13269" y="10003"/>
                </a:cubicBezTo>
                <a:cubicBezTo>
                  <a:pt x="13269" y="10086"/>
                  <a:pt x="13272" y="10123"/>
                  <a:pt x="13276" y="10086"/>
                </a:cubicBezTo>
                <a:cubicBezTo>
                  <a:pt x="13281" y="10048"/>
                  <a:pt x="13282" y="9981"/>
                  <a:pt x="13278" y="9935"/>
                </a:cubicBezTo>
                <a:close/>
                <a:moveTo>
                  <a:pt x="16159" y="9942"/>
                </a:moveTo>
                <a:lnTo>
                  <a:pt x="16158" y="10144"/>
                </a:lnTo>
                <a:cubicBezTo>
                  <a:pt x="16157" y="10254"/>
                  <a:pt x="16162" y="10390"/>
                  <a:pt x="16170" y="10446"/>
                </a:cubicBezTo>
                <a:lnTo>
                  <a:pt x="16183" y="10549"/>
                </a:lnTo>
                <a:lnTo>
                  <a:pt x="16188" y="10413"/>
                </a:lnTo>
                <a:cubicBezTo>
                  <a:pt x="16191" y="10338"/>
                  <a:pt x="16185" y="10200"/>
                  <a:pt x="16176" y="10108"/>
                </a:cubicBezTo>
                <a:lnTo>
                  <a:pt x="16159" y="9942"/>
                </a:lnTo>
                <a:close/>
                <a:moveTo>
                  <a:pt x="6358" y="9950"/>
                </a:moveTo>
                <a:cubicBezTo>
                  <a:pt x="6353" y="9929"/>
                  <a:pt x="6349" y="9946"/>
                  <a:pt x="6349" y="9988"/>
                </a:cubicBezTo>
                <a:cubicBezTo>
                  <a:pt x="6349" y="10029"/>
                  <a:pt x="6353" y="10046"/>
                  <a:pt x="6358" y="10025"/>
                </a:cubicBezTo>
                <a:cubicBezTo>
                  <a:pt x="6364" y="10005"/>
                  <a:pt x="6364" y="9971"/>
                  <a:pt x="6358" y="9950"/>
                </a:cubicBezTo>
                <a:close/>
                <a:moveTo>
                  <a:pt x="11959" y="9952"/>
                </a:moveTo>
                <a:cubicBezTo>
                  <a:pt x="11953" y="9928"/>
                  <a:pt x="11949" y="9935"/>
                  <a:pt x="11948" y="9970"/>
                </a:cubicBezTo>
                <a:cubicBezTo>
                  <a:pt x="11947" y="10002"/>
                  <a:pt x="11951" y="10020"/>
                  <a:pt x="11957" y="10010"/>
                </a:cubicBezTo>
                <a:cubicBezTo>
                  <a:pt x="11963" y="10000"/>
                  <a:pt x="11964" y="9974"/>
                  <a:pt x="11959" y="9952"/>
                </a:cubicBezTo>
                <a:close/>
                <a:moveTo>
                  <a:pt x="19060" y="9952"/>
                </a:moveTo>
                <a:cubicBezTo>
                  <a:pt x="19057" y="9831"/>
                  <a:pt x="19054" y="9920"/>
                  <a:pt x="19054" y="10154"/>
                </a:cubicBezTo>
                <a:cubicBezTo>
                  <a:pt x="19054" y="10387"/>
                  <a:pt x="19057" y="10487"/>
                  <a:pt x="19060" y="10375"/>
                </a:cubicBezTo>
                <a:cubicBezTo>
                  <a:pt x="19064" y="10263"/>
                  <a:pt x="19064" y="10074"/>
                  <a:pt x="19060" y="9952"/>
                </a:cubicBezTo>
                <a:close/>
                <a:moveTo>
                  <a:pt x="9398" y="9983"/>
                </a:moveTo>
                <a:cubicBezTo>
                  <a:pt x="9392" y="9958"/>
                  <a:pt x="9386" y="9965"/>
                  <a:pt x="9386" y="10000"/>
                </a:cubicBezTo>
                <a:cubicBezTo>
                  <a:pt x="9385" y="10032"/>
                  <a:pt x="9390" y="10051"/>
                  <a:pt x="9396" y="10040"/>
                </a:cubicBezTo>
                <a:cubicBezTo>
                  <a:pt x="9402" y="10030"/>
                  <a:pt x="9403" y="10004"/>
                  <a:pt x="9398" y="9983"/>
                </a:cubicBezTo>
                <a:close/>
                <a:moveTo>
                  <a:pt x="11556" y="9995"/>
                </a:moveTo>
                <a:cubicBezTo>
                  <a:pt x="11552" y="9966"/>
                  <a:pt x="11548" y="9983"/>
                  <a:pt x="11547" y="10033"/>
                </a:cubicBezTo>
                <a:cubicBezTo>
                  <a:pt x="11547" y="10083"/>
                  <a:pt x="11551" y="10106"/>
                  <a:pt x="11556" y="10086"/>
                </a:cubicBezTo>
                <a:cubicBezTo>
                  <a:pt x="11561" y="10065"/>
                  <a:pt x="11561" y="10025"/>
                  <a:pt x="11556" y="9995"/>
                </a:cubicBezTo>
                <a:close/>
                <a:moveTo>
                  <a:pt x="14263" y="10003"/>
                </a:moveTo>
                <a:cubicBezTo>
                  <a:pt x="14260" y="10019"/>
                  <a:pt x="14246" y="10094"/>
                  <a:pt x="14233" y="10169"/>
                </a:cubicBezTo>
                <a:cubicBezTo>
                  <a:pt x="14220" y="10244"/>
                  <a:pt x="14205" y="10317"/>
                  <a:pt x="14198" y="10330"/>
                </a:cubicBezTo>
                <a:cubicBezTo>
                  <a:pt x="14191" y="10343"/>
                  <a:pt x="14194" y="10400"/>
                  <a:pt x="14205" y="10458"/>
                </a:cubicBezTo>
                <a:lnTo>
                  <a:pt x="14225" y="10564"/>
                </a:lnTo>
                <a:lnTo>
                  <a:pt x="14236" y="10466"/>
                </a:lnTo>
                <a:cubicBezTo>
                  <a:pt x="14249" y="10353"/>
                  <a:pt x="14273" y="9957"/>
                  <a:pt x="14263" y="10003"/>
                </a:cubicBezTo>
                <a:close/>
                <a:moveTo>
                  <a:pt x="3415" y="10010"/>
                </a:moveTo>
                <a:cubicBezTo>
                  <a:pt x="3412" y="9723"/>
                  <a:pt x="3409" y="9959"/>
                  <a:pt x="3409" y="10534"/>
                </a:cubicBezTo>
                <a:cubicBezTo>
                  <a:pt x="3409" y="11109"/>
                  <a:pt x="3412" y="11345"/>
                  <a:pt x="3415" y="11058"/>
                </a:cubicBezTo>
                <a:cubicBezTo>
                  <a:pt x="3418" y="10770"/>
                  <a:pt x="3418" y="10298"/>
                  <a:pt x="3415" y="10010"/>
                </a:cubicBezTo>
                <a:close/>
                <a:moveTo>
                  <a:pt x="3652" y="10010"/>
                </a:moveTo>
                <a:cubicBezTo>
                  <a:pt x="3648" y="9956"/>
                  <a:pt x="3644" y="9993"/>
                  <a:pt x="3644" y="10093"/>
                </a:cubicBezTo>
                <a:cubicBezTo>
                  <a:pt x="3644" y="10193"/>
                  <a:pt x="3648" y="10240"/>
                  <a:pt x="3652" y="10194"/>
                </a:cubicBezTo>
                <a:cubicBezTo>
                  <a:pt x="3656" y="10148"/>
                  <a:pt x="3656" y="10065"/>
                  <a:pt x="3652" y="10010"/>
                </a:cubicBezTo>
                <a:close/>
                <a:moveTo>
                  <a:pt x="10312" y="10040"/>
                </a:moveTo>
                <a:cubicBezTo>
                  <a:pt x="10306" y="10020"/>
                  <a:pt x="10302" y="10037"/>
                  <a:pt x="10302" y="10078"/>
                </a:cubicBezTo>
                <a:cubicBezTo>
                  <a:pt x="10302" y="10120"/>
                  <a:pt x="10306" y="10137"/>
                  <a:pt x="10312" y="10116"/>
                </a:cubicBezTo>
                <a:cubicBezTo>
                  <a:pt x="10317" y="10095"/>
                  <a:pt x="10317" y="10061"/>
                  <a:pt x="10312" y="10040"/>
                </a:cubicBezTo>
                <a:close/>
                <a:moveTo>
                  <a:pt x="15765" y="10063"/>
                </a:moveTo>
                <a:lnTo>
                  <a:pt x="15754" y="10290"/>
                </a:lnTo>
                <a:cubicBezTo>
                  <a:pt x="15748" y="10415"/>
                  <a:pt x="15746" y="10529"/>
                  <a:pt x="15749" y="10541"/>
                </a:cubicBezTo>
                <a:cubicBezTo>
                  <a:pt x="15765" y="10606"/>
                  <a:pt x="15771" y="10538"/>
                  <a:pt x="15768" y="10312"/>
                </a:cubicBezTo>
                <a:lnTo>
                  <a:pt x="15765" y="10063"/>
                </a:lnTo>
                <a:close/>
                <a:moveTo>
                  <a:pt x="8959" y="10071"/>
                </a:moveTo>
                <a:cubicBezTo>
                  <a:pt x="8955" y="10000"/>
                  <a:pt x="8951" y="10057"/>
                  <a:pt x="8951" y="10199"/>
                </a:cubicBezTo>
                <a:cubicBezTo>
                  <a:pt x="8951" y="10341"/>
                  <a:pt x="8955" y="10401"/>
                  <a:pt x="8959" y="10330"/>
                </a:cubicBezTo>
                <a:cubicBezTo>
                  <a:pt x="8963" y="10259"/>
                  <a:pt x="8963" y="10142"/>
                  <a:pt x="8959" y="10071"/>
                </a:cubicBezTo>
                <a:close/>
                <a:moveTo>
                  <a:pt x="17284" y="10086"/>
                </a:moveTo>
                <a:cubicBezTo>
                  <a:pt x="17280" y="10040"/>
                  <a:pt x="17277" y="10077"/>
                  <a:pt x="17277" y="10169"/>
                </a:cubicBezTo>
                <a:cubicBezTo>
                  <a:pt x="17277" y="10261"/>
                  <a:pt x="17280" y="10298"/>
                  <a:pt x="17284" y="10252"/>
                </a:cubicBezTo>
                <a:cubicBezTo>
                  <a:pt x="17288" y="10206"/>
                  <a:pt x="17288" y="10132"/>
                  <a:pt x="17284" y="10086"/>
                </a:cubicBezTo>
                <a:close/>
                <a:moveTo>
                  <a:pt x="6378" y="10116"/>
                </a:moveTo>
                <a:cubicBezTo>
                  <a:pt x="6374" y="10086"/>
                  <a:pt x="6369" y="10104"/>
                  <a:pt x="6369" y="10154"/>
                </a:cubicBezTo>
                <a:cubicBezTo>
                  <a:pt x="6369" y="10204"/>
                  <a:pt x="6372" y="10230"/>
                  <a:pt x="6377" y="10209"/>
                </a:cubicBezTo>
                <a:cubicBezTo>
                  <a:pt x="6382" y="10189"/>
                  <a:pt x="6383" y="10145"/>
                  <a:pt x="6378" y="10116"/>
                </a:cubicBezTo>
                <a:close/>
                <a:moveTo>
                  <a:pt x="11977" y="10131"/>
                </a:moveTo>
                <a:cubicBezTo>
                  <a:pt x="11972" y="10110"/>
                  <a:pt x="11968" y="10127"/>
                  <a:pt x="11968" y="10169"/>
                </a:cubicBezTo>
                <a:cubicBezTo>
                  <a:pt x="11968" y="10211"/>
                  <a:pt x="11972" y="10227"/>
                  <a:pt x="11977" y="10207"/>
                </a:cubicBezTo>
                <a:cubicBezTo>
                  <a:pt x="11982" y="10186"/>
                  <a:pt x="11982" y="10152"/>
                  <a:pt x="11977" y="10131"/>
                </a:cubicBezTo>
                <a:close/>
                <a:moveTo>
                  <a:pt x="12892" y="10192"/>
                </a:moveTo>
                <a:cubicBezTo>
                  <a:pt x="12887" y="10171"/>
                  <a:pt x="12883" y="10188"/>
                  <a:pt x="12883" y="10229"/>
                </a:cubicBezTo>
                <a:cubicBezTo>
                  <a:pt x="12883" y="10271"/>
                  <a:pt x="12887" y="10288"/>
                  <a:pt x="12892" y="10267"/>
                </a:cubicBezTo>
                <a:cubicBezTo>
                  <a:pt x="12897" y="10246"/>
                  <a:pt x="12897" y="10212"/>
                  <a:pt x="12892" y="10192"/>
                </a:cubicBezTo>
                <a:close/>
                <a:moveTo>
                  <a:pt x="7952" y="10194"/>
                </a:moveTo>
                <a:cubicBezTo>
                  <a:pt x="7949" y="10106"/>
                  <a:pt x="7946" y="10171"/>
                  <a:pt x="7946" y="10338"/>
                </a:cubicBezTo>
                <a:cubicBezTo>
                  <a:pt x="7946" y="10504"/>
                  <a:pt x="7949" y="10575"/>
                  <a:pt x="7952" y="10496"/>
                </a:cubicBezTo>
                <a:cubicBezTo>
                  <a:pt x="7956" y="10418"/>
                  <a:pt x="7956" y="10282"/>
                  <a:pt x="7952" y="10194"/>
                </a:cubicBezTo>
                <a:close/>
                <a:moveTo>
                  <a:pt x="11538" y="10222"/>
                </a:moveTo>
                <a:cubicBezTo>
                  <a:pt x="11533" y="10201"/>
                  <a:pt x="11529" y="10218"/>
                  <a:pt x="11529" y="10259"/>
                </a:cubicBezTo>
                <a:cubicBezTo>
                  <a:pt x="11529" y="10301"/>
                  <a:pt x="11533" y="10318"/>
                  <a:pt x="11538" y="10297"/>
                </a:cubicBezTo>
                <a:cubicBezTo>
                  <a:pt x="11543" y="10276"/>
                  <a:pt x="11543" y="10243"/>
                  <a:pt x="11538" y="10222"/>
                </a:cubicBezTo>
                <a:close/>
                <a:moveTo>
                  <a:pt x="4824" y="10305"/>
                </a:moveTo>
                <a:lnTo>
                  <a:pt x="4809" y="10428"/>
                </a:lnTo>
                <a:cubicBezTo>
                  <a:pt x="4800" y="10495"/>
                  <a:pt x="4794" y="10590"/>
                  <a:pt x="4795" y="10640"/>
                </a:cubicBezTo>
                <a:lnTo>
                  <a:pt x="4796" y="10730"/>
                </a:lnTo>
                <a:lnTo>
                  <a:pt x="4810" y="10640"/>
                </a:lnTo>
                <a:cubicBezTo>
                  <a:pt x="4818" y="10590"/>
                  <a:pt x="4824" y="10495"/>
                  <a:pt x="4824" y="10428"/>
                </a:cubicBezTo>
                <a:lnTo>
                  <a:pt x="4824" y="10305"/>
                </a:lnTo>
                <a:close/>
                <a:moveTo>
                  <a:pt x="962" y="10315"/>
                </a:moveTo>
                <a:cubicBezTo>
                  <a:pt x="957" y="10277"/>
                  <a:pt x="953" y="10301"/>
                  <a:pt x="953" y="10368"/>
                </a:cubicBezTo>
                <a:cubicBezTo>
                  <a:pt x="952" y="10434"/>
                  <a:pt x="957" y="10465"/>
                  <a:pt x="962" y="10436"/>
                </a:cubicBezTo>
                <a:cubicBezTo>
                  <a:pt x="966" y="10407"/>
                  <a:pt x="966" y="10353"/>
                  <a:pt x="962" y="10315"/>
                </a:cubicBezTo>
                <a:close/>
                <a:moveTo>
                  <a:pt x="6396" y="10330"/>
                </a:moveTo>
                <a:cubicBezTo>
                  <a:pt x="6392" y="10301"/>
                  <a:pt x="6387" y="10324"/>
                  <a:pt x="6387" y="10383"/>
                </a:cubicBezTo>
                <a:cubicBezTo>
                  <a:pt x="6387" y="10441"/>
                  <a:pt x="6392" y="10465"/>
                  <a:pt x="6396" y="10436"/>
                </a:cubicBezTo>
                <a:cubicBezTo>
                  <a:pt x="6401" y="10407"/>
                  <a:pt x="6401" y="10359"/>
                  <a:pt x="6396" y="10330"/>
                </a:cubicBezTo>
                <a:close/>
                <a:moveTo>
                  <a:pt x="2096" y="10345"/>
                </a:moveTo>
                <a:cubicBezTo>
                  <a:pt x="2091" y="10324"/>
                  <a:pt x="2087" y="10341"/>
                  <a:pt x="2087" y="10383"/>
                </a:cubicBezTo>
                <a:cubicBezTo>
                  <a:pt x="2087" y="10425"/>
                  <a:pt x="2091" y="10441"/>
                  <a:pt x="2096" y="10421"/>
                </a:cubicBezTo>
                <a:cubicBezTo>
                  <a:pt x="2101" y="10400"/>
                  <a:pt x="2101" y="10366"/>
                  <a:pt x="2096" y="10345"/>
                </a:cubicBezTo>
                <a:close/>
                <a:moveTo>
                  <a:pt x="10624" y="10345"/>
                </a:moveTo>
                <a:cubicBezTo>
                  <a:pt x="10620" y="10308"/>
                  <a:pt x="10615" y="10338"/>
                  <a:pt x="10615" y="10413"/>
                </a:cubicBezTo>
                <a:cubicBezTo>
                  <a:pt x="10615" y="10488"/>
                  <a:pt x="10620" y="10519"/>
                  <a:pt x="10624" y="10481"/>
                </a:cubicBezTo>
                <a:cubicBezTo>
                  <a:pt x="10629" y="10444"/>
                  <a:pt x="10629" y="10383"/>
                  <a:pt x="10624" y="10345"/>
                </a:cubicBezTo>
                <a:close/>
                <a:moveTo>
                  <a:pt x="9452" y="10375"/>
                </a:moveTo>
                <a:cubicBezTo>
                  <a:pt x="9446" y="10351"/>
                  <a:pt x="9443" y="10360"/>
                  <a:pt x="9442" y="10395"/>
                </a:cubicBezTo>
                <a:cubicBezTo>
                  <a:pt x="9441" y="10427"/>
                  <a:pt x="9445" y="10443"/>
                  <a:pt x="9451" y="10433"/>
                </a:cubicBezTo>
                <a:cubicBezTo>
                  <a:pt x="9457" y="10423"/>
                  <a:pt x="9458" y="10397"/>
                  <a:pt x="9452" y="10375"/>
                </a:cubicBezTo>
                <a:close/>
                <a:moveTo>
                  <a:pt x="3634" y="10451"/>
                </a:moveTo>
                <a:cubicBezTo>
                  <a:pt x="3629" y="10405"/>
                  <a:pt x="3626" y="10442"/>
                  <a:pt x="3626" y="10534"/>
                </a:cubicBezTo>
                <a:cubicBezTo>
                  <a:pt x="3626" y="10626"/>
                  <a:pt x="3629" y="10663"/>
                  <a:pt x="3634" y="10617"/>
                </a:cubicBezTo>
                <a:cubicBezTo>
                  <a:pt x="3638" y="10571"/>
                  <a:pt x="3638" y="10497"/>
                  <a:pt x="3634" y="10451"/>
                </a:cubicBezTo>
                <a:close/>
                <a:moveTo>
                  <a:pt x="17267" y="10496"/>
                </a:moveTo>
                <a:cubicBezTo>
                  <a:pt x="17263" y="10442"/>
                  <a:pt x="17260" y="10486"/>
                  <a:pt x="17260" y="10594"/>
                </a:cubicBezTo>
                <a:cubicBezTo>
                  <a:pt x="17260" y="10703"/>
                  <a:pt x="17263" y="10747"/>
                  <a:pt x="17267" y="10693"/>
                </a:cubicBezTo>
                <a:cubicBezTo>
                  <a:pt x="17271" y="10638"/>
                  <a:pt x="17271" y="10550"/>
                  <a:pt x="17267" y="10496"/>
                </a:cubicBezTo>
                <a:close/>
                <a:moveTo>
                  <a:pt x="2096" y="10572"/>
                </a:moveTo>
                <a:cubicBezTo>
                  <a:pt x="2092" y="10526"/>
                  <a:pt x="2088" y="10563"/>
                  <a:pt x="2088" y="10655"/>
                </a:cubicBezTo>
                <a:cubicBezTo>
                  <a:pt x="2088" y="10746"/>
                  <a:pt x="2092" y="10784"/>
                  <a:pt x="2096" y="10738"/>
                </a:cubicBezTo>
                <a:cubicBezTo>
                  <a:pt x="2100" y="10692"/>
                  <a:pt x="2100" y="10618"/>
                  <a:pt x="2096" y="10572"/>
                </a:cubicBezTo>
                <a:close/>
                <a:moveTo>
                  <a:pt x="7641" y="10617"/>
                </a:moveTo>
                <a:cubicBezTo>
                  <a:pt x="7638" y="10513"/>
                  <a:pt x="7635" y="10597"/>
                  <a:pt x="7635" y="10806"/>
                </a:cubicBezTo>
                <a:cubicBezTo>
                  <a:pt x="7635" y="11014"/>
                  <a:pt x="7638" y="11099"/>
                  <a:pt x="7641" y="10995"/>
                </a:cubicBezTo>
                <a:cubicBezTo>
                  <a:pt x="7645" y="10890"/>
                  <a:pt x="7645" y="10721"/>
                  <a:pt x="7641" y="10617"/>
                </a:cubicBezTo>
                <a:close/>
                <a:moveTo>
                  <a:pt x="5061" y="10738"/>
                </a:moveTo>
                <a:cubicBezTo>
                  <a:pt x="5056" y="10700"/>
                  <a:pt x="5053" y="10724"/>
                  <a:pt x="5053" y="10791"/>
                </a:cubicBezTo>
                <a:cubicBezTo>
                  <a:pt x="5053" y="10857"/>
                  <a:pt x="5056" y="10888"/>
                  <a:pt x="5061" y="10859"/>
                </a:cubicBezTo>
                <a:cubicBezTo>
                  <a:pt x="5065" y="10830"/>
                  <a:pt x="5065" y="10776"/>
                  <a:pt x="5061" y="10738"/>
                </a:cubicBezTo>
                <a:close/>
                <a:moveTo>
                  <a:pt x="4786" y="10768"/>
                </a:moveTo>
                <a:cubicBezTo>
                  <a:pt x="4781" y="10747"/>
                  <a:pt x="4777" y="10764"/>
                  <a:pt x="4777" y="10806"/>
                </a:cubicBezTo>
                <a:cubicBezTo>
                  <a:pt x="4777" y="10848"/>
                  <a:pt x="4781" y="10864"/>
                  <a:pt x="4786" y="10844"/>
                </a:cubicBezTo>
                <a:cubicBezTo>
                  <a:pt x="4791" y="10823"/>
                  <a:pt x="4791" y="10789"/>
                  <a:pt x="4786" y="10768"/>
                </a:cubicBezTo>
                <a:close/>
                <a:moveTo>
                  <a:pt x="19077" y="10768"/>
                </a:moveTo>
                <a:cubicBezTo>
                  <a:pt x="19072" y="10747"/>
                  <a:pt x="19068" y="10764"/>
                  <a:pt x="19068" y="10806"/>
                </a:cubicBezTo>
                <a:cubicBezTo>
                  <a:pt x="19068" y="10848"/>
                  <a:pt x="19072" y="10864"/>
                  <a:pt x="19077" y="10844"/>
                </a:cubicBezTo>
                <a:cubicBezTo>
                  <a:pt x="19082" y="10823"/>
                  <a:pt x="19082" y="10789"/>
                  <a:pt x="19077" y="10768"/>
                </a:cubicBezTo>
                <a:close/>
                <a:moveTo>
                  <a:pt x="6396" y="10801"/>
                </a:moveTo>
                <a:cubicBezTo>
                  <a:pt x="6391" y="10777"/>
                  <a:pt x="6387" y="10783"/>
                  <a:pt x="6386" y="10818"/>
                </a:cubicBezTo>
                <a:cubicBezTo>
                  <a:pt x="6385" y="10850"/>
                  <a:pt x="6389" y="10869"/>
                  <a:pt x="6395" y="10859"/>
                </a:cubicBezTo>
                <a:cubicBezTo>
                  <a:pt x="6401" y="10849"/>
                  <a:pt x="6402" y="10823"/>
                  <a:pt x="6396" y="10801"/>
                </a:cubicBezTo>
                <a:close/>
                <a:moveTo>
                  <a:pt x="3615" y="10859"/>
                </a:moveTo>
                <a:cubicBezTo>
                  <a:pt x="3611" y="10821"/>
                  <a:pt x="3608" y="10852"/>
                  <a:pt x="3608" y="10927"/>
                </a:cubicBezTo>
                <a:cubicBezTo>
                  <a:pt x="3608" y="11002"/>
                  <a:pt x="3611" y="11032"/>
                  <a:pt x="3615" y="10995"/>
                </a:cubicBezTo>
                <a:cubicBezTo>
                  <a:pt x="3620" y="10957"/>
                  <a:pt x="3620" y="10896"/>
                  <a:pt x="3615" y="10859"/>
                </a:cubicBezTo>
                <a:close/>
                <a:moveTo>
                  <a:pt x="6383" y="10912"/>
                </a:moveTo>
                <a:cubicBezTo>
                  <a:pt x="6383" y="10895"/>
                  <a:pt x="6376" y="10902"/>
                  <a:pt x="6366" y="10927"/>
                </a:cubicBezTo>
                <a:cubicBezTo>
                  <a:pt x="6356" y="10952"/>
                  <a:pt x="6348" y="10986"/>
                  <a:pt x="6348" y="11002"/>
                </a:cubicBezTo>
                <a:cubicBezTo>
                  <a:pt x="6348" y="11019"/>
                  <a:pt x="6356" y="11012"/>
                  <a:pt x="6366" y="10987"/>
                </a:cubicBezTo>
                <a:cubicBezTo>
                  <a:pt x="6376" y="10962"/>
                  <a:pt x="6383" y="10928"/>
                  <a:pt x="6383" y="10912"/>
                </a:cubicBezTo>
                <a:close/>
                <a:moveTo>
                  <a:pt x="17248" y="10919"/>
                </a:moveTo>
                <a:cubicBezTo>
                  <a:pt x="17243" y="10881"/>
                  <a:pt x="17240" y="10905"/>
                  <a:pt x="17240" y="10972"/>
                </a:cubicBezTo>
                <a:cubicBezTo>
                  <a:pt x="17240" y="11039"/>
                  <a:pt x="17243" y="11071"/>
                  <a:pt x="17248" y="11042"/>
                </a:cubicBezTo>
                <a:cubicBezTo>
                  <a:pt x="17252" y="11013"/>
                  <a:pt x="17252" y="10957"/>
                  <a:pt x="17248" y="10919"/>
                </a:cubicBezTo>
                <a:close/>
                <a:moveTo>
                  <a:pt x="17870" y="10922"/>
                </a:moveTo>
                <a:cubicBezTo>
                  <a:pt x="17864" y="10897"/>
                  <a:pt x="17860" y="10904"/>
                  <a:pt x="17859" y="10939"/>
                </a:cubicBezTo>
                <a:cubicBezTo>
                  <a:pt x="17859" y="10971"/>
                  <a:pt x="17862" y="10990"/>
                  <a:pt x="17869" y="10980"/>
                </a:cubicBezTo>
                <a:cubicBezTo>
                  <a:pt x="17875" y="10969"/>
                  <a:pt x="17875" y="10944"/>
                  <a:pt x="17870" y="10922"/>
                </a:cubicBezTo>
                <a:close/>
                <a:moveTo>
                  <a:pt x="4771" y="10957"/>
                </a:moveTo>
                <a:cubicBezTo>
                  <a:pt x="4771" y="10928"/>
                  <a:pt x="4765" y="10934"/>
                  <a:pt x="4755" y="10972"/>
                </a:cubicBezTo>
                <a:cubicBezTo>
                  <a:pt x="4747" y="11005"/>
                  <a:pt x="4739" y="11055"/>
                  <a:pt x="4739" y="11080"/>
                </a:cubicBezTo>
                <a:cubicBezTo>
                  <a:pt x="4739" y="11109"/>
                  <a:pt x="4745" y="11103"/>
                  <a:pt x="4755" y="11065"/>
                </a:cubicBezTo>
                <a:cubicBezTo>
                  <a:pt x="4764" y="11032"/>
                  <a:pt x="4771" y="10982"/>
                  <a:pt x="4771" y="10957"/>
                </a:cubicBezTo>
                <a:close/>
                <a:moveTo>
                  <a:pt x="6506" y="10967"/>
                </a:moveTo>
                <a:cubicBezTo>
                  <a:pt x="6501" y="10937"/>
                  <a:pt x="6497" y="10952"/>
                  <a:pt x="6497" y="11002"/>
                </a:cubicBezTo>
                <a:cubicBezTo>
                  <a:pt x="6496" y="11052"/>
                  <a:pt x="6501" y="11078"/>
                  <a:pt x="6506" y="11058"/>
                </a:cubicBezTo>
                <a:cubicBezTo>
                  <a:pt x="6511" y="11037"/>
                  <a:pt x="6510" y="10996"/>
                  <a:pt x="6506" y="10967"/>
                </a:cubicBezTo>
                <a:close/>
                <a:moveTo>
                  <a:pt x="2205" y="10995"/>
                </a:moveTo>
                <a:cubicBezTo>
                  <a:pt x="2200" y="10965"/>
                  <a:pt x="2197" y="10992"/>
                  <a:pt x="2197" y="11050"/>
                </a:cubicBezTo>
                <a:cubicBezTo>
                  <a:pt x="2197" y="11108"/>
                  <a:pt x="2200" y="11132"/>
                  <a:pt x="2205" y="11103"/>
                </a:cubicBezTo>
                <a:cubicBezTo>
                  <a:pt x="2210" y="11074"/>
                  <a:pt x="2210" y="11024"/>
                  <a:pt x="2205" y="10995"/>
                </a:cubicBezTo>
                <a:close/>
                <a:moveTo>
                  <a:pt x="5042" y="11010"/>
                </a:moveTo>
                <a:cubicBezTo>
                  <a:pt x="5038" y="10972"/>
                  <a:pt x="5035" y="11005"/>
                  <a:pt x="5035" y="11080"/>
                </a:cubicBezTo>
                <a:cubicBezTo>
                  <a:pt x="5035" y="11155"/>
                  <a:pt x="5038" y="11186"/>
                  <a:pt x="5042" y="11148"/>
                </a:cubicBezTo>
                <a:cubicBezTo>
                  <a:pt x="5047" y="11111"/>
                  <a:pt x="5047" y="11047"/>
                  <a:pt x="5042" y="11010"/>
                </a:cubicBezTo>
                <a:close/>
                <a:moveTo>
                  <a:pt x="7934" y="11012"/>
                </a:moveTo>
                <a:cubicBezTo>
                  <a:pt x="7931" y="10857"/>
                  <a:pt x="7928" y="10976"/>
                  <a:pt x="7928" y="11277"/>
                </a:cubicBezTo>
                <a:cubicBezTo>
                  <a:pt x="7928" y="11577"/>
                  <a:pt x="7931" y="11704"/>
                  <a:pt x="7934" y="11559"/>
                </a:cubicBezTo>
                <a:cubicBezTo>
                  <a:pt x="7938" y="11414"/>
                  <a:pt x="7938" y="11167"/>
                  <a:pt x="7934" y="11012"/>
                </a:cubicBezTo>
                <a:close/>
                <a:moveTo>
                  <a:pt x="6346" y="11065"/>
                </a:moveTo>
                <a:cubicBezTo>
                  <a:pt x="6346" y="11048"/>
                  <a:pt x="6338" y="11055"/>
                  <a:pt x="6328" y="11080"/>
                </a:cubicBezTo>
                <a:cubicBezTo>
                  <a:pt x="6318" y="11105"/>
                  <a:pt x="6311" y="11139"/>
                  <a:pt x="6311" y="11156"/>
                </a:cubicBezTo>
                <a:cubicBezTo>
                  <a:pt x="6311" y="11172"/>
                  <a:pt x="6318" y="11166"/>
                  <a:pt x="6328" y="11141"/>
                </a:cubicBezTo>
                <a:cubicBezTo>
                  <a:pt x="6338" y="11116"/>
                  <a:pt x="6346" y="11082"/>
                  <a:pt x="6346" y="11065"/>
                </a:cubicBezTo>
                <a:close/>
                <a:moveTo>
                  <a:pt x="358" y="11163"/>
                </a:moveTo>
                <a:cubicBezTo>
                  <a:pt x="353" y="11126"/>
                  <a:pt x="350" y="11156"/>
                  <a:pt x="350" y="11231"/>
                </a:cubicBezTo>
                <a:cubicBezTo>
                  <a:pt x="350" y="11306"/>
                  <a:pt x="353" y="11337"/>
                  <a:pt x="358" y="11299"/>
                </a:cubicBezTo>
                <a:cubicBezTo>
                  <a:pt x="362" y="11262"/>
                  <a:pt x="362" y="11201"/>
                  <a:pt x="358" y="11163"/>
                </a:cubicBezTo>
                <a:close/>
                <a:moveTo>
                  <a:pt x="3597" y="11209"/>
                </a:moveTo>
                <a:cubicBezTo>
                  <a:pt x="3593" y="11163"/>
                  <a:pt x="3590" y="11193"/>
                  <a:pt x="3590" y="11277"/>
                </a:cubicBezTo>
                <a:cubicBezTo>
                  <a:pt x="3589" y="11360"/>
                  <a:pt x="3593" y="11397"/>
                  <a:pt x="3597" y="11360"/>
                </a:cubicBezTo>
                <a:cubicBezTo>
                  <a:pt x="3601" y="11322"/>
                  <a:pt x="3601" y="11255"/>
                  <a:pt x="3597" y="11209"/>
                </a:cubicBezTo>
                <a:close/>
                <a:moveTo>
                  <a:pt x="6252" y="11337"/>
                </a:moveTo>
                <a:cubicBezTo>
                  <a:pt x="6224" y="11355"/>
                  <a:pt x="6146" y="11571"/>
                  <a:pt x="6146" y="11629"/>
                </a:cubicBezTo>
                <a:cubicBezTo>
                  <a:pt x="6146" y="11682"/>
                  <a:pt x="6168" y="11638"/>
                  <a:pt x="6228" y="11465"/>
                </a:cubicBezTo>
                <a:cubicBezTo>
                  <a:pt x="6257" y="11381"/>
                  <a:pt x="6267" y="11328"/>
                  <a:pt x="6252" y="11337"/>
                </a:cubicBezTo>
                <a:close/>
                <a:moveTo>
                  <a:pt x="7623" y="11390"/>
                </a:moveTo>
                <a:cubicBezTo>
                  <a:pt x="7619" y="11327"/>
                  <a:pt x="7616" y="11371"/>
                  <a:pt x="7615" y="11488"/>
                </a:cubicBezTo>
                <a:cubicBezTo>
                  <a:pt x="7615" y="11605"/>
                  <a:pt x="7619" y="11658"/>
                  <a:pt x="7623" y="11604"/>
                </a:cubicBezTo>
                <a:cubicBezTo>
                  <a:pt x="7627" y="11550"/>
                  <a:pt x="7627" y="11453"/>
                  <a:pt x="7623" y="11390"/>
                </a:cubicBezTo>
                <a:close/>
                <a:moveTo>
                  <a:pt x="339" y="11435"/>
                </a:moveTo>
                <a:cubicBezTo>
                  <a:pt x="335" y="11398"/>
                  <a:pt x="332" y="11421"/>
                  <a:pt x="332" y="11488"/>
                </a:cubicBezTo>
                <a:cubicBezTo>
                  <a:pt x="331" y="11555"/>
                  <a:pt x="335" y="11585"/>
                  <a:pt x="339" y="11556"/>
                </a:cubicBezTo>
                <a:cubicBezTo>
                  <a:pt x="344" y="11527"/>
                  <a:pt x="344" y="11473"/>
                  <a:pt x="339" y="11435"/>
                </a:cubicBezTo>
                <a:close/>
                <a:moveTo>
                  <a:pt x="6439" y="11533"/>
                </a:moveTo>
                <a:cubicBezTo>
                  <a:pt x="6429" y="11533"/>
                  <a:pt x="6421" y="11598"/>
                  <a:pt x="6422" y="11677"/>
                </a:cubicBezTo>
                <a:cubicBezTo>
                  <a:pt x="6424" y="11805"/>
                  <a:pt x="6426" y="11811"/>
                  <a:pt x="6439" y="11730"/>
                </a:cubicBezTo>
                <a:cubicBezTo>
                  <a:pt x="6460" y="11596"/>
                  <a:pt x="6460" y="11533"/>
                  <a:pt x="6439" y="11533"/>
                </a:cubicBezTo>
                <a:close/>
                <a:moveTo>
                  <a:pt x="321" y="11707"/>
                </a:moveTo>
                <a:cubicBezTo>
                  <a:pt x="317" y="11670"/>
                  <a:pt x="313" y="11703"/>
                  <a:pt x="313" y="11778"/>
                </a:cubicBezTo>
                <a:cubicBezTo>
                  <a:pt x="313" y="11853"/>
                  <a:pt x="317" y="11883"/>
                  <a:pt x="321" y="11846"/>
                </a:cubicBezTo>
                <a:cubicBezTo>
                  <a:pt x="325" y="11808"/>
                  <a:pt x="325" y="11745"/>
                  <a:pt x="321" y="11707"/>
                </a:cubicBezTo>
                <a:close/>
                <a:moveTo>
                  <a:pt x="303" y="11982"/>
                </a:moveTo>
                <a:cubicBezTo>
                  <a:pt x="298" y="11944"/>
                  <a:pt x="295" y="11975"/>
                  <a:pt x="295" y="12050"/>
                </a:cubicBezTo>
                <a:cubicBezTo>
                  <a:pt x="295" y="12125"/>
                  <a:pt x="298" y="12155"/>
                  <a:pt x="303" y="12118"/>
                </a:cubicBezTo>
                <a:cubicBezTo>
                  <a:pt x="307" y="12080"/>
                  <a:pt x="307" y="12019"/>
                  <a:pt x="303" y="11982"/>
                </a:cubicBezTo>
                <a:close/>
                <a:moveTo>
                  <a:pt x="288" y="12231"/>
                </a:moveTo>
                <a:cubicBezTo>
                  <a:pt x="283" y="12155"/>
                  <a:pt x="258" y="12485"/>
                  <a:pt x="216" y="13155"/>
                </a:cubicBezTo>
                <a:cubicBezTo>
                  <a:pt x="185" y="13657"/>
                  <a:pt x="169" y="13804"/>
                  <a:pt x="143" y="13852"/>
                </a:cubicBezTo>
                <a:cubicBezTo>
                  <a:pt x="94" y="13944"/>
                  <a:pt x="86" y="14025"/>
                  <a:pt x="116" y="14122"/>
                </a:cubicBezTo>
                <a:cubicBezTo>
                  <a:pt x="140" y="14199"/>
                  <a:pt x="141" y="14261"/>
                  <a:pt x="116" y="14668"/>
                </a:cubicBezTo>
                <a:cubicBezTo>
                  <a:pt x="78" y="15290"/>
                  <a:pt x="16" y="16469"/>
                  <a:pt x="5" y="16747"/>
                </a:cubicBezTo>
                <a:cubicBezTo>
                  <a:pt x="-11" y="17192"/>
                  <a:pt x="14" y="16905"/>
                  <a:pt x="51" y="16219"/>
                </a:cubicBezTo>
                <a:cubicBezTo>
                  <a:pt x="150" y="14390"/>
                  <a:pt x="162" y="14220"/>
                  <a:pt x="200" y="14167"/>
                </a:cubicBezTo>
                <a:cubicBezTo>
                  <a:pt x="239" y="14110"/>
                  <a:pt x="248" y="13931"/>
                  <a:pt x="215" y="13842"/>
                </a:cubicBezTo>
                <a:cubicBezTo>
                  <a:pt x="199" y="13799"/>
                  <a:pt x="205" y="13612"/>
                  <a:pt x="242" y="13031"/>
                </a:cubicBezTo>
                <a:cubicBezTo>
                  <a:pt x="269" y="12616"/>
                  <a:pt x="289" y="12256"/>
                  <a:pt x="288" y="12231"/>
                </a:cubicBezTo>
                <a:close/>
                <a:moveTo>
                  <a:pt x="1214" y="12316"/>
                </a:moveTo>
                <a:lnTo>
                  <a:pt x="1022" y="12337"/>
                </a:lnTo>
                <a:cubicBezTo>
                  <a:pt x="917" y="12348"/>
                  <a:pt x="822" y="12370"/>
                  <a:pt x="813" y="12384"/>
                </a:cubicBezTo>
                <a:cubicBezTo>
                  <a:pt x="804" y="12399"/>
                  <a:pt x="794" y="12557"/>
                  <a:pt x="792" y="12737"/>
                </a:cubicBezTo>
                <a:cubicBezTo>
                  <a:pt x="789" y="12957"/>
                  <a:pt x="791" y="13010"/>
                  <a:pt x="799" y="12898"/>
                </a:cubicBezTo>
                <a:lnTo>
                  <a:pt x="811" y="12732"/>
                </a:lnTo>
                <a:lnTo>
                  <a:pt x="1004" y="12699"/>
                </a:lnTo>
                <a:cubicBezTo>
                  <a:pt x="1110" y="12682"/>
                  <a:pt x="1206" y="12659"/>
                  <a:pt x="1218" y="12646"/>
                </a:cubicBezTo>
                <a:cubicBezTo>
                  <a:pt x="1233" y="12631"/>
                  <a:pt x="1249" y="12646"/>
                  <a:pt x="1261" y="12692"/>
                </a:cubicBezTo>
                <a:cubicBezTo>
                  <a:pt x="1276" y="12748"/>
                  <a:pt x="1277" y="12736"/>
                  <a:pt x="1270" y="12626"/>
                </a:cubicBezTo>
                <a:cubicBezTo>
                  <a:pt x="1265" y="12551"/>
                  <a:pt x="1251" y="12449"/>
                  <a:pt x="1238" y="12402"/>
                </a:cubicBezTo>
                <a:lnTo>
                  <a:pt x="1214" y="12316"/>
                </a:lnTo>
                <a:close/>
                <a:moveTo>
                  <a:pt x="4645" y="12442"/>
                </a:moveTo>
                <a:lnTo>
                  <a:pt x="4645" y="12757"/>
                </a:lnTo>
                <a:cubicBezTo>
                  <a:pt x="4645" y="13000"/>
                  <a:pt x="4651" y="13080"/>
                  <a:pt x="4672" y="13109"/>
                </a:cubicBezTo>
                <a:cubicBezTo>
                  <a:pt x="4693" y="13139"/>
                  <a:pt x="4701" y="13236"/>
                  <a:pt x="4704" y="13560"/>
                </a:cubicBezTo>
                <a:lnTo>
                  <a:pt x="4708" y="13976"/>
                </a:lnTo>
                <a:lnTo>
                  <a:pt x="4714" y="13568"/>
                </a:lnTo>
                <a:cubicBezTo>
                  <a:pt x="4718" y="13332"/>
                  <a:pt x="4729" y="13143"/>
                  <a:pt x="4740" y="13120"/>
                </a:cubicBezTo>
                <a:cubicBezTo>
                  <a:pt x="4752" y="13097"/>
                  <a:pt x="4797" y="13079"/>
                  <a:pt x="4846" y="13079"/>
                </a:cubicBezTo>
                <a:cubicBezTo>
                  <a:pt x="5000" y="13079"/>
                  <a:pt x="4993" y="13024"/>
                  <a:pt x="4994" y="14371"/>
                </a:cubicBezTo>
                <a:cubicBezTo>
                  <a:pt x="4994" y="15166"/>
                  <a:pt x="5000" y="15537"/>
                  <a:pt x="5012" y="15506"/>
                </a:cubicBezTo>
                <a:cubicBezTo>
                  <a:pt x="5024" y="15477"/>
                  <a:pt x="5026" y="15062"/>
                  <a:pt x="5018" y="14315"/>
                </a:cubicBezTo>
                <a:cubicBezTo>
                  <a:pt x="5006" y="13193"/>
                  <a:pt x="5006" y="13168"/>
                  <a:pt x="5042" y="13102"/>
                </a:cubicBezTo>
                <a:cubicBezTo>
                  <a:pt x="5072" y="13047"/>
                  <a:pt x="5081" y="12979"/>
                  <a:pt x="5089" y="12739"/>
                </a:cubicBezTo>
                <a:lnTo>
                  <a:pt x="5100" y="12442"/>
                </a:lnTo>
                <a:lnTo>
                  <a:pt x="4872" y="12442"/>
                </a:lnTo>
                <a:lnTo>
                  <a:pt x="4645" y="12442"/>
                </a:lnTo>
                <a:close/>
                <a:moveTo>
                  <a:pt x="2088" y="12493"/>
                </a:moveTo>
                <a:cubicBezTo>
                  <a:pt x="2045" y="12511"/>
                  <a:pt x="2043" y="12524"/>
                  <a:pt x="2037" y="12838"/>
                </a:cubicBezTo>
                <a:cubicBezTo>
                  <a:pt x="2032" y="13033"/>
                  <a:pt x="1975" y="14023"/>
                  <a:pt x="1967" y="14046"/>
                </a:cubicBezTo>
                <a:cubicBezTo>
                  <a:pt x="1963" y="14057"/>
                  <a:pt x="1950" y="14215"/>
                  <a:pt x="1938" y="14399"/>
                </a:cubicBezTo>
                <a:cubicBezTo>
                  <a:pt x="1926" y="14582"/>
                  <a:pt x="1912" y="14764"/>
                  <a:pt x="1906" y="14801"/>
                </a:cubicBezTo>
                <a:cubicBezTo>
                  <a:pt x="1900" y="14839"/>
                  <a:pt x="1904" y="14869"/>
                  <a:pt x="1914" y="14869"/>
                </a:cubicBezTo>
                <a:cubicBezTo>
                  <a:pt x="1929" y="14869"/>
                  <a:pt x="1972" y="14345"/>
                  <a:pt x="2032" y="13402"/>
                </a:cubicBezTo>
                <a:cubicBezTo>
                  <a:pt x="2049" y="13126"/>
                  <a:pt x="2060" y="13040"/>
                  <a:pt x="2082" y="13029"/>
                </a:cubicBezTo>
                <a:cubicBezTo>
                  <a:pt x="2098" y="13021"/>
                  <a:pt x="2126" y="13001"/>
                  <a:pt x="2146" y="12984"/>
                </a:cubicBezTo>
                <a:cubicBezTo>
                  <a:pt x="2173" y="12959"/>
                  <a:pt x="2186" y="12964"/>
                  <a:pt x="2205" y="13006"/>
                </a:cubicBezTo>
                <a:cubicBezTo>
                  <a:pt x="2228" y="13058"/>
                  <a:pt x="2231" y="13056"/>
                  <a:pt x="2264" y="13006"/>
                </a:cubicBezTo>
                <a:cubicBezTo>
                  <a:pt x="2288" y="12971"/>
                  <a:pt x="2303" y="12966"/>
                  <a:pt x="2311" y="12989"/>
                </a:cubicBezTo>
                <a:cubicBezTo>
                  <a:pt x="2322" y="13018"/>
                  <a:pt x="2311" y="13311"/>
                  <a:pt x="2251" y="14618"/>
                </a:cubicBezTo>
                <a:cubicBezTo>
                  <a:pt x="2243" y="14772"/>
                  <a:pt x="2244" y="14900"/>
                  <a:pt x="2252" y="14900"/>
                </a:cubicBezTo>
                <a:cubicBezTo>
                  <a:pt x="2271" y="14900"/>
                  <a:pt x="2270" y="14908"/>
                  <a:pt x="2292" y="14368"/>
                </a:cubicBezTo>
                <a:cubicBezTo>
                  <a:pt x="2298" y="14202"/>
                  <a:pt x="2311" y="13888"/>
                  <a:pt x="2320" y="13671"/>
                </a:cubicBezTo>
                <a:cubicBezTo>
                  <a:pt x="2330" y="13454"/>
                  <a:pt x="2343" y="13161"/>
                  <a:pt x="2348" y="13019"/>
                </a:cubicBezTo>
                <a:cubicBezTo>
                  <a:pt x="2352" y="12877"/>
                  <a:pt x="2361" y="12707"/>
                  <a:pt x="2367" y="12639"/>
                </a:cubicBezTo>
                <a:lnTo>
                  <a:pt x="2380" y="12513"/>
                </a:lnTo>
                <a:lnTo>
                  <a:pt x="2255" y="12495"/>
                </a:lnTo>
                <a:cubicBezTo>
                  <a:pt x="2186" y="12485"/>
                  <a:pt x="2111" y="12483"/>
                  <a:pt x="2088" y="12493"/>
                </a:cubicBezTo>
                <a:close/>
                <a:moveTo>
                  <a:pt x="3530" y="12566"/>
                </a:moveTo>
                <a:cubicBezTo>
                  <a:pt x="3254" y="12566"/>
                  <a:pt x="3272" y="12537"/>
                  <a:pt x="3272" y="12974"/>
                </a:cubicBezTo>
                <a:cubicBezTo>
                  <a:pt x="3272" y="13329"/>
                  <a:pt x="3274" y="13344"/>
                  <a:pt x="3313" y="13374"/>
                </a:cubicBezTo>
                <a:cubicBezTo>
                  <a:pt x="3339" y="13394"/>
                  <a:pt x="3363" y="13395"/>
                  <a:pt x="3377" y="13376"/>
                </a:cubicBezTo>
                <a:cubicBezTo>
                  <a:pt x="3389" y="13361"/>
                  <a:pt x="3456" y="13352"/>
                  <a:pt x="3527" y="13356"/>
                </a:cubicBezTo>
                <a:cubicBezTo>
                  <a:pt x="3704" y="13366"/>
                  <a:pt x="3731" y="13325"/>
                  <a:pt x="3731" y="13049"/>
                </a:cubicBezTo>
                <a:cubicBezTo>
                  <a:pt x="3731" y="12937"/>
                  <a:pt x="3725" y="12781"/>
                  <a:pt x="3719" y="12704"/>
                </a:cubicBezTo>
                <a:lnTo>
                  <a:pt x="3706" y="12566"/>
                </a:lnTo>
                <a:lnTo>
                  <a:pt x="3530" y="12566"/>
                </a:lnTo>
                <a:close/>
                <a:moveTo>
                  <a:pt x="11676" y="12566"/>
                </a:moveTo>
                <a:cubicBezTo>
                  <a:pt x="11609" y="12566"/>
                  <a:pt x="11521" y="12575"/>
                  <a:pt x="11482" y="12586"/>
                </a:cubicBezTo>
                <a:lnTo>
                  <a:pt x="11411" y="12603"/>
                </a:lnTo>
                <a:lnTo>
                  <a:pt x="11423" y="13182"/>
                </a:lnTo>
                <a:cubicBezTo>
                  <a:pt x="11433" y="13621"/>
                  <a:pt x="11442" y="13773"/>
                  <a:pt x="11462" y="13809"/>
                </a:cubicBezTo>
                <a:cubicBezTo>
                  <a:pt x="11505" y="13887"/>
                  <a:pt x="11499" y="14616"/>
                  <a:pt x="11453" y="14945"/>
                </a:cubicBezTo>
                <a:cubicBezTo>
                  <a:pt x="11406" y="15278"/>
                  <a:pt x="11408" y="15403"/>
                  <a:pt x="11456" y="15126"/>
                </a:cubicBezTo>
                <a:cubicBezTo>
                  <a:pt x="11484" y="14965"/>
                  <a:pt x="11495" y="14788"/>
                  <a:pt x="11502" y="14391"/>
                </a:cubicBezTo>
                <a:lnTo>
                  <a:pt x="11512" y="13867"/>
                </a:lnTo>
                <a:lnTo>
                  <a:pt x="11573" y="13819"/>
                </a:lnTo>
                <a:cubicBezTo>
                  <a:pt x="11636" y="13770"/>
                  <a:pt x="11751" y="13780"/>
                  <a:pt x="11772" y="13837"/>
                </a:cubicBezTo>
                <a:cubicBezTo>
                  <a:pt x="11786" y="13876"/>
                  <a:pt x="11790" y="14957"/>
                  <a:pt x="11777" y="15232"/>
                </a:cubicBezTo>
                <a:cubicBezTo>
                  <a:pt x="11768" y="15409"/>
                  <a:pt x="11770" y="15435"/>
                  <a:pt x="11784" y="15353"/>
                </a:cubicBezTo>
                <a:cubicBezTo>
                  <a:pt x="11794" y="15294"/>
                  <a:pt x="11803" y="14925"/>
                  <a:pt x="11805" y="14532"/>
                </a:cubicBezTo>
                <a:cubicBezTo>
                  <a:pt x="11808" y="14083"/>
                  <a:pt x="11816" y="13801"/>
                  <a:pt x="11828" y="13774"/>
                </a:cubicBezTo>
                <a:cubicBezTo>
                  <a:pt x="11847" y="13733"/>
                  <a:pt x="11831" y="12796"/>
                  <a:pt x="11808" y="12634"/>
                </a:cubicBezTo>
                <a:cubicBezTo>
                  <a:pt x="11800" y="12571"/>
                  <a:pt x="11789" y="12565"/>
                  <a:pt x="11676" y="12566"/>
                </a:cubicBezTo>
                <a:close/>
                <a:moveTo>
                  <a:pt x="9243" y="12581"/>
                </a:moveTo>
                <a:cubicBezTo>
                  <a:pt x="9210" y="12582"/>
                  <a:pt x="9121" y="12585"/>
                  <a:pt x="9044" y="12588"/>
                </a:cubicBezTo>
                <a:lnTo>
                  <a:pt x="8904" y="12596"/>
                </a:lnTo>
                <a:lnTo>
                  <a:pt x="8918" y="12921"/>
                </a:lnTo>
                <a:cubicBezTo>
                  <a:pt x="8926" y="13107"/>
                  <a:pt x="8940" y="13256"/>
                  <a:pt x="8951" y="13268"/>
                </a:cubicBezTo>
                <a:cubicBezTo>
                  <a:pt x="8963" y="13280"/>
                  <a:pt x="8981" y="13277"/>
                  <a:pt x="8991" y="13261"/>
                </a:cubicBezTo>
                <a:cubicBezTo>
                  <a:pt x="9016" y="13219"/>
                  <a:pt x="9245" y="13226"/>
                  <a:pt x="9270" y="13268"/>
                </a:cubicBezTo>
                <a:cubicBezTo>
                  <a:pt x="9307" y="13329"/>
                  <a:pt x="9323" y="13179"/>
                  <a:pt x="9313" y="12868"/>
                </a:cubicBezTo>
                <a:lnTo>
                  <a:pt x="9302" y="12581"/>
                </a:lnTo>
                <a:lnTo>
                  <a:pt x="9243" y="12581"/>
                </a:lnTo>
                <a:close/>
                <a:moveTo>
                  <a:pt x="10520" y="12624"/>
                </a:moveTo>
                <a:lnTo>
                  <a:pt x="10322" y="12631"/>
                </a:lnTo>
                <a:lnTo>
                  <a:pt x="10126" y="12641"/>
                </a:lnTo>
                <a:lnTo>
                  <a:pt x="10120" y="12956"/>
                </a:lnTo>
                <a:cubicBezTo>
                  <a:pt x="10116" y="13215"/>
                  <a:pt x="10120" y="13277"/>
                  <a:pt x="10143" y="13298"/>
                </a:cubicBezTo>
                <a:cubicBezTo>
                  <a:pt x="10163" y="13316"/>
                  <a:pt x="10173" y="13378"/>
                  <a:pt x="10175" y="13497"/>
                </a:cubicBezTo>
                <a:lnTo>
                  <a:pt x="10178" y="13671"/>
                </a:lnTo>
                <a:lnTo>
                  <a:pt x="10186" y="13520"/>
                </a:lnTo>
                <a:cubicBezTo>
                  <a:pt x="10189" y="13437"/>
                  <a:pt x="10201" y="13352"/>
                  <a:pt x="10211" y="13331"/>
                </a:cubicBezTo>
                <a:cubicBezTo>
                  <a:pt x="10235" y="13284"/>
                  <a:pt x="10379" y="13279"/>
                  <a:pt x="10430" y="13323"/>
                </a:cubicBezTo>
                <a:cubicBezTo>
                  <a:pt x="10502" y="13387"/>
                  <a:pt x="10520" y="13315"/>
                  <a:pt x="10520" y="12953"/>
                </a:cubicBezTo>
                <a:lnTo>
                  <a:pt x="10520" y="12624"/>
                </a:lnTo>
                <a:close/>
                <a:moveTo>
                  <a:pt x="17231" y="12654"/>
                </a:moveTo>
                <a:lnTo>
                  <a:pt x="16991" y="12661"/>
                </a:lnTo>
                <a:lnTo>
                  <a:pt x="16750" y="12671"/>
                </a:lnTo>
                <a:lnTo>
                  <a:pt x="16757" y="13263"/>
                </a:lnTo>
                <a:cubicBezTo>
                  <a:pt x="16764" y="13848"/>
                  <a:pt x="16765" y="13856"/>
                  <a:pt x="16817" y="14008"/>
                </a:cubicBezTo>
                <a:cubicBezTo>
                  <a:pt x="16845" y="14093"/>
                  <a:pt x="16870" y="14188"/>
                  <a:pt x="16871" y="14220"/>
                </a:cubicBezTo>
                <a:cubicBezTo>
                  <a:pt x="16873" y="14265"/>
                  <a:pt x="16876" y="14262"/>
                  <a:pt x="16882" y="14207"/>
                </a:cubicBezTo>
                <a:cubicBezTo>
                  <a:pt x="16892" y="14119"/>
                  <a:pt x="16962" y="14075"/>
                  <a:pt x="17070" y="14086"/>
                </a:cubicBezTo>
                <a:cubicBezTo>
                  <a:pt x="17141" y="14094"/>
                  <a:pt x="17153" y="14107"/>
                  <a:pt x="17158" y="14167"/>
                </a:cubicBezTo>
                <a:lnTo>
                  <a:pt x="17164" y="14235"/>
                </a:lnTo>
                <a:lnTo>
                  <a:pt x="17213" y="14152"/>
                </a:lnTo>
                <a:cubicBezTo>
                  <a:pt x="17258" y="14071"/>
                  <a:pt x="17261" y="14047"/>
                  <a:pt x="17261" y="13746"/>
                </a:cubicBezTo>
                <a:cubicBezTo>
                  <a:pt x="17262" y="13571"/>
                  <a:pt x="17254" y="13255"/>
                  <a:pt x="17246" y="13041"/>
                </a:cubicBezTo>
                <a:lnTo>
                  <a:pt x="17231" y="12654"/>
                </a:lnTo>
                <a:close/>
                <a:moveTo>
                  <a:pt x="12927" y="12661"/>
                </a:moveTo>
                <a:cubicBezTo>
                  <a:pt x="12834" y="12656"/>
                  <a:pt x="12744" y="12658"/>
                  <a:pt x="12734" y="12674"/>
                </a:cubicBezTo>
                <a:cubicBezTo>
                  <a:pt x="12688" y="12755"/>
                  <a:pt x="12703" y="13601"/>
                  <a:pt x="12753" y="13701"/>
                </a:cubicBezTo>
                <a:cubicBezTo>
                  <a:pt x="12762" y="13719"/>
                  <a:pt x="12782" y="13917"/>
                  <a:pt x="12798" y="14142"/>
                </a:cubicBezTo>
                <a:cubicBezTo>
                  <a:pt x="12877" y="15246"/>
                  <a:pt x="12900" y="15549"/>
                  <a:pt x="12907" y="15562"/>
                </a:cubicBezTo>
                <a:cubicBezTo>
                  <a:pt x="12922" y="15586"/>
                  <a:pt x="12917" y="15245"/>
                  <a:pt x="12900" y="15093"/>
                </a:cubicBezTo>
                <a:cubicBezTo>
                  <a:pt x="12858" y="14724"/>
                  <a:pt x="12803" y="13802"/>
                  <a:pt x="12821" y="13772"/>
                </a:cubicBezTo>
                <a:cubicBezTo>
                  <a:pt x="12831" y="13754"/>
                  <a:pt x="12876" y="13733"/>
                  <a:pt x="12920" y="13726"/>
                </a:cubicBezTo>
                <a:cubicBezTo>
                  <a:pt x="13055" y="13704"/>
                  <a:pt x="13071" y="13749"/>
                  <a:pt x="13115" y="14278"/>
                </a:cubicBezTo>
                <a:cubicBezTo>
                  <a:pt x="13137" y="14528"/>
                  <a:pt x="13176" y="14926"/>
                  <a:pt x="13203" y="15164"/>
                </a:cubicBezTo>
                <a:cubicBezTo>
                  <a:pt x="13231" y="15401"/>
                  <a:pt x="13259" y="15597"/>
                  <a:pt x="13267" y="15597"/>
                </a:cubicBezTo>
                <a:cubicBezTo>
                  <a:pt x="13281" y="15597"/>
                  <a:pt x="13268" y="15449"/>
                  <a:pt x="13252" y="15418"/>
                </a:cubicBezTo>
                <a:cubicBezTo>
                  <a:pt x="13249" y="15411"/>
                  <a:pt x="13254" y="15388"/>
                  <a:pt x="13264" y="15368"/>
                </a:cubicBezTo>
                <a:cubicBezTo>
                  <a:pt x="13277" y="15343"/>
                  <a:pt x="13267" y="15222"/>
                  <a:pt x="13235" y="14988"/>
                </a:cubicBezTo>
                <a:cubicBezTo>
                  <a:pt x="13164" y="14467"/>
                  <a:pt x="13100" y="13799"/>
                  <a:pt x="13117" y="13764"/>
                </a:cubicBezTo>
                <a:cubicBezTo>
                  <a:pt x="13125" y="13747"/>
                  <a:pt x="13139" y="13505"/>
                  <a:pt x="13146" y="13228"/>
                </a:cubicBezTo>
                <a:cubicBezTo>
                  <a:pt x="13157" y="12817"/>
                  <a:pt x="13154" y="12720"/>
                  <a:pt x="13134" y="12699"/>
                </a:cubicBezTo>
                <a:cubicBezTo>
                  <a:pt x="13116" y="12681"/>
                  <a:pt x="13021" y="12667"/>
                  <a:pt x="12927" y="12661"/>
                </a:cubicBezTo>
                <a:close/>
                <a:moveTo>
                  <a:pt x="7628" y="12692"/>
                </a:moveTo>
                <a:lnTo>
                  <a:pt x="7527" y="12702"/>
                </a:lnTo>
                <a:lnTo>
                  <a:pt x="7521" y="13001"/>
                </a:lnTo>
                <a:cubicBezTo>
                  <a:pt x="7518" y="13181"/>
                  <a:pt x="7525" y="13315"/>
                  <a:pt x="7537" y="13334"/>
                </a:cubicBezTo>
                <a:cubicBezTo>
                  <a:pt x="7547" y="13351"/>
                  <a:pt x="7556" y="13474"/>
                  <a:pt x="7558" y="13608"/>
                </a:cubicBezTo>
                <a:lnTo>
                  <a:pt x="7561" y="13852"/>
                </a:lnTo>
                <a:lnTo>
                  <a:pt x="7571" y="13610"/>
                </a:lnTo>
                <a:lnTo>
                  <a:pt x="7582" y="13371"/>
                </a:lnTo>
                <a:lnTo>
                  <a:pt x="7646" y="13349"/>
                </a:lnTo>
                <a:cubicBezTo>
                  <a:pt x="7681" y="13337"/>
                  <a:pt x="7731" y="13335"/>
                  <a:pt x="7757" y="13346"/>
                </a:cubicBezTo>
                <a:cubicBezTo>
                  <a:pt x="7782" y="13357"/>
                  <a:pt x="7810" y="13366"/>
                  <a:pt x="7820" y="13366"/>
                </a:cubicBezTo>
                <a:cubicBezTo>
                  <a:pt x="7830" y="13367"/>
                  <a:pt x="7843" y="13443"/>
                  <a:pt x="7849" y="13535"/>
                </a:cubicBezTo>
                <a:lnTo>
                  <a:pt x="7860" y="13701"/>
                </a:lnTo>
                <a:lnTo>
                  <a:pt x="7863" y="13530"/>
                </a:lnTo>
                <a:cubicBezTo>
                  <a:pt x="7865" y="13420"/>
                  <a:pt x="7876" y="13348"/>
                  <a:pt x="7893" y="13323"/>
                </a:cubicBezTo>
                <a:cubicBezTo>
                  <a:pt x="7914" y="13295"/>
                  <a:pt x="7921" y="13218"/>
                  <a:pt x="7921" y="13004"/>
                </a:cubicBezTo>
                <a:lnTo>
                  <a:pt x="7921" y="12722"/>
                </a:lnTo>
                <a:lnTo>
                  <a:pt x="7825" y="12702"/>
                </a:lnTo>
                <a:cubicBezTo>
                  <a:pt x="7772" y="12691"/>
                  <a:pt x="7683" y="12686"/>
                  <a:pt x="7628" y="12692"/>
                </a:cubicBezTo>
                <a:close/>
                <a:moveTo>
                  <a:pt x="6545" y="12737"/>
                </a:moveTo>
                <a:cubicBezTo>
                  <a:pt x="6486" y="12711"/>
                  <a:pt x="6193" y="12752"/>
                  <a:pt x="6179" y="12787"/>
                </a:cubicBezTo>
                <a:cubicBezTo>
                  <a:pt x="6173" y="12804"/>
                  <a:pt x="6171" y="12948"/>
                  <a:pt x="6175" y="13107"/>
                </a:cubicBezTo>
                <a:cubicBezTo>
                  <a:pt x="6180" y="13324"/>
                  <a:pt x="6189" y="13402"/>
                  <a:pt x="6210" y="13422"/>
                </a:cubicBezTo>
                <a:cubicBezTo>
                  <a:pt x="6229" y="13440"/>
                  <a:pt x="6238" y="13504"/>
                  <a:pt x="6240" y="13636"/>
                </a:cubicBezTo>
                <a:lnTo>
                  <a:pt x="6245" y="13822"/>
                </a:lnTo>
                <a:lnTo>
                  <a:pt x="6251" y="13641"/>
                </a:lnTo>
                <a:cubicBezTo>
                  <a:pt x="6260" y="13396"/>
                  <a:pt x="6274" y="13375"/>
                  <a:pt x="6419" y="13386"/>
                </a:cubicBezTo>
                <a:cubicBezTo>
                  <a:pt x="6485" y="13391"/>
                  <a:pt x="6549" y="13387"/>
                  <a:pt x="6562" y="13374"/>
                </a:cubicBezTo>
                <a:cubicBezTo>
                  <a:pt x="6578" y="13358"/>
                  <a:pt x="6585" y="13257"/>
                  <a:pt x="6585" y="13052"/>
                </a:cubicBezTo>
                <a:cubicBezTo>
                  <a:pt x="6585" y="12773"/>
                  <a:pt x="6582" y="12753"/>
                  <a:pt x="6545" y="12737"/>
                </a:cubicBezTo>
                <a:close/>
                <a:moveTo>
                  <a:pt x="18289" y="12739"/>
                </a:moveTo>
                <a:cubicBezTo>
                  <a:pt x="18275" y="12777"/>
                  <a:pt x="18262" y="13009"/>
                  <a:pt x="18259" y="13278"/>
                </a:cubicBezTo>
                <a:cubicBezTo>
                  <a:pt x="18254" y="13679"/>
                  <a:pt x="18256" y="13702"/>
                  <a:pt x="18309" y="13789"/>
                </a:cubicBezTo>
                <a:cubicBezTo>
                  <a:pt x="18351" y="13859"/>
                  <a:pt x="18358" y="13895"/>
                  <a:pt x="18357" y="14044"/>
                </a:cubicBezTo>
                <a:lnTo>
                  <a:pt x="18356" y="14217"/>
                </a:lnTo>
                <a:lnTo>
                  <a:pt x="18368" y="14051"/>
                </a:lnTo>
                <a:cubicBezTo>
                  <a:pt x="18379" y="13894"/>
                  <a:pt x="18382" y="13884"/>
                  <a:pt x="18439" y="13865"/>
                </a:cubicBezTo>
                <a:cubicBezTo>
                  <a:pt x="18472" y="13854"/>
                  <a:pt x="18562" y="13854"/>
                  <a:pt x="18640" y="13865"/>
                </a:cubicBezTo>
                <a:lnTo>
                  <a:pt x="18781" y="13882"/>
                </a:lnTo>
                <a:lnTo>
                  <a:pt x="18790" y="14066"/>
                </a:lnTo>
                <a:lnTo>
                  <a:pt x="18799" y="14247"/>
                </a:lnTo>
                <a:lnTo>
                  <a:pt x="18805" y="14086"/>
                </a:lnTo>
                <a:cubicBezTo>
                  <a:pt x="18810" y="13953"/>
                  <a:pt x="18818" y="13919"/>
                  <a:pt x="18854" y="13892"/>
                </a:cubicBezTo>
                <a:cubicBezTo>
                  <a:pt x="18911" y="13850"/>
                  <a:pt x="18919" y="13769"/>
                  <a:pt x="18919" y="13230"/>
                </a:cubicBezTo>
                <a:lnTo>
                  <a:pt x="18919" y="12780"/>
                </a:lnTo>
                <a:lnTo>
                  <a:pt x="18842" y="12765"/>
                </a:lnTo>
                <a:cubicBezTo>
                  <a:pt x="18685" y="12733"/>
                  <a:pt x="18298" y="12715"/>
                  <a:pt x="18289" y="12739"/>
                </a:cubicBezTo>
                <a:close/>
                <a:moveTo>
                  <a:pt x="15584" y="12742"/>
                </a:moveTo>
                <a:cubicBezTo>
                  <a:pt x="15479" y="12745"/>
                  <a:pt x="15375" y="12757"/>
                  <a:pt x="15367" y="12772"/>
                </a:cubicBezTo>
                <a:cubicBezTo>
                  <a:pt x="15361" y="12784"/>
                  <a:pt x="15361" y="13019"/>
                  <a:pt x="15367" y="13296"/>
                </a:cubicBezTo>
                <a:cubicBezTo>
                  <a:pt x="15378" y="13774"/>
                  <a:pt x="15380" y="13805"/>
                  <a:pt x="15426" y="13918"/>
                </a:cubicBezTo>
                <a:cubicBezTo>
                  <a:pt x="15463" y="14008"/>
                  <a:pt x="15488" y="14150"/>
                  <a:pt x="15532" y="14519"/>
                </a:cubicBezTo>
                <a:cubicBezTo>
                  <a:pt x="15564" y="14786"/>
                  <a:pt x="15599" y="15083"/>
                  <a:pt x="15611" y="15179"/>
                </a:cubicBezTo>
                <a:cubicBezTo>
                  <a:pt x="15623" y="15275"/>
                  <a:pt x="15640" y="15353"/>
                  <a:pt x="15649" y="15353"/>
                </a:cubicBezTo>
                <a:cubicBezTo>
                  <a:pt x="15669" y="15353"/>
                  <a:pt x="15656" y="15178"/>
                  <a:pt x="15616" y="14900"/>
                </a:cubicBezTo>
                <a:cubicBezTo>
                  <a:pt x="15559" y="14505"/>
                  <a:pt x="15501" y="14005"/>
                  <a:pt x="15508" y="13986"/>
                </a:cubicBezTo>
                <a:cubicBezTo>
                  <a:pt x="15522" y="13947"/>
                  <a:pt x="15639" y="13929"/>
                  <a:pt x="15686" y="13958"/>
                </a:cubicBezTo>
                <a:cubicBezTo>
                  <a:pt x="15729" y="13986"/>
                  <a:pt x="15733" y="14002"/>
                  <a:pt x="15739" y="14207"/>
                </a:cubicBezTo>
                <a:lnTo>
                  <a:pt x="15746" y="14429"/>
                </a:lnTo>
                <a:lnTo>
                  <a:pt x="15749" y="14192"/>
                </a:lnTo>
                <a:cubicBezTo>
                  <a:pt x="15753" y="13978"/>
                  <a:pt x="15757" y="13953"/>
                  <a:pt x="15792" y="13938"/>
                </a:cubicBezTo>
                <a:cubicBezTo>
                  <a:pt x="15830" y="13921"/>
                  <a:pt x="15830" y="13909"/>
                  <a:pt x="15824" y="13351"/>
                </a:cubicBezTo>
                <a:cubicBezTo>
                  <a:pt x="15820" y="13038"/>
                  <a:pt x="15810" y="12770"/>
                  <a:pt x="15802" y="12757"/>
                </a:cubicBezTo>
                <a:cubicBezTo>
                  <a:pt x="15794" y="12743"/>
                  <a:pt x="15689" y="12739"/>
                  <a:pt x="15584" y="12742"/>
                </a:cubicBezTo>
                <a:close/>
                <a:moveTo>
                  <a:pt x="19998" y="12747"/>
                </a:moveTo>
                <a:lnTo>
                  <a:pt x="19998" y="13318"/>
                </a:lnTo>
                <a:lnTo>
                  <a:pt x="19998" y="13892"/>
                </a:lnTo>
                <a:lnTo>
                  <a:pt x="20053" y="13991"/>
                </a:lnTo>
                <a:cubicBezTo>
                  <a:pt x="20104" y="14082"/>
                  <a:pt x="20108" y="14101"/>
                  <a:pt x="20108" y="14325"/>
                </a:cubicBezTo>
                <a:cubicBezTo>
                  <a:pt x="20108" y="14457"/>
                  <a:pt x="20115" y="14565"/>
                  <a:pt x="20124" y="14565"/>
                </a:cubicBezTo>
                <a:cubicBezTo>
                  <a:pt x="20150" y="14565"/>
                  <a:pt x="20162" y="14481"/>
                  <a:pt x="20162" y="14308"/>
                </a:cubicBezTo>
                <a:cubicBezTo>
                  <a:pt x="20162" y="14062"/>
                  <a:pt x="20162" y="14063"/>
                  <a:pt x="20590" y="14074"/>
                </a:cubicBezTo>
                <a:cubicBezTo>
                  <a:pt x="20792" y="14079"/>
                  <a:pt x="20963" y="14091"/>
                  <a:pt x="20972" y="14099"/>
                </a:cubicBezTo>
                <a:cubicBezTo>
                  <a:pt x="20980" y="14107"/>
                  <a:pt x="20987" y="14173"/>
                  <a:pt x="20987" y="14245"/>
                </a:cubicBezTo>
                <a:cubicBezTo>
                  <a:pt x="20987" y="14411"/>
                  <a:pt x="21005" y="14565"/>
                  <a:pt x="21025" y="14565"/>
                </a:cubicBezTo>
                <a:cubicBezTo>
                  <a:pt x="21033" y="14565"/>
                  <a:pt x="21043" y="14467"/>
                  <a:pt x="21046" y="14346"/>
                </a:cubicBezTo>
                <a:cubicBezTo>
                  <a:pt x="21051" y="14128"/>
                  <a:pt x="21051" y="14125"/>
                  <a:pt x="21099" y="14134"/>
                </a:cubicBezTo>
                <a:cubicBezTo>
                  <a:pt x="21144" y="14143"/>
                  <a:pt x="21148" y="14134"/>
                  <a:pt x="21155" y="14013"/>
                </a:cubicBezTo>
                <a:cubicBezTo>
                  <a:pt x="21160" y="13941"/>
                  <a:pt x="21160" y="13636"/>
                  <a:pt x="21155" y="13334"/>
                </a:cubicBezTo>
                <a:lnTo>
                  <a:pt x="21146" y="12785"/>
                </a:lnTo>
                <a:lnTo>
                  <a:pt x="21052" y="12765"/>
                </a:lnTo>
                <a:cubicBezTo>
                  <a:pt x="21001" y="12754"/>
                  <a:pt x="20742" y="12747"/>
                  <a:pt x="20478" y="12747"/>
                </a:cubicBezTo>
                <a:lnTo>
                  <a:pt x="19998" y="12747"/>
                </a:lnTo>
                <a:close/>
                <a:moveTo>
                  <a:pt x="14029" y="12777"/>
                </a:moveTo>
                <a:lnTo>
                  <a:pt x="14035" y="13213"/>
                </a:lnTo>
                <a:cubicBezTo>
                  <a:pt x="14040" y="13515"/>
                  <a:pt x="14049" y="13663"/>
                  <a:pt x="14066" y="13696"/>
                </a:cubicBezTo>
                <a:cubicBezTo>
                  <a:pt x="14091" y="13746"/>
                  <a:pt x="14095" y="13832"/>
                  <a:pt x="14116" y="14786"/>
                </a:cubicBezTo>
                <a:cubicBezTo>
                  <a:pt x="14122" y="15082"/>
                  <a:pt x="14132" y="15322"/>
                  <a:pt x="14137" y="15322"/>
                </a:cubicBezTo>
                <a:cubicBezTo>
                  <a:pt x="14142" y="15322"/>
                  <a:pt x="14140" y="15012"/>
                  <a:pt x="14133" y="14633"/>
                </a:cubicBezTo>
                <a:cubicBezTo>
                  <a:pt x="14125" y="14253"/>
                  <a:pt x="14118" y="13904"/>
                  <a:pt x="14117" y="13855"/>
                </a:cubicBezTo>
                <a:cubicBezTo>
                  <a:pt x="14116" y="13771"/>
                  <a:pt x="14121" y="13764"/>
                  <a:pt x="14201" y="13741"/>
                </a:cubicBezTo>
                <a:cubicBezTo>
                  <a:pt x="14251" y="13727"/>
                  <a:pt x="14305" y="13729"/>
                  <a:pt x="14333" y="13746"/>
                </a:cubicBezTo>
                <a:lnTo>
                  <a:pt x="14380" y="13777"/>
                </a:lnTo>
                <a:lnTo>
                  <a:pt x="14382" y="14210"/>
                </a:lnTo>
                <a:cubicBezTo>
                  <a:pt x="14383" y="14657"/>
                  <a:pt x="14418" y="15270"/>
                  <a:pt x="14438" y="15217"/>
                </a:cubicBezTo>
                <a:cubicBezTo>
                  <a:pt x="14444" y="15200"/>
                  <a:pt x="14442" y="15112"/>
                  <a:pt x="14433" y="15020"/>
                </a:cubicBezTo>
                <a:cubicBezTo>
                  <a:pt x="14425" y="14929"/>
                  <a:pt x="14413" y="14603"/>
                  <a:pt x="14406" y="14298"/>
                </a:cubicBezTo>
                <a:cubicBezTo>
                  <a:pt x="14394" y="13757"/>
                  <a:pt x="14394" y="13744"/>
                  <a:pt x="14430" y="13729"/>
                </a:cubicBezTo>
                <a:cubicBezTo>
                  <a:pt x="14462" y="13715"/>
                  <a:pt x="14467" y="13685"/>
                  <a:pt x="14470" y="13510"/>
                </a:cubicBezTo>
                <a:cubicBezTo>
                  <a:pt x="14471" y="13399"/>
                  <a:pt x="14467" y="13187"/>
                  <a:pt x="14460" y="13041"/>
                </a:cubicBezTo>
                <a:lnTo>
                  <a:pt x="14448" y="12777"/>
                </a:lnTo>
                <a:lnTo>
                  <a:pt x="14239" y="12777"/>
                </a:lnTo>
                <a:lnTo>
                  <a:pt x="14029" y="12777"/>
                </a:lnTo>
                <a:close/>
                <a:moveTo>
                  <a:pt x="1291" y="12833"/>
                </a:moveTo>
                <a:cubicBezTo>
                  <a:pt x="1285" y="12808"/>
                  <a:pt x="1280" y="12815"/>
                  <a:pt x="1279" y="12850"/>
                </a:cubicBezTo>
                <a:cubicBezTo>
                  <a:pt x="1278" y="12882"/>
                  <a:pt x="1284" y="12901"/>
                  <a:pt x="1290" y="12890"/>
                </a:cubicBezTo>
                <a:cubicBezTo>
                  <a:pt x="1296" y="12880"/>
                  <a:pt x="1296" y="12854"/>
                  <a:pt x="1291" y="12833"/>
                </a:cubicBezTo>
                <a:close/>
                <a:moveTo>
                  <a:pt x="8977" y="13422"/>
                </a:moveTo>
                <a:cubicBezTo>
                  <a:pt x="8973" y="13359"/>
                  <a:pt x="8970" y="13403"/>
                  <a:pt x="8970" y="13520"/>
                </a:cubicBezTo>
                <a:cubicBezTo>
                  <a:pt x="8969" y="13637"/>
                  <a:pt x="8973" y="13687"/>
                  <a:pt x="8977" y="13633"/>
                </a:cubicBezTo>
                <a:cubicBezTo>
                  <a:pt x="8981" y="13579"/>
                  <a:pt x="8981" y="13485"/>
                  <a:pt x="8977" y="13422"/>
                </a:cubicBezTo>
                <a:close/>
                <a:moveTo>
                  <a:pt x="10477" y="13512"/>
                </a:moveTo>
                <a:cubicBezTo>
                  <a:pt x="10473" y="13466"/>
                  <a:pt x="10470" y="13497"/>
                  <a:pt x="10469" y="13580"/>
                </a:cubicBezTo>
                <a:cubicBezTo>
                  <a:pt x="10469" y="13664"/>
                  <a:pt x="10473" y="13701"/>
                  <a:pt x="10477" y="13663"/>
                </a:cubicBezTo>
                <a:cubicBezTo>
                  <a:pt x="10481" y="13626"/>
                  <a:pt x="10481" y="13558"/>
                  <a:pt x="10477" y="13512"/>
                </a:cubicBezTo>
                <a:close/>
                <a:moveTo>
                  <a:pt x="6544" y="13558"/>
                </a:moveTo>
                <a:cubicBezTo>
                  <a:pt x="6540" y="13503"/>
                  <a:pt x="6536" y="13541"/>
                  <a:pt x="6536" y="13641"/>
                </a:cubicBezTo>
                <a:cubicBezTo>
                  <a:pt x="6536" y="13741"/>
                  <a:pt x="6540" y="13784"/>
                  <a:pt x="6544" y="13739"/>
                </a:cubicBezTo>
                <a:cubicBezTo>
                  <a:pt x="6548" y="13693"/>
                  <a:pt x="6548" y="13612"/>
                  <a:pt x="6544" y="13558"/>
                </a:cubicBezTo>
                <a:close/>
                <a:moveTo>
                  <a:pt x="3377" y="13588"/>
                </a:moveTo>
                <a:cubicBezTo>
                  <a:pt x="3373" y="13550"/>
                  <a:pt x="3370" y="13574"/>
                  <a:pt x="3369" y="13641"/>
                </a:cubicBezTo>
                <a:cubicBezTo>
                  <a:pt x="3369" y="13707"/>
                  <a:pt x="3372" y="13738"/>
                  <a:pt x="3377" y="13709"/>
                </a:cubicBezTo>
                <a:cubicBezTo>
                  <a:pt x="3382" y="13680"/>
                  <a:pt x="3381" y="13626"/>
                  <a:pt x="3377" y="13588"/>
                </a:cubicBezTo>
                <a:close/>
                <a:moveTo>
                  <a:pt x="10202" y="13784"/>
                </a:moveTo>
                <a:cubicBezTo>
                  <a:pt x="10198" y="13755"/>
                  <a:pt x="10195" y="13779"/>
                  <a:pt x="10195" y="13837"/>
                </a:cubicBezTo>
                <a:cubicBezTo>
                  <a:pt x="10195" y="13895"/>
                  <a:pt x="10198" y="13919"/>
                  <a:pt x="10202" y="13890"/>
                </a:cubicBezTo>
                <a:cubicBezTo>
                  <a:pt x="10207" y="13861"/>
                  <a:pt x="10207" y="13813"/>
                  <a:pt x="10202" y="13784"/>
                </a:cubicBezTo>
                <a:close/>
                <a:moveTo>
                  <a:pt x="9270" y="13830"/>
                </a:moveTo>
                <a:cubicBezTo>
                  <a:pt x="9266" y="13775"/>
                  <a:pt x="9263" y="13819"/>
                  <a:pt x="9263" y="13928"/>
                </a:cubicBezTo>
                <a:cubicBezTo>
                  <a:pt x="9263" y="14036"/>
                  <a:pt x="9266" y="14083"/>
                  <a:pt x="9270" y="14028"/>
                </a:cubicBezTo>
                <a:cubicBezTo>
                  <a:pt x="9274" y="13974"/>
                  <a:pt x="9274" y="13884"/>
                  <a:pt x="9270" y="13830"/>
                </a:cubicBezTo>
                <a:close/>
                <a:moveTo>
                  <a:pt x="8957" y="14028"/>
                </a:moveTo>
                <a:cubicBezTo>
                  <a:pt x="8953" y="13999"/>
                  <a:pt x="8950" y="14023"/>
                  <a:pt x="8950" y="14081"/>
                </a:cubicBezTo>
                <a:cubicBezTo>
                  <a:pt x="8950" y="14140"/>
                  <a:pt x="8953" y="14163"/>
                  <a:pt x="8957" y="14134"/>
                </a:cubicBezTo>
                <a:cubicBezTo>
                  <a:pt x="8962" y="14105"/>
                  <a:pt x="8962" y="14058"/>
                  <a:pt x="8957" y="14028"/>
                </a:cubicBezTo>
                <a:close/>
                <a:moveTo>
                  <a:pt x="7843" y="14059"/>
                </a:moveTo>
                <a:cubicBezTo>
                  <a:pt x="7840" y="13929"/>
                  <a:pt x="7837" y="14028"/>
                  <a:pt x="7837" y="14278"/>
                </a:cubicBezTo>
                <a:cubicBezTo>
                  <a:pt x="7837" y="14528"/>
                  <a:pt x="7840" y="14634"/>
                  <a:pt x="7843" y="14514"/>
                </a:cubicBezTo>
                <a:cubicBezTo>
                  <a:pt x="7847" y="14394"/>
                  <a:pt x="7847" y="14189"/>
                  <a:pt x="7843" y="14059"/>
                </a:cubicBezTo>
                <a:close/>
                <a:moveTo>
                  <a:pt x="10220" y="14059"/>
                </a:moveTo>
                <a:cubicBezTo>
                  <a:pt x="10216" y="14029"/>
                  <a:pt x="10213" y="14053"/>
                  <a:pt x="10213" y="14111"/>
                </a:cubicBezTo>
                <a:cubicBezTo>
                  <a:pt x="10213" y="14170"/>
                  <a:pt x="10216" y="14194"/>
                  <a:pt x="10220" y="14164"/>
                </a:cubicBezTo>
                <a:cubicBezTo>
                  <a:pt x="10225" y="14135"/>
                  <a:pt x="10225" y="14088"/>
                  <a:pt x="10220" y="14059"/>
                </a:cubicBezTo>
                <a:close/>
                <a:moveTo>
                  <a:pt x="10459" y="14179"/>
                </a:moveTo>
                <a:cubicBezTo>
                  <a:pt x="10455" y="14134"/>
                  <a:pt x="10451" y="14171"/>
                  <a:pt x="10451" y="14263"/>
                </a:cubicBezTo>
                <a:cubicBezTo>
                  <a:pt x="10451" y="14354"/>
                  <a:pt x="10455" y="14391"/>
                  <a:pt x="10459" y="14346"/>
                </a:cubicBezTo>
                <a:cubicBezTo>
                  <a:pt x="10463" y="14300"/>
                  <a:pt x="10463" y="14225"/>
                  <a:pt x="10459" y="14179"/>
                </a:cubicBezTo>
                <a:close/>
                <a:moveTo>
                  <a:pt x="4692" y="14210"/>
                </a:moveTo>
                <a:cubicBezTo>
                  <a:pt x="4686" y="14200"/>
                  <a:pt x="4681" y="14299"/>
                  <a:pt x="4681" y="14431"/>
                </a:cubicBezTo>
                <a:cubicBezTo>
                  <a:pt x="4681" y="14563"/>
                  <a:pt x="4676" y="14846"/>
                  <a:pt x="4670" y="15058"/>
                </a:cubicBezTo>
                <a:cubicBezTo>
                  <a:pt x="4663" y="15337"/>
                  <a:pt x="4666" y="15446"/>
                  <a:pt x="4681" y="15446"/>
                </a:cubicBezTo>
                <a:cubicBezTo>
                  <a:pt x="4694" y="15446"/>
                  <a:pt x="4700" y="15387"/>
                  <a:pt x="4698" y="15285"/>
                </a:cubicBezTo>
                <a:cubicBezTo>
                  <a:pt x="4696" y="15197"/>
                  <a:pt x="4697" y="14923"/>
                  <a:pt x="4699" y="14675"/>
                </a:cubicBezTo>
                <a:cubicBezTo>
                  <a:pt x="4701" y="14428"/>
                  <a:pt x="4697" y="14219"/>
                  <a:pt x="4692" y="14210"/>
                </a:cubicBezTo>
                <a:close/>
                <a:moveTo>
                  <a:pt x="7549" y="14235"/>
                </a:moveTo>
                <a:cubicBezTo>
                  <a:pt x="7545" y="14242"/>
                  <a:pt x="7536" y="14400"/>
                  <a:pt x="7529" y="14587"/>
                </a:cubicBezTo>
                <a:cubicBezTo>
                  <a:pt x="7520" y="14819"/>
                  <a:pt x="7522" y="14930"/>
                  <a:pt x="7535" y="14930"/>
                </a:cubicBezTo>
                <a:cubicBezTo>
                  <a:pt x="7547" y="14930"/>
                  <a:pt x="7555" y="14802"/>
                  <a:pt x="7555" y="14575"/>
                </a:cubicBezTo>
                <a:cubicBezTo>
                  <a:pt x="7555" y="14380"/>
                  <a:pt x="7552" y="14228"/>
                  <a:pt x="7549" y="14235"/>
                </a:cubicBezTo>
                <a:close/>
                <a:moveTo>
                  <a:pt x="8939" y="14361"/>
                </a:moveTo>
                <a:cubicBezTo>
                  <a:pt x="8935" y="14331"/>
                  <a:pt x="8930" y="14348"/>
                  <a:pt x="8930" y="14399"/>
                </a:cubicBezTo>
                <a:cubicBezTo>
                  <a:pt x="8930" y="14449"/>
                  <a:pt x="8934" y="14472"/>
                  <a:pt x="8939" y="14451"/>
                </a:cubicBezTo>
                <a:cubicBezTo>
                  <a:pt x="8944" y="14431"/>
                  <a:pt x="8944" y="14390"/>
                  <a:pt x="8939" y="14361"/>
                </a:cubicBezTo>
                <a:close/>
                <a:moveTo>
                  <a:pt x="10239" y="14361"/>
                </a:moveTo>
                <a:cubicBezTo>
                  <a:pt x="10234" y="14332"/>
                  <a:pt x="10231" y="14355"/>
                  <a:pt x="10231" y="14414"/>
                </a:cubicBezTo>
                <a:cubicBezTo>
                  <a:pt x="10231" y="14472"/>
                  <a:pt x="10234" y="14496"/>
                  <a:pt x="10239" y="14466"/>
                </a:cubicBezTo>
                <a:cubicBezTo>
                  <a:pt x="10243" y="14437"/>
                  <a:pt x="10243" y="14390"/>
                  <a:pt x="10239" y="14361"/>
                </a:cubicBezTo>
                <a:close/>
                <a:moveTo>
                  <a:pt x="9252" y="14376"/>
                </a:moveTo>
                <a:cubicBezTo>
                  <a:pt x="9248" y="14305"/>
                  <a:pt x="9244" y="14369"/>
                  <a:pt x="9244" y="14519"/>
                </a:cubicBezTo>
                <a:cubicBezTo>
                  <a:pt x="9244" y="14669"/>
                  <a:pt x="9248" y="14727"/>
                  <a:pt x="9252" y="14648"/>
                </a:cubicBezTo>
                <a:cubicBezTo>
                  <a:pt x="9256" y="14568"/>
                  <a:pt x="9256" y="14446"/>
                  <a:pt x="9252" y="14376"/>
                </a:cubicBezTo>
                <a:close/>
                <a:moveTo>
                  <a:pt x="15757" y="14429"/>
                </a:moveTo>
                <a:lnTo>
                  <a:pt x="15757" y="14794"/>
                </a:lnTo>
                <a:cubicBezTo>
                  <a:pt x="15757" y="14994"/>
                  <a:pt x="15761" y="15223"/>
                  <a:pt x="15766" y="15302"/>
                </a:cubicBezTo>
                <a:cubicBezTo>
                  <a:pt x="15772" y="15382"/>
                  <a:pt x="15780" y="15441"/>
                  <a:pt x="15784" y="15433"/>
                </a:cubicBezTo>
                <a:cubicBezTo>
                  <a:pt x="15795" y="15415"/>
                  <a:pt x="15791" y="15178"/>
                  <a:pt x="15772" y="14764"/>
                </a:cubicBezTo>
                <a:lnTo>
                  <a:pt x="15757" y="14429"/>
                </a:lnTo>
                <a:close/>
                <a:moveTo>
                  <a:pt x="8921" y="14587"/>
                </a:moveTo>
                <a:cubicBezTo>
                  <a:pt x="8916" y="14566"/>
                  <a:pt x="8912" y="14583"/>
                  <a:pt x="8912" y="14625"/>
                </a:cubicBezTo>
                <a:cubicBezTo>
                  <a:pt x="8912" y="14667"/>
                  <a:pt x="8916" y="14684"/>
                  <a:pt x="8921" y="14663"/>
                </a:cubicBezTo>
                <a:cubicBezTo>
                  <a:pt x="8926" y="14642"/>
                  <a:pt x="8926" y="14608"/>
                  <a:pt x="8921" y="14587"/>
                </a:cubicBezTo>
                <a:close/>
                <a:moveTo>
                  <a:pt x="10258" y="14618"/>
                </a:moveTo>
                <a:cubicBezTo>
                  <a:pt x="10254" y="14580"/>
                  <a:pt x="10249" y="14613"/>
                  <a:pt x="10249" y="14688"/>
                </a:cubicBezTo>
                <a:cubicBezTo>
                  <a:pt x="10249" y="14763"/>
                  <a:pt x="10254" y="14794"/>
                  <a:pt x="10258" y="14756"/>
                </a:cubicBezTo>
                <a:cubicBezTo>
                  <a:pt x="10263" y="14719"/>
                  <a:pt x="10263" y="14655"/>
                  <a:pt x="10258" y="14618"/>
                </a:cubicBezTo>
                <a:close/>
                <a:moveTo>
                  <a:pt x="10275" y="14983"/>
                </a:moveTo>
                <a:cubicBezTo>
                  <a:pt x="10270" y="14962"/>
                  <a:pt x="10266" y="14979"/>
                  <a:pt x="10266" y="15020"/>
                </a:cubicBezTo>
                <a:cubicBezTo>
                  <a:pt x="10266" y="15062"/>
                  <a:pt x="10270" y="15079"/>
                  <a:pt x="10275" y="15058"/>
                </a:cubicBezTo>
                <a:cubicBezTo>
                  <a:pt x="10280" y="15037"/>
                  <a:pt x="10280" y="15003"/>
                  <a:pt x="10275" y="14983"/>
                </a:cubicBezTo>
                <a:close/>
                <a:moveTo>
                  <a:pt x="4915" y="16186"/>
                </a:moveTo>
                <a:cubicBezTo>
                  <a:pt x="4862" y="16164"/>
                  <a:pt x="4690" y="16276"/>
                  <a:pt x="4675" y="16342"/>
                </a:cubicBezTo>
                <a:cubicBezTo>
                  <a:pt x="4654" y="16433"/>
                  <a:pt x="4606" y="17189"/>
                  <a:pt x="4614" y="17306"/>
                </a:cubicBezTo>
                <a:cubicBezTo>
                  <a:pt x="4619" y="17374"/>
                  <a:pt x="4600" y="17649"/>
                  <a:pt x="4572" y="17916"/>
                </a:cubicBezTo>
                <a:cubicBezTo>
                  <a:pt x="4544" y="18182"/>
                  <a:pt x="4495" y="18653"/>
                  <a:pt x="4462" y="18960"/>
                </a:cubicBezTo>
                <a:cubicBezTo>
                  <a:pt x="4430" y="19268"/>
                  <a:pt x="4402" y="19592"/>
                  <a:pt x="4400" y="19681"/>
                </a:cubicBezTo>
                <a:cubicBezTo>
                  <a:pt x="4399" y="19769"/>
                  <a:pt x="4402" y="19842"/>
                  <a:pt x="4408" y="19842"/>
                </a:cubicBezTo>
                <a:cubicBezTo>
                  <a:pt x="4413" y="19842"/>
                  <a:pt x="4444" y="19551"/>
                  <a:pt x="4478" y="19197"/>
                </a:cubicBezTo>
                <a:cubicBezTo>
                  <a:pt x="4586" y="18045"/>
                  <a:pt x="4644" y="17473"/>
                  <a:pt x="4657" y="17440"/>
                </a:cubicBezTo>
                <a:cubicBezTo>
                  <a:pt x="4670" y="17403"/>
                  <a:pt x="4917" y="17432"/>
                  <a:pt x="4942" y="17473"/>
                </a:cubicBezTo>
                <a:cubicBezTo>
                  <a:pt x="4950" y="17486"/>
                  <a:pt x="4945" y="17615"/>
                  <a:pt x="4930" y="17762"/>
                </a:cubicBezTo>
                <a:cubicBezTo>
                  <a:pt x="4915" y="17909"/>
                  <a:pt x="4902" y="18140"/>
                  <a:pt x="4904" y="18276"/>
                </a:cubicBezTo>
                <a:cubicBezTo>
                  <a:pt x="4907" y="18456"/>
                  <a:pt x="4909" y="18479"/>
                  <a:pt x="4913" y="18356"/>
                </a:cubicBezTo>
                <a:cubicBezTo>
                  <a:pt x="4923" y="18068"/>
                  <a:pt x="4978" y="17493"/>
                  <a:pt x="5003" y="17430"/>
                </a:cubicBezTo>
                <a:cubicBezTo>
                  <a:pt x="5036" y="17344"/>
                  <a:pt x="5106" y="16493"/>
                  <a:pt x="5086" y="16408"/>
                </a:cubicBezTo>
                <a:cubicBezTo>
                  <a:pt x="5068" y="16328"/>
                  <a:pt x="4979" y="16213"/>
                  <a:pt x="4915" y="16186"/>
                </a:cubicBezTo>
                <a:close/>
                <a:moveTo>
                  <a:pt x="1965" y="16234"/>
                </a:moveTo>
                <a:cubicBezTo>
                  <a:pt x="1930" y="16236"/>
                  <a:pt x="1900" y="16246"/>
                  <a:pt x="1880" y="16264"/>
                </a:cubicBezTo>
                <a:cubicBezTo>
                  <a:pt x="1848" y="16293"/>
                  <a:pt x="1846" y="16330"/>
                  <a:pt x="1848" y="16682"/>
                </a:cubicBezTo>
                <a:cubicBezTo>
                  <a:pt x="1850" y="16894"/>
                  <a:pt x="1856" y="17162"/>
                  <a:pt x="1863" y="17279"/>
                </a:cubicBezTo>
                <a:cubicBezTo>
                  <a:pt x="1876" y="17486"/>
                  <a:pt x="1876" y="17488"/>
                  <a:pt x="1879" y="17332"/>
                </a:cubicBezTo>
                <a:cubicBezTo>
                  <a:pt x="1881" y="17190"/>
                  <a:pt x="1887" y="17167"/>
                  <a:pt x="1929" y="17140"/>
                </a:cubicBezTo>
                <a:cubicBezTo>
                  <a:pt x="1956" y="17123"/>
                  <a:pt x="2001" y="17123"/>
                  <a:pt x="2035" y="17138"/>
                </a:cubicBezTo>
                <a:lnTo>
                  <a:pt x="2093" y="17160"/>
                </a:lnTo>
                <a:lnTo>
                  <a:pt x="2090" y="18235"/>
                </a:lnTo>
                <a:lnTo>
                  <a:pt x="2088" y="19310"/>
                </a:lnTo>
                <a:lnTo>
                  <a:pt x="2102" y="18477"/>
                </a:lnTo>
                <a:cubicBezTo>
                  <a:pt x="2109" y="18019"/>
                  <a:pt x="2121" y="17333"/>
                  <a:pt x="2129" y="16956"/>
                </a:cubicBezTo>
                <a:lnTo>
                  <a:pt x="2144" y="16272"/>
                </a:lnTo>
                <a:lnTo>
                  <a:pt x="2084" y="16254"/>
                </a:lnTo>
                <a:cubicBezTo>
                  <a:pt x="2040" y="16240"/>
                  <a:pt x="2000" y="16232"/>
                  <a:pt x="1965" y="16234"/>
                </a:cubicBezTo>
                <a:close/>
                <a:moveTo>
                  <a:pt x="957" y="16335"/>
                </a:moveTo>
                <a:cubicBezTo>
                  <a:pt x="900" y="16339"/>
                  <a:pt x="849" y="16356"/>
                  <a:pt x="840" y="16380"/>
                </a:cubicBezTo>
                <a:cubicBezTo>
                  <a:pt x="832" y="16402"/>
                  <a:pt x="821" y="16571"/>
                  <a:pt x="814" y="16758"/>
                </a:cubicBezTo>
                <a:cubicBezTo>
                  <a:pt x="808" y="16944"/>
                  <a:pt x="800" y="17213"/>
                  <a:pt x="795" y="17354"/>
                </a:cubicBezTo>
                <a:cubicBezTo>
                  <a:pt x="787" y="17578"/>
                  <a:pt x="788" y="17567"/>
                  <a:pt x="810" y="17256"/>
                </a:cubicBezTo>
                <a:cubicBezTo>
                  <a:pt x="824" y="17059"/>
                  <a:pt x="846" y="16878"/>
                  <a:pt x="858" y="16853"/>
                </a:cubicBezTo>
                <a:cubicBezTo>
                  <a:pt x="884" y="16802"/>
                  <a:pt x="998" y="16795"/>
                  <a:pt x="1069" y="16841"/>
                </a:cubicBezTo>
                <a:lnTo>
                  <a:pt x="1118" y="16871"/>
                </a:lnTo>
                <a:lnTo>
                  <a:pt x="1109" y="17241"/>
                </a:lnTo>
                <a:lnTo>
                  <a:pt x="1098" y="17614"/>
                </a:lnTo>
                <a:lnTo>
                  <a:pt x="1123" y="17248"/>
                </a:lnTo>
                <a:cubicBezTo>
                  <a:pt x="1136" y="17048"/>
                  <a:pt x="1157" y="16807"/>
                  <a:pt x="1168" y="16712"/>
                </a:cubicBezTo>
                <a:cubicBezTo>
                  <a:pt x="1194" y="16491"/>
                  <a:pt x="1179" y="16398"/>
                  <a:pt x="1114" y="16360"/>
                </a:cubicBezTo>
                <a:cubicBezTo>
                  <a:pt x="1077" y="16339"/>
                  <a:pt x="1014" y="16330"/>
                  <a:pt x="957" y="16335"/>
                </a:cubicBezTo>
                <a:close/>
                <a:moveTo>
                  <a:pt x="6369" y="16392"/>
                </a:moveTo>
                <a:cubicBezTo>
                  <a:pt x="6151" y="16418"/>
                  <a:pt x="6167" y="16379"/>
                  <a:pt x="6176" y="16894"/>
                </a:cubicBezTo>
                <a:cubicBezTo>
                  <a:pt x="6182" y="17187"/>
                  <a:pt x="6194" y="17383"/>
                  <a:pt x="6213" y="17470"/>
                </a:cubicBezTo>
                <a:cubicBezTo>
                  <a:pt x="6252" y="17651"/>
                  <a:pt x="6235" y="17807"/>
                  <a:pt x="6147" y="18084"/>
                </a:cubicBezTo>
                <a:cubicBezTo>
                  <a:pt x="6076" y="18310"/>
                  <a:pt x="6005" y="18649"/>
                  <a:pt x="6023" y="18679"/>
                </a:cubicBezTo>
                <a:cubicBezTo>
                  <a:pt x="6028" y="18687"/>
                  <a:pt x="6042" y="18620"/>
                  <a:pt x="6055" y="18532"/>
                </a:cubicBezTo>
                <a:cubicBezTo>
                  <a:pt x="6067" y="18445"/>
                  <a:pt x="6114" y="18261"/>
                  <a:pt x="6158" y="18122"/>
                </a:cubicBezTo>
                <a:cubicBezTo>
                  <a:pt x="6212" y="17953"/>
                  <a:pt x="6243" y="17813"/>
                  <a:pt x="6252" y="17697"/>
                </a:cubicBezTo>
                <a:cubicBezTo>
                  <a:pt x="6264" y="17545"/>
                  <a:pt x="6272" y="17516"/>
                  <a:pt x="6317" y="17480"/>
                </a:cubicBezTo>
                <a:cubicBezTo>
                  <a:pt x="6355" y="17450"/>
                  <a:pt x="6386" y="17448"/>
                  <a:pt x="6427" y="17468"/>
                </a:cubicBezTo>
                <a:cubicBezTo>
                  <a:pt x="6496" y="17501"/>
                  <a:pt x="6497" y="17505"/>
                  <a:pt x="6419" y="18150"/>
                </a:cubicBezTo>
                <a:cubicBezTo>
                  <a:pt x="6390" y="18395"/>
                  <a:pt x="6367" y="18642"/>
                  <a:pt x="6368" y="18696"/>
                </a:cubicBezTo>
                <a:cubicBezTo>
                  <a:pt x="6369" y="18759"/>
                  <a:pt x="6377" y="18717"/>
                  <a:pt x="6392" y="18583"/>
                </a:cubicBezTo>
                <a:cubicBezTo>
                  <a:pt x="6404" y="18466"/>
                  <a:pt x="6437" y="18199"/>
                  <a:pt x="6463" y="17989"/>
                </a:cubicBezTo>
                <a:cubicBezTo>
                  <a:pt x="6490" y="17778"/>
                  <a:pt x="6512" y="17576"/>
                  <a:pt x="6512" y="17543"/>
                </a:cubicBezTo>
                <a:cubicBezTo>
                  <a:pt x="6512" y="17510"/>
                  <a:pt x="6524" y="17466"/>
                  <a:pt x="6539" y="17445"/>
                </a:cubicBezTo>
                <a:cubicBezTo>
                  <a:pt x="6580" y="17389"/>
                  <a:pt x="6580" y="16471"/>
                  <a:pt x="6539" y="16415"/>
                </a:cubicBezTo>
                <a:cubicBezTo>
                  <a:pt x="6519" y="16388"/>
                  <a:pt x="6469" y="16381"/>
                  <a:pt x="6369" y="16392"/>
                </a:cubicBezTo>
                <a:close/>
                <a:moveTo>
                  <a:pt x="3460" y="16395"/>
                </a:moveTo>
                <a:cubicBezTo>
                  <a:pt x="3398" y="16398"/>
                  <a:pt x="3339" y="16412"/>
                  <a:pt x="3322" y="16440"/>
                </a:cubicBezTo>
                <a:cubicBezTo>
                  <a:pt x="3314" y="16455"/>
                  <a:pt x="3302" y="16807"/>
                  <a:pt x="3298" y="17221"/>
                </a:cubicBezTo>
                <a:cubicBezTo>
                  <a:pt x="3294" y="17640"/>
                  <a:pt x="3279" y="18109"/>
                  <a:pt x="3265" y="18278"/>
                </a:cubicBezTo>
                <a:cubicBezTo>
                  <a:pt x="3250" y="18446"/>
                  <a:pt x="3233" y="18671"/>
                  <a:pt x="3228" y="18779"/>
                </a:cubicBezTo>
                <a:cubicBezTo>
                  <a:pt x="3223" y="18888"/>
                  <a:pt x="3235" y="18800"/>
                  <a:pt x="3256" y="18583"/>
                </a:cubicBezTo>
                <a:cubicBezTo>
                  <a:pt x="3276" y="18366"/>
                  <a:pt x="3301" y="18159"/>
                  <a:pt x="3312" y="18122"/>
                </a:cubicBezTo>
                <a:cubicBezTo>
                  <a:pt x="3323" y="18086"/>
                  <a:pt x="3328" y="18035"/>
                  <a:pt x="3322" y="18009"/>
                </a:cubicBezTo>
                <a:cubicBezTo>
                  <a:pt x="3316" y="17981"/>
                  <a:pt x="3327" y="17944"/>
                  <a:pt x="3351" y="17916"/>
                </a:cubicBezTo>
                <a:cubicBezTo>
                  <a:pt x="3404" y="17854"/>
                  <a:pt x="3406" y="17618"/>
                  <a:pt x="3354" y="17556"/>
                </a:cubicBezTo>
                <a:cubicBezTo>
                  <a:pt x="3293" y="17482"/>
                  <a:pt x="3333" y="17415"/>
                  <a:pt x="3438" y="17415"/>
                </a:cubicBezTo>
                <a:cubicBezTo>
                  <a:pt x="3557" y="17415"/>
                  <a:pt x="3601" y="17452"/>
                  <a:pt x="3588" y="17543"/>
                </a:cubicBezTo>
                <a:cubicBezTo>
                  <a:pt x="3582" y="17581"/>
                  <a:pt x="3571" y="17629"/>
                  <a:pt x="3562" y="17649"/>
                </a:cubicBezTo>
                <a:cubicBezTo>
                  <a:pt x="3552" y="17671"/>
                  <a:pt x="3553" y="17690"/>
                  <a:pt x="3567" y="17704"/>
                </a:cubicBezTo>
                <a:cubicBezTo>
                  <a:pt x="3592" y="17730"/>
                  <a:pt x="3589" y="17819"/>
                  <a:pt x="3512" y="18900"/>
                </a:cubicBezTo>
                <a:cubicBezTo>
                  <a:pt x="3482" y="19325"/>
                  <a:pt x="3456" y="19685"/>
                  <a:pt x="3456" y="19701"/>
                </a:cubicBezTo>
                <a:cubicBezTo>
                  <a:pt x="3456" y="19716"/>
                  <a:pt x="3460" y="19722"/>
                  <a:pt x="3465" y="19713"/>
                </a:cubicBezTo>
                <a:cubicBezTo>
                  <a:pt x="3480" y="19689"/>
                  <a:pt x="3621" y="17764"/>
                  <a:pt x="3656" y="17097"/>
                </a:cubicBezTo>
                <a:cubicBezTo>
                  <a:pt x="3664" y="16947"/>
                  <a:pt x="3676" y="16745"/>
                  <a:pt x="3684" y="16649"/>
                </a:cubicBezTo>
                <a:lnTo>
                  <a:pt x="3697" y="16476"/>
                </a:lnTo>
                <a:lnTo>
                  <a:pt x="3627" y="16425"/>
                </a:lnTo>
                <a:cubicBezTo>
                  <a:pt x="3591" y="16400"/>
                  <a:pt x="3523" y="16392"/>
                  <a:pt x="3460" y="16395"/>
                </a:cubicBezTo>
                <a:close/>
                <a:moveTo>
                  <a:pt x="7676" y="16559"/>
                </a:moveTo>
                <a:cubicBezTo>
                  <a:pt x="7577" y="16546"/>
                  <a:pt x="7402" y="16593"/>
                  <a:pt x="7351" y="16644"/>
                </a:cubicBezTo>
                <a:cubicBezTo>
                  <a:pt x="7330" y="16666"/>
                  <a:pt x="7332" y="17016"/>
                  <a:pt x="7354" y="17279"/>
                </a:cubicBezTo>
                <a:cubicBezTo>
                  <a:pt x="7368" y="17435"/>
                  <a:pt x="7382" y="17505"/>
                  <a:pt x="7411" y="17541"/>
                </a:cubicBezTo>
                <a:cubicBezTo>
                  <a:pt x="7458" y="17601"/>
                  <a:pt x="7505" y="17811"/>
                  <a:pt x="7480" y="17853"/>
                </a:cubicBezTo>
                <a:cubicBezTo>
                  <a:pt x="7471" y="17869"/>
                  <a:pt x="7464" y="17908"/>
                  <a:pt x="7464" y="17941"/>
                </a:cubicBezTo>
                <a:cubicBezTo>
                  <a:pt x="7464" y="17998"/>
                  <a:pt x="7465" y="17999"/>
                  <a:pt x="7500" y="17946"/>
                </a:cubicBezTo>
                <a:cubicBezTo>
                  <a:pt x="7544" y="17880"/>
                  <a:pt x="7547" y="17772"/>
                  <a:pt x="7508" y="17674"/>
                </a:cubicBezTo>
                <a:cubicBezTo>
                  <a:pt x="7473" y="17587"/>
                  <a:pt x="7485" y="17573"/>
                  <a:pt x="7614" y="17548"/>
                </a:cubicBezTo>
                <a:cubicBezTo>
                  <a:pt x="7718" y="17528"/>
                  <a:pt x="7764" y="17566"/>
                  <a:pt x="7722" y="17636"/>
                </a:cubicBezTo>
                <a:cubicBezTo>
                  <a:pt x="7687" y="17693"/>
                  <a:pt x="7698" y="17851"/>
                  <a:pt x="7738" y="17893"/>
                </a:cubicBezTo>
                <a:cubicBezTo>
                  <a:pt x="7770" y="17926"/>
                  <a:pt x="7775" y="17967"/>
                  <a:pt x="7778" y="18195"/>
                </a:cubicBezTo>
                <a:lnTo>
                  <a:pt x="7782" y="18462"/>
                </a:lnTo>
                <a:lnTo>
                  <a:pt x="7789" y="18162"/>
                </a:lnTo>
                <a:cubicBezTo>
                  <a:pt x="7793" y="17928"/>
                  <a:pt x="7787" y="17852"/>
                  <a:pt x="7766" y="17812"/>
                </a:cubicBezTo>
                <a:cubicBezTo>
                  <a:pt x="7743" y="17771"/>
                  <a:pt x="7742" y="17740"/>
                  <a:pt x="7760" y="17641"/>
                </a:cubicBezTo>
                <a:cubicBezTo>
                  <a:pt x="7771" y="17575"/>
                  <a:pt x="7793" y="17497"/>
                  <a:pt x="7808" y="17468"/>
                </a:cubicBezTo>
                <a:cubicBezTo>
                  <a:pt x="7830" y="17424"/>
                  <a:pt x="7832" y="17351"/>
                  <a:pt x="7822" y="17060"/>
                </a:cubicBezTo>
                <a:cubicBezTo>
                  <a:pt x="7805" y="16556"/>
                  <a:pt x="7811" y="16576"/>
                  <a:pt x="7676" y="16559"/>
                </a:cubicBezTo>
                <a:close/>
                <a:moveTo>
                  <a:pt x="9196" y="16662"/>
                </a:moveTo>
                <a:cubicBezTo>
                  <a:pt x="9173" y="16656"/>
                  <a:pt x="9135" y="16659"/>
                  <a:pt x="9070" y="16667"/>
                </a:cubicBezTo>
                <a:cubicBezTo>
                  <a:pt x="8865" y="16691"/>
                  <a:pt x="8865" y="16693"/>
                  <a:pt x="8880" y="17097"/>
                </a:cubicBezTo>
                <a:cubicBezTo>
                  <a:pt x="8892" y="17421"/>
                  <a:pt x="8935" y="17786"/>
                  <a:pt x="8979" y="17921"/>
                </a:cubicBezTo>
                <a:cubicBezTo>
                  <a:pt x="8993" y="17964"/>
                  <a:pt x="8994" y="17994"/>
                  <a:pt x="8982" y="18006"/>
                </a:cubicBezTo>
                <a:cubicBezTo>
                  <a:pt x="8972" y="18017"/>
                  <a:pt x="8964" y="18046"/>
                  <a:pt x="8964" y="18072"/>
                </a:cubicBezTo>
                <a:cubicBezTo>
                  <a:pt x="8964" y="18110"/>
                  <a:pt x="8968" y="18113"/>
                  <a:pt x="8991" y="18082"/>
                </a:cubicBezTo>
                <a:cubicBezTo>
                  <a:pt x="9027" y="18033"/>
                  <a:pt x="9026" y="17916"/>
                  <a:pt x="8989" y="17823"/>
                </a:cubicBezTo>
                <a:cubicBezTo>
                  <a:pt x="8939" y="17696"/>
                  <a:pt x="8967" y="17659"/>
                  <a:pt x="9100" y="17659"/>
                </a:cubicBezTo>
                <a:cubicBezTo>
                  <a:pt x="9175" y="17659"/>
                  <a:pt x="9223" y="17673"/>
                  <a:pt x="9232" y="17697"/>
                </a:cubicBezTo>
                <a:cubicBezTo>
                  <a:pt x="9275" y="17808"/>
                  <a:pt x="9276" y="16843"/>
                  <a:pt x="9234" y="16707"/>
                </a:cubicBezTo>
                <a:cubicBezTo>
                  <a:pt x="9226" y="16682"/>
                  <a:pt x="9218" y="16667"/>
                  <a:pt x="9196" y="16662"/>
                </a:cubicBezTo>
                <a:close/>
                <a:moveTo>
                  <a:pt x="13462" y="16722"/>
                </a:moveTo>
                <a:cubicBezTo>
                  <a:pt x="13081" y="16734"/>
                  <a:pt x="13020" y="16752"/>
                  <a:pt x="13000" y="16861"/>
                </a:cubicBezTo>
                <a:cubicBezTo>
                  <a:pt x="12980" y="16974"/>
                  <a:pt x="12982" y="18220"/>
                  <a:pt x="13003" y="18326"/>
                </a:cubicBezTo>
                <a:cubicBezTo>
                  <a:pt x="13030" y="18464"/>
                  <a:pt x="13209" y="20603"/>
                  <a:pt x="13237" y="21128"/>
                </a:cubicBezTo>
                <a:cubicBezTo>
                  <a:pt x="13244" y="21262"/>
                  <a:pt x="13255" y="21386"/>
                  <a:pt x="13261" y="21403"/>
                </a:cubicBezTo>
                <a:cubicBezTo>
                  <a:pt x="13284" y="21462"/>
                  <a:pt x="13286" y="21245"/>
                  <a:pt x="13266" y="20932"/>
                </a:cubicBezTo>
                <a:cubicBezTo>
                  <a:pt x="13254" y="20757"/>
                  <a:pt x="13202" y="20115"/>
                  <a:pt x="13150" y="19504"/>
                </a:cubicBezTo>
                <a:cubicBezTo>
                  <a:pt x="13099" y="18894"/>
                  <a:pt x="13063" y="18370"/>
                  <a:pt x="13070" y="18341"/>
                </a:cubicBezTo>
                <a:cubicBezTo>
                  <a:pt x="13081" y="18293"/>
                  <a:pt x="13112" y="18291"/>
                  <a:pt x="13480" y="18311"/>
                </a:cubicBezTo>
                <a:cubicBezTo>
                  <a:pt x="13699" y="18323"/>
                  <a:pt x="13884" y="18340"/>
                  <a:pt x="13893" y="18349"/>
                </a:cubicBezTo>
                <a:cubicBezTo>
                  <a:pt x="13909" y="18365"/>
                  <a:pt x="13898" y="19146"/>
                  <a:pt x="13868" y="20008"/>
                </a:cubicBezTo>
                <a:cubicBezTo>
                  <a:pt x="13838" y="20869"/>
                  <a:pt x="13831" y="21407"/>
                  <a:pt x="13849" y="21342"/>
                </a:cubicBezTo>
                <a:cubicBezTo>
                  <a:pt x="13858" y="21309"/>
                  <a:pt x="13883" y="20630"/>
                  <a:pt x="13905" y="19834"/>
                </a:cubicBezTo>
                <a:cubicBezTo>
                  <a:pt x="13926" y="19038"/>
                  <a:pt x="13952" y="18343"/>
                  <a:pt x="13961" y="18288"/>
                </a:cubicBezTo>
                <a:cubicBezTo>
                  <a:pt x="13983" y="18161"/>
                  <a:pt x="13983" y="16957"/>
                  <a:pt x="13961" y="16861"/>
                </a:cubicBezTo>
                <a:cubicBezTo>
                  <a:pt x="13931" y="16729"/>
                  <a:pt x="13865" y="16710"/>
                  <a:pt x="13462" y="16722"/>
                </a:cubicBezTo>
                <a:close/>
                <a:moveTo>
                  <a:pt x="15696" y="16818"/>
                </a:moveTo>
                <a:cubicBezTo>
                  <a:pt x="15526" y="16813"/>
                  <a:pt x="15347" y="16823"/>
                  <a:pt x="15253" y="16851"/>
                </a:cubicBezTo>
                <a:cubicBezTo>
                  <a:pt x="15034" y="16915"/>
                  <a:pt x="14961" y="16976"/>
                  <a:pt x="14943" y="17113"/>
                </a:cubicBezTo>
                <a:cubicBezTo>
                  <a:pt x="14928" y="17227"/>
                  <a:pt x="14958" y="17958"/>
                  <a:pt x="14986" y="18157"/>
                </a:cubicBezTo>
                <a:cubicBezTo>
                  <a:pt x="14995" y="18224"/>
                  <a:pt x="15002" y="18842"/>
                  <a:pt x="15002" y="19529"/>
                </a:cubicBezTo>
                <a:cubicBezTo>
                  <a:pt x="15003" y="20342"/>
                  <a:pt x="15009" y="20781"/>
                  <a:pt x="15021" y="20781"/>
                </a:cubicBezTo>
                <a:cubicBezTo>
                  <a:pt x="15032" y="20781"/>
                  <a:pt x="15041" y="20371"/>
                  <a:pt x="15042" y="19620"/>
                </a:cubicBezTo>
                <a:cubicBezTo>
                  <a:pt x="15043" y="18982"/>
                  <a:pt x="15045" y="18442"/>
                  <a:pt x="15046" y="18417"/>
                </a:cubicBezTo>
                <a:cubicBezTo>
                  <a:pt x="15048" y="18379"/>
                  <a:pt x="15117" y="18365"/>
                  <a:pt x="15450" y="18334"/>
                </a:cubicBezTo>
                <a:cubicBezTo>
                  <a:pt x="15672" y="18313"/>
                  <a:pt x="15919" y="18297"/>
                  <a:pt x="16000" y="18301"/>
                </a:cubicBezTo>
                <a:lnTo>
                  <a:pt x="16147" y="18308"/>
                </a:lnTo>
                <a:lnTo>
                  <a:pt x="16156" y="19431"/>
                </a:lnTo>
                <a:cubicBezTo>
                  <a:pt x="16161" y="20048"/>
                  <a:pt x="16170" y="20504"/>
                  <a:pt x="16177" y="20446"/>
                </a:cubicBezTo>
                <a:cubicBezTo>
                  <a:pt x="16185" y="20388"/>
                  <a:pt x="16193" y="19618"/>
                  <a:pt x="16196" y="18734"/>
                </a:cubicBezTo>
                <a:cubicBezTo>
                  <a:pt x="16200" y="16930"/>
                  <a:pt x="16200" y="16936"/>
                  <a:pt x="16086" y="16873"/>
                </a:cubicBezTo>
                <a:cubicBezTo>
                  <a:pt x="16029" y="16842"/>
                  <a:pt x="15867" y="16822"/>
                  <a:pt x="15696" y="16818"/>
                </a:cubicBezTo>
                <a:close/>
                <a:moveTo>
                  <a:pt x="10196" y="16826"/>
                </a:moveTo>
                <a:cubicBezTo>
                  <a:pt x="10052" y="16855"/>
                  <a:pt x="10036" y="16891"/>
                  <a:pt x="10049" y="17186"/>
                </a:cubicBezTo>
                <a:cubicBezTo>
                  <a:pt x="10059" y="17412"/>
                  <a:pt x="10096" y="17601"/>
                  <a:pt x="10137" y="17644"/>
                </a:cubicBezTo>
                <a:cubicBezTo>
                  <a:pt x="10147" y="17654"/>
                  <a:pt x="10142" y="17689"/>
                  <a:pt x="10126" y="17727"/>
                </a:cubicBezTo>
                <a:cubicBezTo>
                  <a:pt x="10111" y="17763"/>
                  <a:pt x="10099" y="17842"/>
                  <a:pt x="10101" y="17901"/>
                </a:cubicBezTo>
                <a:cubicBezTo>
                  <a:pt x="10103" y="18003"/>
                  <a:pt x="10104" y="18003"/>
                  <a:pt x="10111" y="17916"/>
                </a:cubicBezTo>
                <a:cubicBezTo>
                  <a:pt x="10116" y="17866"/>
                  <a:pt x="10130" y="17805"/>
                  <a:pt x="10143" y="17780"/>
                </a:cubicBezTo>
                <a:cubicBezTo>
                  <a:pt x="10188" y="17692"/>
                  <a:pt x="10189" y="17664"/>
                  <a:pt x="10154" y="17588"/>
                </a:cubicBezTo>
                <a:cubicBezTo>
                  <a:pt x="10121" y="17520"/>
                  <a:pt x="10121" y="17510"/>
                  <a:pt x="10146" y="17475"/>
                </a:cubicBezTo>
                <a:cubicBezTo>
                  <a:pt x="10184" y="17423"/>
                  <a:pt x="10346" y="17419"/>
                  <a:pt x="10377" y="17470"/>
                </a:cubicBezTo>
                <a:cubicBezTo>
                  <a:pt x="10396" y="17503"/>
                  <a:pt x="10394" y="17518"/>
                  <a:pt x="10368" y="17551"/>
                </a:cubicBezTo>
                <a:cubicBezTo>
                  <a:pt x="10325" y="17603"/>
                  <a:pt x="10327" y="17709"/>
                  <a:pt x="10372" y="17750"/>
                </a:cubicBezTo>
                <a:cubicBezTo>
                  <a:pt x="10401" y="17775"/>
                  <a:pt x="10410" y="17772"/>
                  <a:pt x="10410" y="17737"/>
                </a:cubicBezTo>
                <a:cubicBezTo>
                  <a:pt x="10410" y="17712"/>
                  <a:pt x="10401" y="17684"/>
                  <a:pt x="10392" y="17674"/>
                </a:cubicBezTo>
                <a:cubicBezTo>
                  <a:pt x="10382" y="17664"/>
                  <a:pt x="10387" y="17609"/>
                  <a:pt x="10404" y="17543"/>
                </a:cubicBezTo>
                <a:cubicBezTo>
                  <a:pt x="10426" y="17457"/>
                  <a:pt x="10429" y="17375"/>
                  <a:pt x="10419" y="17188"/>
                </a:cubicBezTo>
                <a:cubicBezTo>
                  <a:pt x="10413" y="17054"/>
                  <a:pt x="10403" y="16924"/>
                  <a:pt x="10398" y="16896"/>
                </a:cubicBezTo>
                <a:cubicBezTo>
                  <a:pt x="10386" y="16827"/>
                  <a:pt x="10314" y="16801"/>
                  <a:pt x="10196" y="16826"/>
                </a:cubicBezTo>
                <a:close/>
                <a:moveTo>
                  <a:pt x="11446" y="16843"/>
                </a:moveTo>
                <a:cubicBezTo>
                  <a:pt x="11330" y="16862"/>
                  <a:pt x="11335" y="16986"/>
                  <a:pt x="11336" y="17548"/>
                </a:cubicBezTo>
                <a:cubicBezTo>
                  <a:pt x="11337" y="17895"/>
                  <a:pt x="11345" y="18155"/>
                  <a:pt x="11356" y="18190"/>
                </a:cubicBezTo>
                <a:cubicBezTo>
                  <a:pt x="11371" y="18236"/>
                  <a:pt x="11368" y="18265"/>
                  <a:pt x="11341" y="18321"/>
                </a:cubicBezTo>
                <a:cubicBezTo>
                  <a:pt x="11310" y="18384"/>
                  <a:pt x="11306" y="18440"/>
                  <a:pt x="11307" y="18804"/>
                </a:cubicBezTo>
                <a:cubicBezTo>
                  <a:pt x="11309" y="19032"/>
                  <a:pt x="11317" y="19301"/>
                  <a:pt x="11324" y="19401"/>
                </a:cubicBezTo>
                <a:cubicBezTo>
                  <a:pt x="11332" y="19502"/>
                  <a:pt x="11334" y="19339"/>
                  <a:pt x="11329" y="19036"/>
                </a:cubicBezTo>
                <a:cubicBezTo>
                  <a:pt x="11320" y="18508"/>
                  <a:pt x="11321" y="18490"/>
                  <a:pt x="11359" y="18434"/>
                </a:cubicBezTo>
                <a:cubicBezTo>
                  <a:pt x="11403" y="18369"/>
                  <a:pt x="11414" y="18152"/>
                  <a:pt x="11376" y="18089"/>
                </a:cubicBezTo>
                <a:cubicBezTo>
                  <a:pt x="11349" y="18045"/>
                  <a:pt x="11336" y="18046"/>
                  <a:pt x="11626" y="18047"/>
                </a:cubicBezTo>
                <a:lnTo>
                  <a:pt x="11865" y="18047"/>
                </a:lnTo>
                <a:lnTo>
                  <a:pt x="11869" y="18198"/>
                </a:lnTo>
                <a:cubicBezTo>
                  <a:pt x="11872" y="18283"/>
                  <a:pt x="11888" y="18366"/>
                  <a:pt x="11903" y="18386"/>
                </a:cubicBezTo>
                <a:cubicBezTo>
                  <a:pt x="11924" y="18415"/>
                  <a:pt x="11928" y="18517"/>
                  <a:pt x="11928" y="18882"/>
                </a:cubicBezTo>
                <a:cubicBezTo>
                  <a:pt x="11928" y="19337"/>
                  <a:pt x="11927" y="19346"/>
                  <a:pt x="11875" y="19482"/>
                </a:cubicBezTo>
                <a:cubicBezTo>
                  <a:pt x="11846" y="19557"/>
                  <a:pt x="11791" y="19661"/>
                  <a:pt x="11752" y="19713"/>
                </a:cubicBezTo>
                <a:cubicBezTo>
                  <a:pt x="11596" y="19924"/>
                  <a:pt x="11584" y="19942"/>
                  <a:pt x="11654" y="19867"/>
                </a:cubicBezTo>
                <a:cubicBezTo>
                  <a:pt x="11689" y="19829"/>
                  <a:pt x="11749" y="19761"/>
                  <a:pt x="11786" y="19713"/>
                </a:cubicBezTo>
                <a:cubicBezTo>
                  <a:pt x="11830" y="19656"/>
                  <a:pt x="11856" y="19638"/>
                  <a:pt x="11865" y="19660"/>
                </a:cubicBezTo>
                <a:cubicBezTo>
                  <a:pt x="11879" y="19698"/>
                  <a:pt x="11728" y="19967"/>
                  <a:pt x="11649" y="20046"/>
                </a:cubicBezTo>
                <a:cubicBezTo>
                  <a:pt x="11621" y="20073"/>
                  <a:pt x="11599" y="20107"/>
                  <a:pt x="11599" y="20121"/>
                </a:cubicBezTo>
                <a:cubicBezTo>
                  <a:pt x="11599" y="20167"/>
                  <a:pt x="11759" y="19965"/>
                  <a:pt x="11827" y="19834"/>
                </a:cubicBezTo>
                <a:cubicBezTo>
                  <a:pt x="11928" y="19638"/>
                  <a:pt x="11947" y="19489"/>
                  <a:pt x="11947" y="18870"/>
                </a:cubicBezTo>
                <a:cubicBezTo>
                  <a:pt x="11947" y="18446"/>
                  <a:pt x="11941" y="18324"/>
                  <a:pt x="11921" y="18296"/>
                </a:cubicBezTo>
                <a:cubicBezTo>
                  <a:pt x="11886" y="18248"/>
                  <a:pt x="11874" y="18039"/>
                  <a:pt x="11875" y="17475"/>
                </a:cubicBezTo>
                <a:cubicBezTo>
                  <a:pt x="11876" y="16854"/>
                  <a:pt x="11881" y="16864"/>
                  <a:pt x="11606" y="16846"/>
                </a:cubicBezTo>
                <a:cubicBezTo>
                  <a:pt x="11536" y="16841"/>
                  <a:pt x="11484" y="16837"/>
                  <a:pt x="11446" y="16843"/>
                </a:cubicBezTo>
                <a:close/>
                <a:moveTo>
                  <a:pt x="18366" y="16911"/>
                </a:moveTo>
                <a:cubicBezTo>
                  <a:pt x="18341" y="16885"/>
                  <a:pt x="17784" y="16889"/>
                  <a:pt x="17445" y="16916"/>
                </a:cubicBezTo>
                <a:cubicBezTo>
                  <a:pt x="17136" y="16941"/>
                  <a:pt x="17135" y="16940"/>
                  <a:pt x="17132" y="17347"/>
                </a:cubicBezTo>
                <a:cubicBezTo>
                  <a:pt x="17130" y="17685"/>
                  <a:pt x="17150" y="18016"/>
                  <a:pt x="17188" y="18278"/>
                </a:cubicBezTo>
                <a:cubicBezTo>
                  <a:pt x="17206" y="18395"/>
                  <a:pt x="17218" y="18711"/>
                  <a:pt x="17225" y="19159"/>
                </a:cubicBezTo>
                <a:cubicBezTo>
                  <a:pt x="17237" y="19971"/>
                  <a:pt x="17251" y="20470"/>
                  <a:pt x="17264" y="20655"/>
                </a:cubicBezTo>
                <a:cubicBezTo>
                  <a:pt x="17288" y="20971"/>
                  <a:pt x="17291" y="20683"/>
                  <a:pt x="17273" y="19610"/>
                </a:cubicBezTo>
                <a:cubicBezTo>
                  <a:pt x="17262" y="18908"/>
                  <a:pt x="17262" y="18451"/>
                  <a:pt x="17272" y="18434"/>
                </a:cubicBezTo>
                <a:cubicBezTo>
                  <a:pt x="17281" y="18419"/>
                  <a:pt x="17531" y="18399"/>
                  <a:pt x="17828" y="18392"/>
                </a:cubicBezTo>
                <a:cubicBezTo>
                  <a:pt x="18446" y="18376"/>
                  <a:pt x="18393" y="18349"/>
                  <a:pt x="18412" y="18689"/>
                </a:cubicBezTo>
                <a:cubicBezTo>
                  <a:pt x="18463" y="19597"/>
                  <a:pt x="18542" y="20652"/>
                  <a:pt x="18562" y="20685"/>
                </a:cubicBezTo>
                <a:cubicBezTo>
                  <a:pt x="18589" y="20729"/>
                  <a:pt x="18587" y="20620"/>
                  <a:pt x="18555" y="20187"/>
                </a:cubicBezTo>
                <a:cubicBezTo>
                  <a:pt x="18535" y="19922"/>
                  <a:pt x="18513" y="19615"/>
                  <a:pt x="18508" y="19507"/>
                </a:cubicBezTo>
                <a:cubicBezTo>
                  <a:pt x="18502" y="19398"/>
                  <a:pt x="18489" y="19152"/>
                  <a:pt x="18477" y="18960"/>
                </a:cubicBezTo>
                <a:cubicBezTo>
                  <a:pt x="18466" y="18769"/>
                  <a:pt x="18456" y="18279"/>
                  <a:pt x="18455" y="17870"/>
                </a:cubicBezTo>
                <a:cubicBezTo>
                  <a:pt x="18453" y="17226"/>
                  <a:pt x="18447" y="17113"/>
                  <a:pt x="18420" y="17029"/>
                </a:cubicBezTo>
                <a:cubicBezTo>
                  <a:pt x="18402" y="16976"/>
                  <a:pt x="18378" y="16923"/>
                  <a:pt x="18366" y="16911"/>
                </a:cubicBezTo>
                <a:close/>
                <a:moveTo>
                  <a:pt x="20815" y="17165"/>
                </a:moveTo>
                <a:cubicBezTo>
                  <a:pt x="20682" y="17160"/>
                  <a:pt x="20501" y="17165"/>
                  <a:pt x="20255" y="17168"/>
                </a:cubicBezTo>
                <a:cubicBezTo>
                  <a:pt x="19847" y="17172"/>
                  <a:pt x="19483" y="17184"/>
                  <a:pt x="19444" y="17193"/>
                </a:cubicBezTo>
                <a:cubicBezTo>
                  <a:pt x="19347" y="17217"/>
                  <a:pt x="19335" y="17279"/>
                  <a:pt x="19350" y="17760"/>
                </a:cubicBezTo>
                <a:cubicBezTo>
                  <a:pt x="19362" y="18129"/>
                  <a:pt x="19368" y="18167"/>
                  <a:pt x="19415" y="18283"/>
                </a:cubicBezTo>
                <a:cubicBezTo>
                  <a:pt x="19444" y="18352"/>
                  <a:pt x="19478" y="18416"/>
                  <a:pt x="19491" y="18424"/>
                </a:cubicBezTo>
                <a:cubicBezTo>
                  <a:pt x="19508" y="18435"/>
                  <a:pt x="19523" y="18552"/>
                  <a:pt x="19538" y="18784"/>
                </a:cubicBezTo>
                <a:cubicBezTo>
                  <a:pt x="19551" y="18974"/>
                  <a:pt x="19569" y="19183"/>
                  <a:pt x="19578" y="19250"/>
                </a:cubicBezTo>
                <a:cubicBezTo>
                  <a:pt x="19591" y="19347"/>
                  <a:pt x="19760" y="21351"/>
                  <a:pt x="19760" y="21403"/>
                </a:cubicBezTo>
                <a:cubicBezTo>
                  <a:pt x="19760" y="21410"/>
                  <a:pt x="19768" y="21418"/>
                  <a:pt x="19778" y="21418"/>
                </a:cubicBezTo>
                <a:cubicBezTo>
                  <a:pt x="19788" y="21418"/>
                  <a:pt x="19797" y="21367"/>
                  <a:pt x="19797" y="21304"/>
                </a:cubicBezTo>
                <a:cubicBezTo>
                  <a:pt x="19796" y="21189"/>
                  <a:pt x="19684" y="19724"/>
                  <a:pt x="19614" y="18930"/>
                </a:cubicBezTo>
                <a:cubicBezTo>
                  <a:pt x="19593" y="18693"/>
                  <a:pt x="19580" y="18493"/>
                  <a:pt x="19586" y="18485"/>
                </a:cubicBezTo>
                <a:cubicBezTo>
                  <a:pt x="19599" y="18462"/>
                  <a:pt x="19704" y="18457"/>
                  <a:pt x="20381" y="18449"/>
                </a:cubicBezTo>
                <a:cubicBezTo>
                  <a:pt x="20717" y="18446"/>
                  <a:pt x="20998" y="18454"/>
                  <a:pt x="21005" y="18467"/>
                </a:cubicBezTo>
                <a:cubicBezTo>
                  <a:pt x="21012" y="18480"/>
                  <a:pt x="21028" y="18736"/>
                  <a:pt x="21040" y="19036"/>
                </a:cubicBezTo>
                <a:cubicBezTo>
                  <a:pt x="21082" y="20106"/>
                  <a:pt x="21149" y="21498"/>
                  <a:pt x="21161" y="21561"/>
                </a:cubicBezTo>
                <a:cubicBezTo>
                  <a:pt x="21165" y="21582"/>
                  <a:pt x="21175" y="21599"/>
                  <a:pt x="21184" y="21599"/>
                </a:cubicBezTo>
                <a:cubicBezTo>
                  <a:pt x="21217" y="21599"/>
                  <a:pt x="21223" y="21280"/>
                  <a:pt x="21196" y="20846"/>
                </a:cubicBezTo>
                <a:cubicBezTo>
                  <a:pt x="21172" y="20452"/>
                  <a:pt x="21117" y="19376"/>
                  <a:pt x="21087" y="18709"/>
                </a:cubicBezTo>
                <a:lnTo>
                  <a:pt x="21075" y="18472"/>
                </a:lnTo>
                <a:lnTo>
                  <a:pt x="21132" y="18437"/>
                </a:lnTo>
                <a:cubicBezTo>
                  <a:pt x="21184" y="18405"/>
                  <a:pt x="21190" y="18390"/>
                  <a:pt x="21186" y="18288"/>
                </a:cubicBezTo>
                <a:cubicBezTo>
                  <a:pt x="21183" y="18226"/>
                  <a:pt x="21185" y="18168"/>
                  <a:pt x="21192" y="18157"/>
                </a:cubicBezTo>
                <a:cubicBezTo>
                  <a:pt x="21198" y="18147"/>
                  <a:pt x="21200" y="17992"/>
                  <a:pt x="21195" y="17815"/>
                </a:cubicBezTo>
                <a:cubicBezTo>
                  <a:pt x="21180" y="17289"/>
                  <a:pt x="21214" y="17181"/>
                  <a:pt x="20815" y="17165"/>
                </a:cubicBezTo>
                <a:close/>
                <a:moveTo>
                  <a:pt x="1859" y="17546"/>
                </a:moveTo>
                <a:cubicBezTo>
                  <a:pt x="1856" y="17550"/>
                  <a:pt x="1852" y="17591"/>
                  <a:pt x="1845" y="17674"/>
                </a:cubicBezTo>
                <a:cubicBezTo>
                  <a:pt x="1837" y="17774"/>
                  <a:pt x="1826" y="18004"/>
                  <a:pt x="1821" y="18188"/>
                </a:cubicBezTo>
                <a:lnTo>
                  <a:pt x="1810" y="18522"/>
                </a:lnTo>
                <a:lnTo>
                  <a:pt x="1836" y="18142"/>
                </a:lnTo>
                <a:cubicBezTo>
                  <a:pt x="1857" y="17825"/>
                  <a:pt x="1867" y="17532"/>
                  <a:pt x="1859" y="17546"/>
                </a:cubicBezTo>
                <a:close/>
                <a:moveTo>
                  <a:pt x="9234" y="17750"/>
                </a:moveTo>
                <a:cubicBezTo>
                  <a:pt x="9230" y="17749"/>
                  <a:pt x="9224" y="17763"/>
                  <a:pt x="9211" y="17792"/>
                </a:cubicBezTo>
                <a:cubicBezTo>
                  <a:pt x="9178" y="17864"/>
                  <a:pt x="9175" y="18025"/>
                  <a:pt x="9206" y="18077"/>
                </a:cubicBezTo>
                <a:cubicBezTo>
                  <a:pt x="9238" y="18130"/>
                  <a:pt x="9250" y="18036"/>
                  <a:pt x="9219" y="17974"/>
                </a:cubicBezTo>
                <a:cubicBezTo>
                  <a:pt x="9201" y="17939"/>
                  <a:pt x="9201" y="17920"/>
                  <a:pt x="9217" y="17893"/>
                </a:cubicBezTo>
                <a:cubicBezTo>
                  <a:pt x="9229" y="17874"/>
                  <a:pt x="9239" y="17829"/>
                  <a:pt x="9238" y="17795"/>
                </a:cubicBezTo>
                <a:cubicBezTo>
                  <a:pt x="9238" y="17764"/>
                  <a:pt x="9237" y="17750"/>
                  <a:pt x="9234" y="17750"/>
                </a:cubicBezTo>
                <a:close/>
                <a:moveTo>
                  <a:pt x="10422" y="18167"/>
                </a:moveTo>
                <a:cubicBezTo>
                  <a:pt x="10419" y="18046"/>
                  <a:pt x="10416" y="18138"/>
                  <a:pt x="10416" y="18371"/>
                </a:cubicBezTo>
                <a:cubicBezTo>
                  <a:pt x="10416" y="18605"/>
                  <a:pt x="10419" y="18702"/>
                  <a:pt x="10422" y="18590"/>
                </a:cubicBezTo>
                <a:cubicBezTo>
                  <a:pt x="10426" y="18479"/>
                  <a:pt x="10426" y="18289"/>
                  <a:pt x="10422" y="18167"/>
                </a:cubicBezTo>
                <a:close/>
                <a:moveTo>
                  <a:pt x="8977" y="18394"/>
                </a:moveTo>
                <a:cubicBezTo>
                  <a:pt x="8973" y="18365"/>
                  <a:pt x="8968" y="18389"/>
                  <a:pt x="8968" y="18447"/>
                </a:cubicBezTo>
                <a:cubicBezTo>
                  <a:pt x="8968" y="18505"/>
                  <a:pt x="8973" y="18529"/>
                  <a:pt x="8977" y="18500"/>
                </a:cubicBezTo>
                <a:cubicBezTo>
                  <a:pt x="8982" y="18471"/>
                  <a:pt x="8982" y="18423"/>
                  <a:pt x="8977" y="18394"/>
                </a:cubicBezTo>
                <a:close/>
                <a:moveTo>
                  <a:pt x="7459" y="18454"/>
                </a:moveTo>
                <a:cubicBezTo>
                  <a:pt x="7455" y="18359"/>
                  <a:pt x="7451" y="18436"/>
                  <a:pt x="7451" y="18628"/>
                </a:cubicBezTo>
                <a:cubicBezTo>
                  <a:pt x="7451" y="18820"/>
                  <a:pt x="7455" y="18898"/>
                  <a:pt x="7459" y="18802"/>
                </a:cubicBezTo>
                <a:cubicBezTo>
                  <a:pt x="7463" y="18706"/>
                  <a:pt x="7463" y="18550"/>
                  <a:pt x="7459" y="18454"/>
                </a:cubicBezTo>
                <a:close/>
                <a:moveTo>
                  <a:pt x="10129" y="18485"/>
                </a:moveTo>
                <a:cubicBezTo>
                  <a:pt x="10125" y="18422"/>
                  <a:pt x="10123" y="18473"/>
                  <a:pt x="10123" y="18598"/>
                </a:cubicBezTo>
                <a:cubicBezTo>
                  <a:pt x="10123" y="18723"/>
                  <a:pt x="10125" y="18774"/>
                  <a:pt x="10129" y="18711"/>
                </a:cubicBezTo>
                <a:cubicBezTo>
                  <a:pt x="10133" y="18649"/>
                  <a:pt x="10133" y="18547"/>
                  <a:pt x="10129" y="18485"/>
                </a:cubicBezTo>
                <a:close/>
                <a:moveTo>
                  <a:pt x="7787" y="18560"/>
                </a:moveTo>
                <a:cubicBezTo>
                  <a:pt x="7782" y="18539"/>
                  <a:pt x="7778" y="18556"/>
                  <a:pt x="7778" y="18598"/>
                </a:cubicBezTo>
                <a:cubicBezTo>
                  <a:pt x="7778" y="18640"/>
                  <a:pt x="7782" y="18657"/>
                  <a:pt x="7787" y="18636"/>
                </a:cubicBezTo>
                <a:cubicBezTo>
                  <a:pt x="7792" y="18615"/>
                  <a:pt x="7792" y="18581"/>
                  <a:pt x="7787" y="18560"/>
                </a:cubicBezTo>
                <a:close/>
                <a:moveTo>
                  <a:pt x="4915" y="18583"/>
                </a:moveTo>
                <a:lnTo>
                  <a:pt x="4901" y="18749"/>
                </a:lnTo>
                <a:cubicBezTo>
                  <a:pt x="4893" y="18841"/>
                  <a:pt x="4882" y="19128"/>
                  <a:pt x="4877" y="19386"/>
                </a:cubicBezTo>
                <a:lnTo>
                  <a:pt x="4868" y="19857"/>
                </a:lnTo>
                <a:lnTo>
                  <a:pt x="4892" y="19356"/>
                </a:lnTo>
                <a:cubicBezTo>
                  <a:pt x="4905" y="19081"/>
                  <a:pt x="4917" y="18794"/>
                  <a:pt x="4916" y="18719"/>
                </a:cubicBezTo>
                <a:lnTo>
                  <a:pt x="4915" y="18583"/>
                </a:lnTo>
                <a:close/>
                <a:moveTo>
                  <a:pt x="1804" y="18606"/>
                </a:moveTo>
                <a:cubicBezTo>
                  <a:pt x="1800" y="18559"/>
                  <a:pt x="1795" y="18590"/>
                  <a:pt x="1795" y="18673"/>
                </a:cubicBezTo>
                <a:cubicBezTo>
                  <a:pt x="1795" y="18757"/>
                  <a:pt x="1798" y="18794"/>
                  <a:pt x="1803" y="18757"/>
                </a:cubicBezTo>
                <a:cubicBezTo>
                  <a:pt x="1807" y="18719"/>
                  <a:pt x="1808" y="18652"/>
                  <a:pt x="1804" y="18606"/>
                </a:cubicBezTo>
                <a:close/>
                <a:moveTo>
                  <a:pt x="9234" y="18636"/>
                </a:moveTo>
                <a:cubicBezTo>
                  <a:pt x="9230" y="18573"/>
                  <a:pt x="9226" y="18617"/>
                  <a:pt x="9226" y="18734"/>
                </a:cubicBezTo>
                <a:cubicBezTo>
                  <a:pt x="9226" y="18851"/>
                  <a:pt x="9230" y="18901"/>
                  <a:pt x="9234" y="18847"/>
                </a:cubicBezTo>
                <a:cubicBezTo>
                  <a:pt x="9238" y="18793"/>
                  <a:pt x="9238" y="18699"/>
                  <a:pt x="9234" y="18636"/>
                </a:cubicBezTo>
                <a:close/>
                <a:moveTo>
                  <a:pt x="8995" y="18696"/>
                </a:moveTo>
                <a:cubicBezTo>
                  <a:pt x="8991" y="18667"/>
                  <a:pt x="8986" y="18691"/>
                  <a:pt x="8986" y="18749"/>
                </a:cubicBezTo>
                <a:cubicBezTo>
                  <a:pt x="8986" y="18807"/>
                  <a:pt x="8991" y="18831"/>
                  <a:pt x="8995" y="18802"/>
                </a:cubicBezTo>
                <a:cubicBezTo>
                  <a:pt x="9000" y="18773"/>
                  <a:pt x="9000" y="18725"/>
                  <a:pt x="8995" y="18696"/>
                </a:cubicBezTo>
                <a:close/>
                <a:moveTo>
                  <a:pt x="7787" y="18714"/>
                </a:moveTo>
                <a:cubicBezTo>
                  <a:pt x="7781" y="18690"/>
                  <a:pt x="7777" y="18696"/>
                  <a:pt x="7776" y="18731"/>
                </a:cubicBezTo>
                <a:cubicBezTo>
                  <a:pt x="7776" y="18763"/>
                  <a:pt x="7779" y="18782"/>
                  <a:pt x="7785" y="18772"/>
                </a:cubicBezTo>
                <a:cubicBezTo>
                  <a:pt x="7792" y="18762"/>
                  <a:pt x="7792" y="18736"/>
                  <a:pt x="7787" y="18714"/>
                </a:cubicBezTo>
                <a:close/>
                <a:moveTo>
                  <a:pt x="6011" y="18741"/>
                </a:moveTo>
                <a:cubicBezTo>
                  <a:pt x="6006" y="18721"/>
                  <a:pt x="6002" y="18738"/>
                  <a:pt x="6002" y="18779"/>
                </a:cubicBezTo>
                <a:cubicBezTo>
                  <a:pt x="6002" y="18821"/>
                  <a:pt x="6006" y="18838"/>
                  <a:pt x="6011" y="18817"/>
                </a:cubicBezTo>
                <a:cubicBezTo>
                  <a:pt x="6016" y="18796"/>
                  <a:pt x="6016" y="18762"/>
                  <a:pt x="6011" y="18741"/>
                </a:cubicBezTo>
                <a:close/>
                <a:moveTo>
                  <a:pt x="6360" y="18877"/>
                </a:moveTo>
                <a:cubicBezTo>
                  <a:pt x="6356" y="18831"/>
                  <a:pt x="6353" y="18862"/>
                  <a:pt x="6352" y="18945"/>
                </a:cubicBezTo>
                <a:cubicBezTo>
                  <a:pt x="6352" y="19029"/>
                  <a:pt x="6356" y="19068"/>
                  <a:pt x="6360" y="19031"/>
                </a:cubicBezTo>
                <a:cubicBezTo>
                  <a:pt x="6364" y="18994"/>
                  <a:pt x="6364" y="18924"/>
                  <a:pt x="6360" y="18877"/>
                </a:cubicBezTo>
                <a:close/>
                <a:moveTo>
                  <a:pt x="1786" y="18908"/>
                </a:moveTo>
                <a:cubicBezTo>
                  <a:pt x="1782" y="18862"/>
                  <a:pt x="1777" y="18892"/>
                  <a:pt x="1777" y="18976"/>
                </a:cubicBezTo>
                <a:cubicBezTo>
                  <a:pt x="1777" y="19059"/>
                  <a:pt x="1780" y="19098"/>
                  <a:pt x="1785" y="19061"/>
                </a:cubicBezTo>
                <a:cubicBezTo>
                  <a:pt x="1789" y="19024"/>
                  <a:pt x="1790" y="18954"/>
                  <a:pt x="1786" y="18908"/>
                </a:cubicBezTo>
                <a:close/>
                <a:moveTo>
                  <a:pt x="5994" y="18910"/>
                </a:moveTo>
                <a:cubicBezTo>
                  <a:pt x="5989" y="18881"/>
                  <a:pt x="5985" y="18895"/>
                  <a:pt x="5985" y="18945"/>
                </a:cubicBezTo>
                <a:cubicBezTo>
                  <a:pt x="5985" y="18995"/>
                  <a:pt x="5988" y="19021"/>
                  <a:pt x="5993" y="19001"/>
                </a:cubicBezTo>
                <a:cubicBezTo>
                  <a:pt x="5998" y="18980"/>
                  <a:pt x="5999" y="18940"/>
                  <a:pt x="5994" y="18910"/>
                </a:cubicBezTo>
                <a:close/>
                <a:moveTo>
                  <a:pt x="9014" y="19001"/>
                </a:moveTo>
                <a:cubicBezTo>
                  <a:pt x="9011" y="18997"/>
                  <a:pt x="9008" y="19015"/>
                  <a:pt x="9000" y="19049"/>
                </a:cubicBezTo>
                <a:cubicBezTo>
                  <a:pt x="8990" y="19088"/>
                  <a:pt x="8987" y="19132"/>
                  <a:pt x="8992" y="19147"/>
                </a:cubicBezTo>
                <a:cubicBezTo>
                  <a:pt x="9011" y="19197"/>
                  <a:pt x="9019" y="19176"/>
                  <a:pt x="9018" y="19076"/>
                </a:cubicBezTo>
                <a:cubicBezTo>
                  <a:pt x="9018" y="19030"/>
                  <a:pt x="9016" y="19004"/>
                  <a:pt x="9014" y="19001"/>
                </a:cubicBezTo>
                <a:close/>
                <a:moveTo>
                  <a:pt x="3213" y="19011"/>
                </a:moveTo>
                <a:cubicBezTo>
                  <a:pt x="3205" y="19019"/>
                  <a:pt x="3201" y="19095"/>
                  <a:pt x="3202" y="19182"/>
                </a:cubicBezTo>
                <a:cubicBezTo>
                  <a:pt x="3205" y="19351"/>
                  <a:pt x="3213" y="19328"/>
                  <a:pt x="3222" y="19124"/>
                </a:cubicBezTo>
                <a:cubicBezTo>
                  <a:pt x="3225" y="19055"/>
                  <a:pt x="3221" y="19003"/>
                  <a:pt x="3213" y="19011"/>
                </a:cubicBezTo>
                <a:close/>
                <a:moveTo>
                  <a:pt x="9250" y="19013"/>
                </a:moveTo>
                <a:cubicBezTo>
                  <a:pt x="9245" y="18993"/>
                  <a:pt x="9241" y="19012"/>
                  <a:pt x="9241" y="19054"/>
                </a:cubicBezTo>
                <a:cubicBezTo>
                  <a:pt x="9241" y="19095"/>
                  <a:pt x="9245" y="19112"/>
                  <a:pt x="9250" y="19091"/>
                </a:cubicBezTo>
                <a:cubicBezTo>
                  <a:pt x="9255" y="19071"/>
                  <a:pt x="9255" y="19034"/>
                  <a:pt x="9250" y="19013"/>
                </a:cubicBezTo>
                <a:close/>
                <a:moveTo>
                  <a:pt x="5973" y="19056"/>
                </a:moveTo>
                <a:cubicBezTo>
                  <a:pt x="5956" y="19084"/>
                  <a:pt x="5878" y="19887"/>
                  <a:pt x="5886" y="19947"/>
                </a:cubicBezTo>
                <a:cubicBezTo>
                  <a:pt x="5891" y="19981"/>
                  <a:pt x="5915" y="19809"/>
                  <a:pt x="5938" y="19567"/>
                </a:cubicBezTo>
                <a:cubicBezTo>
                  <a:pt x="5982" y="19107"/>
                  <a:pt x="5987" y="19033"/>
                  <a:pt x="5973" y="19056"/>
                </a:cubicBezTo>
                <a:close/>
                <a:moveTo>
                  <a:pt x="10441" y="19152"/>
                </a:moveTo>
                <a:cubicBezTo>
                  <a:pt x="10436" y="19106"/>
                  <a:pt x="10433" y="19143"/>
                  <a:pt x="10433" y="19235"/>
                </a:cubicBezTo>
                <a:cubicBezTo>
                  <a:pt x="10433" y="19327"/>
                  <a:pt x="10436" y="19364"/>
                  <a:pt x="10441" y="19318"/>
                </a:cubicBezTo>
                <a:cubicBezTo>
                  <a:pt x="10445" y="19272"/>
                  <a:pt x="10445" y="19198"/>
                  <a:pt x="10441" y="19152"/>
                </a:cubicBezTo>
                <a:close/>
                <a:moveTo>
                  <a:pt x="9269" y="19167"/>
                </a:moveTo>
                <a:cubicBezTo>
                  <a:pt x="9263" y="19143"/>
                  <a:pt x="9259" y="19152"/>
                  <a:pt x="9258" y="19187"/>
                </a:cubicBezTo>
                <a:cubicBezTo>
                  <a:pt x="9257" y="19219"/>
                  <a:pt x="9261" y="19235"/>
                  <a:pt x="9267" y="19225"/>
                </a:cubicBezTo>
                <a:cubicBezTo>
                  <a:pt x="9273" y="19215"/>
                  <a:pt x="9274" y="19189"/>
                  <a:pt x="9269" y="19167"/>
                </a:cubicBezTo>
                <a:close/>
                <a:moveTo>
                  <a:pt x="1766" y="19182"/>
                </a:moveTo>
                <a:cubicBezTo>
                  <a:pt x="1762" y="19153"/>
                  <a:pt x="1759" y="19177"/>
                  <a:pt x="1759" y="19235"/>
                </a:cubicBezTo>
                <a:cubicBezTo>
                  <a:pt x="1759" y="19293"/>
                  <a:pt x="1762" y="19317"/>
                  <a:pt x="1766" y="19288"/>
                </a:cubicBezTo>
                <a:cubicBezTo>
                  <a:pt x="1771" y="19259"/>
                  <a:pt x="1771" y="19211"/>
                  <a:pt x="1766" y="19182"/>
                </a:cubicBezTo>
                <a:close/>
                <a:moveTo>
                  <a:pt x="6342" y="19212"/>
                </a:moveTo>
                <a:cubicBezTo>
                  <a:pt x="6338" y="19149"/>
                  <a:pt x="6334" y="19194"/>
                  <a:pt x="6334" y="19310"/>
                </a:cubicBezTo>
                <a:cubicBezTo>
                  <a:pt x="6334" y="19427"/>
                  <a:pt x="6338" y="19478"/>
                  <a:pt x="6342" y="19424"/>
                </a:cubicBezTo>
                <a:cubicBezTo>
                  <a:pt x="6346" y="19370"/>
                  <a:pt x="6346" y="19275"/>
                  <a:pt x="6342" y="19212"/>
                </a:cubicBezTo>
                <a:close/>
                <a:moveTo>
                  <a:pt x="10148" y="19212"/>
                </a:moveTo>
                <a:cubicBezTo>
                  <a:pt x="10144" y="19149"/>
                  <a:pt x="10142" y="19194"/>
                  <a:pt x="10142" y="19310"/>
                </a:cubicBezTo>
                <a:cubicBezTo>
                  <a:pt x="10141" y="19427"/>
                  <a:pt x="10144" y="19478"/>
                  <a:pt x="10148" y="19424"/>
                </a:cubicBezTo>
                <a:cubicBezTo>
                  <a:pt x="10152" y="19370"/>
                  <a:pt x="10152" y="19275"/>
                  <a:pt x="10148" y="19212"/>
                </a:cubicBezTo>
                <a:close/>
                <a:moveTo>
                  <a:pt x="9032" y="19273"/>
                </a:moveTo>
                <a:cubicBezTo>
                  <a:pt x="9027" y="19244"/>
                  <a:pt x="9023" y="19267"/>
                  <a:pt x="9023" y="19326"/>
                </a:cubicBezTo>
                <a:cubicBezTo>
                  <a:pt x="9023" y="19384"/>
                  <a:pt x="9027" y="19408"/>
                  <a:pt x="9032" y="19378"/>
                </a:cubicBezTo>
                <a:cubicBezTo>
                  <a:pt x="9036" y="19349"/>
                  <a:pt x="9036" y="19302"/>
                  <a:pt x="9032" y="19273"/>
                </a:cubicBezTo>
                <a:close/>
                <a:moveTo>
                  <a:pt x="7441" y="19363"/>
                </a:moveTo>
                <a:cubicBezTo>
                  <a:pt x="7437" y="19267"/>
                  <a:pt x="7433" y="19339"/>
                  <a:pt x="7433" y="19522"/>
                </a:cubicBezTo>
                <a:cubicBezTo>
                  <a:pt x="7433" y="19705"/>
                  <a:pt x="7437" y="19785"/>
                  <a:pt x="7441" y="19698"/>
                </a:cubicBezTo>
                <a:cubicBezTo>
                  <a:pt x="7445" y="19611"/>
                  <a:pt x="7445" y="19460"/>
                  <a:pt x="7441" y="19363"/>
                </a:cubicBezTo>
                <a:close/>
                <a:moveTo>
                  <a:pt x="3195" y="19409"/>
                </a:moveTo>
                <a:cubicBezTo>
                  <a:pt x="3190" y="19371"/>
                  <a:pt x="3186" y="19402"/>
                  <a:pt x="3186" y="19477"/>
                </a:cubicBezTo>
                <a:cubicBezTo>
                  <a:pt x="3186" y="19552"/>
                  <a:pt x="3190" y="19582"/>
                  <a:pt x="3195" y="19545"/>
                </a:cubicBezTo>
                <a:cubicBezTo>
                  <a:pt x="3199" y="19507"/>
                  <a:pt x="3199" y="19446"/>
                  <a:pt x="3195" y="19409"/>
                </a:cubicBezTo>
                <a:close/>
                <a:moveTo>
                  <a:pt x="7805" y="19484"/>
                </a:moveTo>
                <a:cubicBezTo>
                  <a:pt x="7801" y="19438"/>
                  <a:pt x="7798" y="19469"/>
                  <a:pt x="7798" y="19552"/>
                </a:cubicBezTo>
                <a:cubicBezTo>
                  <a:pt x="7797" y="19636"/>
                  <a:pt x="7801" y="19673"/>
                  <a:pt x="7805" y="19635"/>
                </a:cubicBezTo>
                <a:cubicBezTo>
                  <a:pt x="7810" y="19598"/>
                  <a:pt x="7809" y="19530"/>
                  <a:pt x="7805" y="19484"/>
                </a:cubicBezTo>
                <a:close/>
                <a:moveTo>
                  <a:pt x="9050" y="19514"/>
                </a:moveTo>
                <a:cubicBezTo>
                  <a:pt x="9045" y="19485"/>
                  <a:pt x="9041" y="19502"/>
                  <a:pt x="9041" y="19552"/>
                </a:cubicBezTo>
                <a:cubicBezTo>
                  <a:pt x="9041" y="19602"/>
                  <a:pt x="9044" y="19626"/>
                  <a:pt x="9049" y="19605"/>
                </a:cubicBezTo>
                <a:cubicBezTo>
                  <a:pt x="9054" y="19584"/>
                  <a:pt x="9055" y="19544"/>
                  <a:pt x="9050" y="19514"/>
                </a:cubicBezTo>
                <a:close/>
                <a:moveTo>
                  <a:pt x="6324" y="19605"/>
                </a:moveTo>
                <a:cubicBezTo>
                  <a:pt x="6319" y="19559"/>
                  <a:pt x="6316" y="19596"/>
                  <a:pt x="6316" y="19688"/>
                </a:cubicBezTo>
                <a:cubicBezTo>
                  <a:pt x="6316" y="19780"/>
                  <a:pt x="6319" y="19817"/>
                  <a:pt x="6324" y="19771"/>
                </a:cubicBezTo>
                <a:cubicBezTo>
                  <a:pt x="6328" y="19725"/>
                  <a:pt x="6328" y="19651"/>
                  <a:pt x="6324" y="19605"/>
                </a:cubicBezTo>
                <a:close/>
                <a:moveTo>
                  <a:pt x="11356" y="19849"/>
                </a:moveTo>
                <a:cubicBezTo>
                  <a:pt x="11352" y="19753"/>
                  <a:pt x="11350" y="19824"/>
                  <a:pt x="11350" y="20008"/>
                </a:cubicBezTo>
                <a:cubicBezTo>
                  <a:pt x="11350" y="20191"/>
                  <a:pt x="11352" y="20268"/>
                  <a:pt x="11356" y="20182"/>
                </a:cubicBezTo>
                <a:cubicBezTo>
                  <a:pt x="11360" y="20095"/>
                  <a:pt x="11360" y="19946"/>
                  <a:pt x="11356" y="19849"/>
                </a:cubicBezTo>
                <a:close/>
                <a:moveTo>
                  <a:pt x="6305" y="19895"/>
                </a:moveTo>
                <a:cubicBezTo>
                  <a:pt x="6300" y="19870"/>
                  <a:pt x="6294" y="19879"/>
                  <a:pt x="6293" y="19915"/>
                </a:cubicBezTo>
                <a:cubicBezTo>
                  <a:pt x="6292" y="19947"/>
                  <a:pt x="6298" y="19963"/>
                  <a:pt x="6304" y="19952"/>
                </a:cubicBezTo>
                <a:cubicBezTo>
                  <a:pt x="6310" y="19942"/>
                  <a:pt x="6311" y="19916"/>
                  <a:pt x="6305" y="19895"/>
                </a:cubicBezTo>
                <a:close/>
              </a:path>
            </a:pathLst>
          </a:custGeom>
          <a:ln w="12700">
            <a:miter lim="400000"/>
          </a:ln>
        </p:spPr>
      </p:pic>
      <p:sp>
        <p:nvSpPr>
          <p:cNvPr id="284" name="Shape 284"/>
          <p:cNvSpPr/>
          <p:nvPr/>
        </p:nvSpPr>
        <p:spPr>
          <a:xfrm>
            <a:off x="2238560" y="7797800"/>
            <a:ext cx="2194561" cy="647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600">
                <a:solidFill>
                  <a:srgbClr val="6C6963"/>
                </a:solidFill>
                <a:latin typeface="Hoefler Text"/>
                <a:ea typeface="Hoefler Text"/>
                <a:cs typeface="Hoefler Text"/>
                <a:sym typeface="Hoefler Text"/>
              </a:defRPr>
            </a:lvl1pPr>
          </a:lstStyle>
          <a:p>
            <a:pPr/>
            <a:r>
              <a:t>Capacitors</a:t>
            </a:r>
          </a:p>
        </p:txBody>
      </p:sp>
      <p:grpSp>
        <p:nvGrpSpPr>
          <p:cNvPr id="287" name="Group 287"/>
          <p:cNvGrpSpPr/>
          <p:nvPr/>
        </p:nvGrpSpPr>
        <p:grpSpPr>
          <a:xfrm>
            <a:off x="6985000" y="4337050"/>
            <a:ext cx="5232400" cy="4108450"/>
            <a:chOff x="0" y="0"/>
            <a:chExt cx="5232400" cy="4108450"/>
          </a:xfrm>
        </p:grpSpPr>
        <p:pic>
          <p:nvPicPr>
            <p:cNvPr id="285" name="YS002.jpg"/>
            <p:cNvPicPr>
              <a:picLocks noChangeAspect="1"/>
            </p:cNvPicPr>
            <p:nvPr/>
          </p:nvPicPr>
          <p:blipFill>
            <a:blip r:embed="rId4">
              <a:extLst/>
            </a:blip>
            <a:srcRect l="5087" t="16038" r="5152" b="3348"/>
            <a:stretch>
              <a:fillRect/>
            </a:stretch>
          </p:blipFill>
          <p:spPr>
            <a:xfrm>
              <a:off x="0" y="0"/>
              <a:ext cx="5232400" cy="3061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608" y="0"/>
                  </a:moveTo>
                  <a:cubicBezTo>
                    <a:pt x="5499" y="148"/>
                    <a:pt x="5343" y="296"/>
                    <a:pt x="5185" y="375"/>
                  </a:cubicBezTo>
                  <a:cubicBezTo>
                    <a:pt x="5041" y="448"/>
                    <a:pt x="4888" y="555"/>
                    <a:pt x="4846" y="616"/>
                  </a:cubicBezTo>
                  <a:cubicBezTo>
                    <a:pt x="4786" y="704"/>
                    <a:pt x="4746" y="707"/>
                    <a:pt x="4661" y="641"/>
                  </a:cubicBezTo>
                  <a:cubicBezTo>
                    <a:pt x="4637" y="623"/>
                    <a:pt x="4622" y="620"/>
                    <a:pt x="4604" y="613"/>
                  </a:cubicBezTo>
                  <a:cubicBezTo>
                    <a:pt x="4573" y="625"/>
                    <a:pt x="4538" y="633"/>
                    <a:pt x="4519" y="644"/>
                  </a:cubicBezTo>
                  <a:cubicBezTo>
                    <a:pt x="4500" y="678"/>
                    <a:pt x="4463" y="699"/>
                    <a:pt x="4427" y="689"/>
                  </a:cubicBezTo>
                  <a:cubicBezTo>
                    <a:pt x="4387" y="678"/>
                    <a:pt x="4328" y="699"/>
                    <a:pt x="4296" y="734"/>
                  </a:cubicBezTo>
                  <a:cubicBezTo>
                    <a:pt x="4272" y="759"/>
                    <a:pt x="4167" y="772"/>
                    <a:pt x="4040" y="781"/>
                  </a:cubicBezTo>
                  <a:cubicBezTo>
                    <a:pt x="3913" y="817"/>
                    <a:pt x="3765" y="833"/>
                    <a:pt x="3698" y="815"/>
                  </a:cubicBezTo>
                  <a:cubicBezTo>
                    <a:pt x="3609" y="791"/>
                    <a:pt x="3543" y="781"/>
                    <a:pt x="3470" y="765"/>
                  </a:cubicBezTo>
                  <a:cubicBezTo>
                    <a:pt x="3379" y="756"/>
                    <a:pt x="3276" y="757"/>
                    <a:pt x="3203" y="742"/>
                  </a:cubicBezTo>
                  <a:cubicBezTo>
                    <a:pt x="2999" y="702"/>
                    <a:pt x="2938" y="715"/>
                    <a:pt x="2892" y="809"/>
                  </a:cubicBezTo>
                  <a:cubicBezTo>
                    <a:pt x="2860" y="874"/>
                    <a:pt x="2793" y="927"/>
                    <a:pt x="2744" y="927"/>
                  </a:cubicBezTo>
                  <a:cubicBezTo>
                    <a:pt x="2695" y="927"/>
                    <a:pt x="2665" y="946"/>
                    <a:pt x="2679" y="969"/>
                  </a:cubicBezTo>
                  <a:cubicBezTo>
                    <a:pt x="2692" y="992"/>
                    <a:pt x="3032" y="1023"/>
                    <a:pt x="3431" y="1039"/>
                  </a:cubicBezTo>
                  <a:cubicBezTo>
                    <a:pt x="4108" y="1066"/>
                    <a:pt x="4430" y="1118"/>
                    <a:pt x="4523" y="1210"/>
                  </a:cubicBezTo>
                  <a:cubicBezTo>
                    <a:pt x="4545" y="1231"/>
                    <a:pt x="4515" y="1309"/>
                    <a:pt x="4458" y="1386"/>
                  </a:cubicBezTo>
                  <a:lnTo>
                    <a:pt x="4355" y="1529"/>
                  </a:lnTo>
                  <a:lnTo>
                    <a:pt x="4465" y="1484"/>
                  </a:lnTo>
                  <a:cubicBezTo>
                    <a:pt x="4525" y="1461"/>
                    <a:pt x="4624" y="1474"/>
                    <a:pt x="4684" y="1515"/>
                  </a:cubicBezTo>
                  <a:cubicBezTo>
                    <a:pt x="4824" y="1610"/>
                    <a:pt x="4864" y="1610"/>
                    <a:pt x="4945" y="1523"/>
                  </a:cubicBezTo>
                  <a:cubicBezTo>
                    <a:pt x="4996" y="1467"/>
                    <a:pt x="4980" y="1443"/>
                    <a:pt x="4871" y="1406"/>
                  </a:cubicBezTo>
                  <a:cubicBezTo>
                    <a:pt x="4811" y="1385"/>
                    <a:pt x="4740" y="1316"/>
                    <a:pt x="4684" y="1243"/>
                  </a:cubicBezTo>
                  <a:cubicBezTo>
                    <a:pt x="4642" y="1293"/>
                    <a:pt x="4606" y="1280"/>
                    <a:pt x="4538" y="1165"/>
                  </a:cubicBezTo>
                  <a:cubicBezTo>
                    <a:pt x="4422" y="966"/>
                    <a:pt x="4467" y="872"/>
                    <a:pt x="4704" y="823"/>
                  </a:cubicBezTo>
                  <a:cubicBezTo>
                    <a:pt x="4795" y="805"/>
                    <a:pt x="4868" y="785"/>
                    <a:pt x="4881" y="776"/>
                  </a:cubicBezTo>
                  <a:cubicBezTo>
                    <a:pt x="4891" y="748"/>
                    <a:pt x="4909" y="739"/>
                    <a:pt x="4933" y="748"/>
                  </a:cubicBezTo>
                  <a:cubicBezTo>
                    <a:pt x="4938" y="745"/>
                    <a:pt x="4939" y="742"/>
                    <a:pt x="4945" y="739"/>
                  </a:cubicBezTo>
                  <a:cubicBezTo>
                    <a:pt x="4969" y="729"/>
                    <a:pt x="5003" y="712"/>
                    <a:pt x="5022" y="700"/>
                  </a:cubicBezTo>
                  <a:cubicBezTo>
                    <a:pt x="5040" y="689"/>
                    <a:pt x="5074" y="675"/>
                    <a:pt x="5099" y="669"/>
                  </a:cubicBezTo>
                  <a:cubicBezTo>
                    <a:pt x="5123" y="663"/>
                    <a:pt x="5191" y="614"/>
                    <a:pt x="5251" y="557"/>
                  </a:cubicBezTo>
                  <a:cubicBezTo>
                    <a:pt x="5311" y="501"/>
                    <a:pt x="5366" y="458"/>
                    <a:pt x="5372" y="465"/>
                  </a:cubicBezTo>
                  <a:cubicBezTo>
                    <a:pt x="5376" y="470"/>
                    <a:pt x="5403" y="443"/>
                    <a:pt x="5421" y="428"/>
                  </a:cubicBezTo>
                  <a:cubicBezTo>
                    <a:pt x="5488" y="334"/>
                    <a:pt x="5553" y="251"/>
                    <a:pt x="5577" y="246"/>
                  </a:cubicBezTo>
                  <a:cubicBezTo>
                    <a:pt x="5588" y="244"/>
                    <a:pt x="5591" y="240"/>
                    <a:pt x="5600" y="238"/>
                  </a:cubicBezTo>
                  <a:cubicBezTo>
                    <a:pt x="5678" y="144"/>
                    <a:pt x="5714" y="80"/>
                    <a:pt x="5769" y="0"/>
                  </a:cubicBezTo>
                  <a:lnTo>
                    <a:pt x="5608" y="0"/>
                  </a:lnTo>
                  <a:close/>
                  <a:moveTo>
                    <a:pt x="5184" y="1252"/>
                  </a:moveTo>
                  <a:cubicBezTo>
                    <a:pt x="5173" y="1247"/>
                    <a:pt x="5157" y="1249"/>
                    <a:pt x="5141" y="1255"/>
                  </a:cubicBezTo>
                  <a:cubicBezTo>
                    <a:pt x="5123" y="1268"/>
                    <a:pt x="5106" y="1275"/>
                    <a:pt x="5085" y="1311"/>
                  </a:cubicBezTo>
                  <a:cubicBezTo>
                    <a:pt x="5046" y="1377"/>
                    <a:pt x="5094" y="1451"/>
                    <a:pt x="5285" y="1613"/>
                  </a:cubicBezTo>
                  <a:cubicBezTo>
                    <a:pt x="5578" y="1860"/>
                    <a:pt x="5777" y="2219"/>
                    <a:pt x="5777" y="2501"/>
                  </a:cubicBezTo>
                  <a:cubicBezTo>
                    <a:pt x="5777" y="2503"/>
                    <a:pt x="5775" y="2509"/>
                    <a:pt x="5775" y="2512"/>
                  </a:cubicBezTo>
                  <a:cubicBezTo>
                    <a:pt x="5775" y="2514"/>
                    <a:pt x="5777" y="2518"/>
                    <a:pt x="5777" y="2520"/>
                  </a:cubicBezTo>
                  <a:cubicBezTo>
                    <a:pt x="5777" y="2525"/>
                    <a:pt x="5769" y="2535"/>
                    <a:pt x="5769" y="2540"/>
                  </a:cubicBezTo>
                  <a:cubicBezTo>
                    <a:pt x="5746" y="2780"/>
                    <a:pt x="5518" y="3159"/>
                    <a:pt x="5295" y="3310"/>
                  </a:cubicBezTo>
                  <a:cubicBezTo>
                    <a:pt x="5211" y="3367"/>
                    <a:pt x="5111" y="3462"/>
                    <a:pt x="5072" y="3517"/>
                  </a:cubicBezTo>
                  <a:cubicBezTo>
                    <a:pt x="4952" y="3691"/>
                    <a:pt x="4536" y="3909"/>
                    <a:pt x="4479" y="3828"/>
                  </a:cubicBezTo>
                  <a:cubicBezTo>
                    <a:pt x="4451" y="3788"/>
                    <a:pt x="4350" y="3772"/>
                    <a:pt x="4255" y="3792"/>
                  </a:cubicBezTo>
                  <a:cubicBezTo>
                    <a:pt x="4160" y="3811"/>
                    <a:pt x="4004" y="3781"/>
                    <a:pt x="3911" y="3725"/>
                  </a:cubicBezTo>
                  <a:cubicBezTo>
                    <a:pt x="3804" y="3660"/>
                    <a:pt x="3571" y="3623"/>
                    <a:pt x="3282" y="3627"/>
                  </a:cubicBezTo>
                  <a:lnTo>
                    <a:pt x="2839" y="3632"/>
                  </a:lnTo>
                  <a:cubicBezTo>
                    <a:pt x="2838" y="3633"/>
                    <a:pt x="2836" y="3634"/>
                    <a:pt x="2834" y="3635"/>
                  </a:cubicBezTo>
                  <a:lnTo>
                    <a:pt x="3129" y="3699"/>
                  </a:lnTo>
                  <a:cubicBezTo>
                    <a:pt x="3494" y="3778"/>
                    <a:pt x="3559" y="3813"/>
                    <a:pt x="3522" y="3912"/>
                  </a:cubicBezTo>
                  <a:cubicBezTo>
                    <a:pt x="3489" y="4005"/>
                    <a:pt x="2971" y="4009"/>
                    <a:pt x="2741" y="3918"/>
                  </a:cubicBezTo>
                  <a:cubicBezTo>
                    <a:pt x="2622" y="3871"/>
                    <a:pt x="2586" y="3874"/>
                    <a:pt x="2618" y="3929"/>
                  </a:cubicBezTo>
                  <a:cubicBezTo>
                    <a:pt x="2643" y="3972"/>
                    <a:pt x="2828" y="4034"/>
                    <a:pt x="3028" y="4066"/>
                  </a:cubicBezTo>
                  <a:cubicBezTo>
                    <a:pt x="3228" y="4099"/>
                    <a:pt x="3579" y="4106"/>
                    <a:pt x="3808" y="4083"/>
                  </a:cubicBezTo>
                  <a:cubicBezTo>
                    <a:pt x="3944" y="4070"/>
                    <a:pt x="4067" y="4066"/>
                    <a:pt x="4204" y="4058"/>
                  </a:cubicBezTo>
                  <a:cubicBezTo>
                    <a:pt x="4288" y="4035"/>
                    <a:pt x="4388" y="4024"/>
                    <a:pt x="4491" y="4035"/>
                  </a:cubicBezTo>
                  <a:cubicBezTo>
                    <a:pt x="4617" y="4030"/>
                    <a:pt x="4716" y="4000"/>
                    <a:pt x="4712" y="3963"/>
                  </a:cubicBezTo>
                  <a:cubicBezTo>
                    <a:pt x="4707" y="3923"/>
                    <a:pt x="4812" y="3836"/>
                    <a:pt x="4945" y="3767"/>
                  </a:cubicBezTo>
                  <a:cubicBezTo>
                    <a:pt x="5023" y="3726"/>
                    <a:pt x="5095" y="3676"/>
                    <a:pt x="5164" y="3629"/>
                  </a:cubicBezTo>
                  <a:cubicBezTo>
                    <a:pt x="5169" y="3627"/>
                    <a:pt x="5173" y="3627"/>
                    <a:pt x="5177" y="3624"/>
                  </a:cubicBezTo>
                  <a:cubicBezTo>
                    <a:pt x="5179" y="3622"/>
                    <a:pt x="5180" y="3620"/>
                    <a:pt x="5182" y="3618"/>
                  </a:cubicBezTo>
                  <a:cubicBezTo>
                    <a:pt x="5396" y="3468"/>
                    <a:pt x="5568" y="3286"/>
                    <a:pt x="5711" y="3055"/>
                  </a:cubicBezTo>
                  <a:cubicBezTo>
                    <a:pt x="5745" y="3001"/>
                    <a:pt x="5769" y="2963"/>
                    <a:pt x="5790" y="2924"/>
                  </a:cubicBezTo>
                  <a:cubicBezTo>
                    <a:pt x="5823" y="2840"/>
                    <a:pt x="5847" y="2753"/>
                    <a:pt x="5860" y="2666"/>
                  </a:cubicBezTo>
                  <a:cubicBezTo>
                    <a:pt x="5863" y="2602"/>
                    <a:pt x="5860" y="2528"/>
                    <a:pt x="5854" y="2420"/>
                  </a:cubicBezTo>
                  <a:cubicBezTo>
                    <a:pt x="5851" y="2365"/>
                    <a:pt x="5854" y="2325"/>
                    <a:pt x="5854" y="2277"/>
                  </a:cubicBezTo>
                  <a:cubicBezTo>
                    <a:pt x="5840" y="2209"/>
                    <a:pt x="5823" y="2142"/>
                    <a:pt x="5796" y="2075"/>
                  </a:cubicBezTo>
                  <a:cubicBezTo>
                    <a:pt x="5750" y="1957"/>
                    <a:pt x="5712" y="1834"/>
                    <a:pt x="5711" y="1804"/>
                  </a:cubicBezTo>
                  <a:cubicBezTo>
                    <a:pt x="5711" y="1773"/>
                    <a:pt x="5697" y="1747"/>
                    <a:pt x="5679" y="1747"/>
                  </a:cubicBezTo>
                  <a:cubicBezTo>
                    <a:pt x="5650" y="1748"/>
                    <a:pt x="5571" y="1685"/>
                    <a:pt x="5487" y="1610"/>
                  </a:cubicBezTo>
                  <a:lnTo>
                    <a:pt x="5374" y="1523"/>
                  </a:lnTo>
                  <a:cubicBezTo>
                    <a:pt x="5270" y="1443"/>
                    <a:pt x="5191" y="1344"/>
                    <a:pt x="5197" y="1302"/>
                  </a:cubicBezTo>
                  <a:cubicBezTo>
                    <a:pt x="5199" y="1288"/>
                    <a:pt x="5196" y="1279"/>
                    <a:pt x="5195" y="1269"/>
                  </a:cubicBezTo>
                  <a:cubicBezTo>
                    <a:pt x="5191" y="1262"/>
                    <a:pt x="5190" y="1255"/>
                    <a:pt x="5184" y="1252"/>
                  </a:cubicBezTo>
                  <a:close/>
                  <a:moveTo>
                    <a:pt x="5066" y="4156"/>
                  </a:moveTo>
                  <a:cubicBezTo>
                    <a:pt x="5036" y="4173"/>
                    <a:pt x="5098" y="4263"/>
                    <a:pt x="5207" y="4358"/>
                  </a:cubicBezTo>
                  <a:cubicBezTo>
                    <a:pt x="5553" y="4659"/>
                    <a:pt x="5776" y="5045"/>
                    <a:pt x="5777" y="5349"/>
                  </a:cubicBezTo>
                  <a:cubicBezTo>
                    <a:pt x="5777" y="5430"/>
                    <a:pt x="5727" y="5552"/>
                    <a:pt x="5662" y="5679"/>
                  </a:cubicBezTo>
                  <a:cubicBezTo>
                    <a:pt x="5656" y="5695"/>
                    <a:pt x="5648" y="5706"/>
                    <a:pt x="5641" y="5721"/>
                  </a:cubicBezTo>
                  <a:cubicBezTo>
                    <a:pt x="5524" y="5937"/>
                    <a:pt x="5353" y="6168"/>
                    <a:pt x="5182" y="6309"/>
                  </a:cubicBezTo>
                  <a:cubicBezTo>
                    <a:pt x="5031" y="6434"/>
                    <a:pt x="4883" y="6584"/>
                    <a:pt x="4854" y="6643"/>
                  </a:cubicBezTo>
                  <a:cubicBezTo>
                    <a:pt x="4814" y="6725"/>
                    <a:pt x="4788" y="6731"/>
                    <a:pt x="4741" y="6665"/>
                  </a:cubicBezTo>
                  <a:cubicBezTo>
                    <a:pt x="4678" y="6576"/>
                    <a:pt x="4536" y="6517"/>
                    <a:pt x="4310" y="6491"/>
                  </a:cubicBezTo>
                  <a:cubicBezTo>
                    <a:pt x="4158" y="6474"/>
                    <a:pt x="3892" y="6376"/>
                    <a:pt x="3832" y="6315"/>
                  </a:cubicBezTo>
                  <a:cubicBezTo>
                    <a:pt x="3732" y="6214"/>
                    <a:pt x="2583" y="6133"/>
                    <a:pt x="2517" y="6223"/>
                  </a:cubicBezTo>
                  <a:cubicBezTo>
                    <a:pt x="2492" y="6255"/>
                    <a:pt x="2389" y="6306"/>
                    <a:pt x="2287" y="6335"/>
                  </a:cubicBezTo>
                  <a:cubicBezTo>
                    <a:pt x="2185" y="6363"/>
                    <a:pt x="2092" y="6415"/>
                    <a:pt x="2081" y="6447"/>
                  </a:cubicBezTo>
                  <a:cubicBezTo>
                    <a:pt x="2069" y="6479"/>
                    <a:pt x="1971" y="6546"/>
                    <a:pt x="1863" y="6598"/>
                  </a:cubicBezTo>
                  <a:cubicBezTo>
                    <a:pt x="1755" y="6649"/>
                    <a:pt x="1633" y="6759"/>
                    <a:pt x="1591" y="6839"/>
                  </a:cubicBezTo>
                  <a:cubicBezTo>
                    <a:pt x="1504" y="7002"/>
                    <a:pt x="1477" y="7534"/>
                    <a:pt x="1537" y="7889"/>
                  </a:cubicBezTo>
                  <a:cubicBezTo>
                    <a:pt x="1578" y="8133"/>
                    <a:pt x="1743" y="8483"/>
                    <a:pt x="1794" y="8429"/>
                  </a:cubicBezTo>
                  <a:cubicBezTo>
                    <a:pt x="1849" y="8371"/>
                    <a:pt x="1985" y="8588"/>
                    <a:pt x="1951" y="8681"/>
                  </a:cubicBezTo>
                  <a:cubicBezTo>
                    <a:pt x="1937" y="8721"/>
                    <a:pt x="1817" y="8738"/>
                    <a:pt x="1637" y="8749"/>
                  </a:cubicBezTo>
                  <a:lnTo>
                    <a:pt x="1637" y="8768"/>
                  </a:lnTo>
                  <a:cubicBezTo>
                    <a:pt x="1653" y="8780"/>
                    <a:pt x="1670" y="8789"/>
                    <a:pt x="1684" y="8805"/>
                  </a:cubicBezTo>
                  <a:lnTo>
                    <a:pt x="1794" y="8931"/>
                  </a:lnTo>
                  <a:lnTo>
                    <a:pt x="1707" y="9118"/>
                  </a:lnTo>
                  <a:cubicBezTo>
                    <a:pt x="1679" y="9179"/>
                    <a:pt x="1661" y="9234"/>
                    <a:pt x="1647" y="9289"/>
                  </a:cubicBezTo>
                  <a:cubicBezTo>
                    <a:pt x="1640" y="9336"/>
                    <a:pt x="1632" y="9384"/>
                    <a:pt x="1630" y="9426"/>
                  </a:cubicBezTo>
                  <a:lnTo>
                    <a:pt x="1630" y="9443"/>
                  </a:lnTo>
                  <a:cubicBezTo>
                    <a:pt x="1630" y="9480"/>
                    <a:pt x="1633" y="9512"/>
                    <a:pt x="1637" y="9547"/>
                  </a:cubicBezTo>
                  <a:cubicBezTo>
                    <a:pt x="1658" y="9657"/>
                    <a:pt x="1709" y="9768"/>
                    <a:pt x="1802" y="9894"/>
                  </a:cubicBezTo>
                  <a:cubicBezTo>
                    <a:pt x="1902" y="10030"/>
                    <a:pt x="2021" y="10142"/>
                    <a:pt x="2064" y="10143"/>
                  </a:cubicBezTo>
                  <a:cubicBezTo>
                    <a:pt x="2187" y="10147"/>
                    <a:pt x="2177" y="10284"/>
                    <a:pt x="2048" y="10390"/>
                  </a:cubicBezTo>
                  <a:cubicBezTo>
                    <a:pt x="1856" y="10547"/>
                    <a:pt x="1700" y="10918"/>
                    <a:pt x="1715" y="11182"/>
                  </a:cubicBezTo>
                  <a:cubicBezTo>
                    <a:pt x="1726" y="11363"/>
                    <a:pt x="1763" y="11444"/>
                    <a:pt x="1887" y="11549"/>
                  </a:cubicBezTo>
                  <a:cubicBezTo>
                    <a:pt x="1975" y="11623"/>
                    <a:pt x="2081" y="11744"/>
                    <a:pt x="2122" y="11821"/>
                  </a:cubicBezTo>
                  <a:cubicBezTo>
                    <a:pt x="2192" y="11954"/>
                    <a:pt x="2191" y="11968"/>
                    <a:pt x="2073" y="12078"/>
                  </a:cubicBezTo>
                  <a:cubicBezTo>
                    <a:pt x="2004" y="12142"/>
                    <a:pt x="1902" y="12262"/>
                    <a:pt x="1845" y="12344"/>
                  </a:cubicBezTo>
                  <a:cubicBezTo>
                    <a:pt x="1823" y="12376"/>
                    <a:pt x="1807" y="12399"/>
                    <a:pt x="1794" y="12423"/>
                  </a:cubicBezTo>
                  <a:cubicBezTo>
                    <a:pt x="1779" y="12467"/>
                    <a:pt x="1771" y="12509"/>
                    <a:pt x="1769" y="12549"/>
                  </a:cubicBezTo>
                  <a:cubicBezTo>
                    <a:pt x="1770" y="12602"/>
                    <a:pt x="1780" y="12659"/>
                    <a:pt x="1807" y="12776"/>
                  </a:cubicBezTo>
                  <a:cubicBezTo>
                    <a:pt x="1843" y="12930"/>
                    <a:pt x="1914" y="13093"/>
                    <a:pt x="1968" y="13140"/>
                  </a:cubicBezTo>
                  <a:cubicBezTo>
                    <a:pt x="2158" y="13306"/>
                    <a:pt x="2169" y="13377"/>
                    <a:pt x="2043" y="13602"/>
                  </a:cubicBezTo>
                  <a:cubicBezTo>
                    <a:pt x="1852" y="13943"/>
                    <a:pt x="1832" y="14191"/>
                    <a:pt x="1968" y="14585"/>
                  </a:cubicBezTo>
                  <a:cubicBezTo>
                    <a:pt x="2032" y="14770"/>
                    <a:pt x="2107" y="14921"/>
                    <a:pt x="2135" y="14921"/>
                  </a:cubicBezTo>
                  <a:cubicBezTo>
                    <a:pt x="2163" y="14921"/>
                    <a:pt x="2218" y="14998"/>
                    <a:pt x="2256" y="15092"/>
                  </a:cubicBezTo>
                  <a:cubicBezTo>
                    <a:pt x="2265" y="15113"/>
                    <a:pt x="2269" y="15145"/>
                    <a:pt x="2276" y="15170"/>
                  </a:cubicBezTo>
                  <a:cubicBezTo>
                    <a:pt x="2290" y="15189"/>
                    <a:pt x="2295" y="15222"/>
                    <a:pt x="2299" y="15260"/>
                  </a:cubicBezTo>
                  <a:cubicBezTo>
                    <a:pt x="2326" y="15465"/>
                    <a:pt x="2297" y="15735"/>
                    <a:pt x="2215" y="15949"/>
                  </a:cubicBezTo>
                  <a:cubicBezTo>
                    <a:pt x="2139" y="16146"/>
                    <a:pt x="2083" y="16164"/>
                    <a:pt x="1969" y="16038"/>
                  </a:cubicBezTo>
                  <a:cubicBezTo>
                    <a:pt x="1933" y="15999"/>
                    <a:pt x="1865" y="15929"/>
                    <a:pt x="1817" y="15884"/>
                  </a:cubicBezTo>
                  <a:cubicBezTo>
                    <a:pt x="1769" y="15839"/>
                    <a:pt x="1635" y="15712"/>
                    <a:pt x="1520" y="15601"/>
                  </a:cubicBezTo>
                  <a:cubicBezTo>
                    <a:pt x="1414" y="15499"/>
                    <a:pt x="1300" y="15411"/>
                    <a:pt x="1186" y="15341"/>
                  </a:cubicBezTo>
                  <a:cubicBezTo>
                    <a:pt x="843" y="15130"/>
                    <a:pt x="500" y="15076"/>
                    <a:pt x="380" y="15246"/>
                  </a:cubicBezTo>
                  <a:cubicBezTo>
                    <a:pt x="323" y="15326"/>
                    <a:pt x="306" y="15317"/>
                    <a:pt x="269" y="15198"/>
                  </a:cubicBezTo>
                  <a:cubicBezTo>
                    <a:pt x="237" y="15098"/>
                    <a:pt x="238" y="15032"/>
                    <a:pt x="274" y="14971"/>
                  </a:cubicBezTo>
                  <a:cubicBezTo>
                    <a:pt x="294" y="14937"/>
                    <a:pt x="301" y="14912"/>
                    <a:pt x="298" y="14898"/>
                  </a:cubicBezTo>
                  <a:cubicBezTo>
                    <a:pt x="269" y="14927"/>
                    <a:pt x="240" y="14965"/>
                    <a:pt x="216" y="15013"/>
                  </a:cubicBezTo>
                  <a:cubicBezTo>
                    <a:pt x="183" y="15100"/>
                    <a:pt x="151" y="15213"/>
                    <a:pt x="126" y="15330"/>
                  </a:cubicBezTo>
                  <a:cubicBezTo>
                    <a:pt x="104" y="15460"/>
                    <a:pt x="92" y="15599"/>
                    <a:pt x="103" y="15736"/>
                  </a:cubicBezTo>
                  <a:cubicBezTo>
                    <a:pt x="119" y="15937"/>
                    <a:pt x="131" y="16010"/>
                    <a:pt x="144" y="16100"/>
                  </a:cubicBezTo>
                  <a:cubicBezTo>
                    <a:pt x="156" y="16133"/>
                    <a:pt x="170" y="16153"/>
                    <a:pt x="183" y="16153"/>
                  </a:cubicBezTo>
                  <a:cubicBezTo>
                    <a:pt x="206" y="16153"/>
                    <a:pt x="212" y="16121"/>
                    <a:pt x="198" y="16083"/>
                  </a:cubicBezTo>
                  <a:cubicBezTo>
                    <a:pt x="149" y="15947"/>
                    <a:pt x="271" y="15919"/>
                    <a:pt x="354" y="16047"/>
                  </a:cubicBezTo>
                  <a:cubicBezTo>
                    <a:pt x="424" y="16154"/>
                    <a:pt x="428" y="16198"/>
                    <a:pt x="383" y="16296"/>
                  </a:cubicBezTo>
                  <a:cubicBezTo>
                    <a:pt x="336" y="16400"/>
                    <a:pt x="338" y="16400"/>
                    <a:pt x="401" y="16316"/>
                  </a:cubicBezTo>
                  <a:cubicBezTo>
                    <a:pt x="484" y="16206"/>
                    <a:pt x="530" y="16283"/>
                    <a:pt x="547" y="16554"/>
                  </a:cubicBezTo>
                  <a:cubicBezTo>
                    <a:pt x="553" y="16640"/>
                    <a:pt x="561" y="16748"/>
                    <a:pt x="564" y="16792"/>
                  </a:cubicBezTo>
                  <a:cubicBezTo>
                    <a:pt x="572" y="16905"/>
                    <a:pt x="809" y="17346"/>
                    <a:pt x="862" y="17346"/>
                  </a:cubicBezTo>
                  <a:cubicBezTo>
                    <a:pt x="886" y="17346"/>
                    <a:pt x="960" y="17429"/>
                    <a:pt x="1024" y="17531"/>
                  </a:cubicBezTo>
                  <a:cubicBezTo>
                    <a:pt x="1088" y="17632"/>
                    <a:pt x="1145" y="17713"/>
                    <a:pt x="1150" y="17707"/>
                  </a:cubicBezTo>
                  <a:cubicBezTo>
                    <a:pt x="1165" y="17692"/>
                    <a:pt x="2279" y="18956"/>
                    <a:pt x="2407" y="19133"/>
                  </a:cubicBezTo>
                  <a:cubicBezTo>
                    <a:pt x="2467" y="19216"/>
                    <a:pt x="2548" y="19286"/>
                    <a:pt x="2587" y="19287"/>
                  </a:cubicBezTo>
                  <a:cubicBezTo>
                    <a:pt x="2659" y="19288"/>
                    <a:pt x="2800" y="19510"/>
                    <a:pt x="2729" y="19511"/>
                  </a:cubicBezTo>
                  <a:cubicBezTo>
                    <a:pt x="2670" y="19511"/>
                    <a:pt x="3035" y="19881"/>
                    <a:pt x="3098" y="19883"/>
                  </a:cubicBezTo>
                  <a:cubicBezTo>
                    <a:pt x="3129" y="19885"/>
                    <a:pt x="3253" y="20019"/>
                    <a:pt x="3375" y="20183"/>
                  </a:cubicBezTo>
                  <a:cubicBezTo>
                    <a:pt x="3497" y="20347"/>
                    <a:pt x="3621" y="20483"/>
                    <a:pt x="3650" y="20483"/>
                  </a:cubicBezTo>
                  <a:cubicBezTo>
                    <a:pt x="3680" y="20483"/>
                    <a:pt x="3769" y="20580"/>
                    <a:pt x="3848" y="20701"/>
                  </a:cubicBezTo>
                  <a:cubicBezTo>
                    <a:pt x="3928" y="20822"/>
                    <a:pt x="4054" y="20945"/>
                    <a:pt x="4129" y="20973"/>
                  </a:cubicBezTo>
                  <a:cubicBezTo>
                    <a:pt x="4203" y="21001"/>
                    <a:pt x="4383" y="21129"/>
                    <a:pt x="4528" y="21256"/>
                  </a:cubicBezTo>
                  <a:cubicBezTo>
                    <a:pt x="4680" y="21388"/>
                    <a:pt x="4842" y="21475"/>
                    <a:pt x="4912" y="21463"/>
                  </a:cubicBezTo>
                  <a:cubicBezTo>
                    <a:pt x="4981" y="21451"/>
                    <a:pt x="5058" y="21504"/>
                    <a:pt x="5135" y="21600"/>
                  </a:cubicBezTo>
                  <a:lnTo>
                    <a:pt x="5521" y="21600"/>
                  </a:lnTo>
                  <a:cubicBezTo>
                    <a:pt x="5532" y="21564"/>
                    <a:pt x="5535" y="21528"/>
                    <a:pt x="5556" y="21491"/>
                  </a:cubicBezTo>
                  <a:cubicBezTo>
                    <a:pt x="5638" y="21341"/>
                    <a:pt x="5651" y="21258"/>
                    <a:pt x="5633" y="20919"/>
                  </a:cubicBezTo>
                  <a:cubicBezTo>
                    <a:pt x="5623" y="20739"/>
                    <a:pt x="5612" y="20579"/>
                    <a:pt x="5603" y="20471"/>
                  </a:cubicBezTo>
                  <a:cubicBezTo>
                    <a:pt x="5583" y="20402"/>
                    <a:pt x="5574" y="20342"/>
                    <a:pt x="5577" y="20301"/>
                  </a:cubicBezTo>
                  <a:cubicBezTo>
                    <a:pt x="5534" y="20131"/>
                    <a:pt x="5418" y="19920"/>
                    <a:pt x="5325" y="19861"/>
                  </a:cubicBezTo>
                  <a:cubicBezTo>
                    <a:pt x="5277" y="19831"/>
                    <a:pt x="5258" y="19775"/>
                    <a:pt x="5277" y="19718"/>
                  </a:cubicBezTo>
                  <a:cubicBezTo>
                    <a:pt x="5295" y="19666"/>
                    <a:pt x="5293" y="19646"/>
                    <a:pt x="5274" y="19676"/>
                  </a:cubicBezTo>
                  <a:cubicBezTo>
                    <a:pt x="5238" y="19732"/>
                    <a:pt x="5085" y="19537"/>
                    <a:pt x="5010" y="19371"/>
                  </a:cubicBezTo>
                  <a:cubicBezTo>
                    <a:pt x="4987" y="19358"/>
                    <a:pt x="4976" y="19330"/>
                    <a:pt x="4981" y="19273"/>
                  </a:cubicBezTo>
                  <a:cubicBezTo>
                    <a:pt x="4980" y="19272"/>
                    <a:pt x="4981" y="19268"/>
                    <a:pt x="4981" y="19267"/>
                  </a:cubicBezTo>
                  <a:cubicBezTo>
                    <a:pt x="4978" y="19253"/>
                    <a:pt x="4968" y="19234"/>
                    <a:pt x="4967" y="19222"/>
                  </a:cubicBezTo>
                  <a:cubicBezTo>
                    <a:pt x="4967" y="19189"/>
                    <a:pt x="4960" y="19158"/>
                    <a:pt x="4948" y="19136"/>
                  </a:cubicBezTo>
                  <a:cubicBezTo>
                    <a:pt x="4936" y="19113"/>
                    <a:pt x="4918" y="19100"/>
                    <a:pt x="4900" y="19099"/>
                  </a:cubicBezTo>
                  <a:cubicBezTo>
                    <a:pt x="4864" y="19098"/>
                    <a:pt x="4728" y="18977"/>
                    <a:pt x="4596" y="18830"/>
                  </a:cubicBezTo>
                  <a:cubicBezTo>
                    <a:pt x="4500" y="18725"/>
                    <a:pt x="4377" y="18596"/>
                    <a:pt x="4265" y="18475"/>
                  </a:cubicBezTo>
                  <a:cubicBezTo>
                    <a:pt x="4256" y="18465"/>
                    <a:pt x="4249" y="18457"/>
                    <a:pt x="4240" y="18447"/>
                  </a:cubicBezTo>
                  <a:cubicBezTo>
                    <a:pt x="4206" y="18410"/>
                    <a:pt x="4162" y="18364"/>
                    <a:pt x="4135" y="18335"/>
                  </a:cubicBezTo>
                  <a:cubicBezTo>
                    <a:pt x="3760" y="17936"/>
                    <a:pt x="3708" y="17860"/>
                    <a:pt x="3755" y="17780"/>
                  </a:cubicBezTo>
                  <a:cubicBezTo>
                    <a:pt x="3782" y="17735"/>
                    <a:pt x="3826" y="17730"/>
                    <a:pt x="3870" y="17772"/>
                  </a:cubicBezTo>
                  <a:cubicBezTo>
                    <a:pt x="3909" y="17809"/>
                    <a:pt x="4071" y="17814"/>
                    <a:pt x="4235" y="17783"/>
                  </a:cubicBezTo>
                  <a:cubicBezTo>
                    <a:pt x="4396" y="17752"/>
                    <a:pt x="4468" y="17757"/>
                    <a:pt x="4556" y="17752"/>
                  </a:cubicBezTo>
                  <a:cubicBezTo>
                    <a:pt x="4613" y="17741"/>
                    <a:pt x="4659" y="17737"/>
                    <a:pt x="4694" y="17738"/>
                  </a:cubicBezTo>
                  <a:cubicBezTo>
                    <a:pt x="4703" y="17739"/>
                    <a:pt x="4715" y="17737"/>
                    <a:pt x="4723" y="17738"/>
                  </a:cubicBezTo>
                  <a:cubicBezTo>
                    <a:pt x="4745" y="17742"/>
                    <a:pt x="4768" y="17753"/>
                    <a:pt x="4786" y="17766"/>
                  </a:cubicBezTo>
                  <a:cubicBezTo>
                    <a:pt x="4837" y="17791"/>
                    <a:pt x="4881" y="17827"/>
                    <a:pt x="4923" y="17889"/>
                  </a:cubicBezTo>
                  <a:cubicBezTo>
                    <a:pt x="4986" y="17982"/>
                    <a:pt x="5042" y="18108"/>
                    <a:pt x="5049" y="18169"/>
                  </a:cubicBezTo>
                  <a:cubicBezTo>
                    <a:pt x="5087" y="18492"/>
                    <a:pt x="5115" y="18516"/>
                    <a:pt x="5492" y="18533"/>
                  </a:cubicBezTo>
                  <a:cubicBezTo>
                    <a:pt x="5906" y="18553"/>
                    <a:pt x="6075" y="18449"/>
                    <a:pt x="6198" y="18111"/>
                  </a:cubicBezTo>
                  <a:cubicBezTo>
                    <a:pt x="6239" y="17999"/>
                    <a:pt x="6301" y="17869"/>
                    <a:pt x="6334" y="17822"/>
                  </a:cubicBezTo>
                  <a:cubicBezTo>
                    <a:pt x="6367" y="17775"/>
                    <a:pt x="6398" y="17650"/>
                    <a:pt x="6404" y="17545"/>
                  </a:cubicBezTo>
                  <a:cubicBezTo>
                    <a:pt x="6411" y="17440"/>
                    <a:pt x="6460" y="17294"/>
                    <a:pt x="6511" y="17220"/>
                  </a:cubicBezTo>
                  <a:cubicBezTo>
                    <a:pt x="6562" y="17146"/>
                    <a:pt x="6616" y="16994"/>
                    <a:pt x="6632" y="16881"/>
                  </a:cubicBezTo>
                  <a:cubicBezTo>
                    <a:pt x="6656" y="16711"/>
                    <a:pt x="6647" y="16677"/>
                    <a:pt x="6576" y="16677"/>
                  </a:cubicBezTo>
                  <a:cubicBezTo>
                    <a:pt x="6450" y="16677"/>
                    <a:pt x="6430" y="16602"/>
                    <a:pt x="6503" y="16414"/>
                  </a:cubicBezTo>
                  <a:cubicBezTo>
                    <a:pt x="6543" y="16309"/>
                    <a:pt x="6628" y="16231"/>
                    <a:pt x="6729" y="16204"/>
                  </a:cubicBezTo>
                  <a:cubicBezTo>
                    <a:pt x="6984" y="16133"/>
                    <a:pt x="7273" y="15844"/>
                    <a:pt x="7359" y="15573"/>
                  </a:cubicBezTo>
                  <a:cubicBezTo>
                    <a:pt x="7402" y="15440"/>
                    <a:pt x="7437" y="15316"/>
                    <a:pt x="7438" y="15296"/>
                  </a:cubicBezTo>
                  <a:cubicBezTo>
                    <a:pt x="7450" y="15064"/>
                    <a:pt x="7700" y="14606"/>
                    <a:pt x="7931" y="14322"/>
                  </a:cubicBezTo>
                  <a:cubicBezTo>
                    <a:pt x="7935" y="14308"/>
                    <a:pt x="7952" y="14272"/>
                    <a:pt x="7951" y="14266"/>
                  </a:cubicBezTo>
                  <a:cubicBezTo>
                    <a:pt x="7944" y="14210"/>
                    <a:pt x="8055" y="14141"/>
                    <a:pt x="8157" y="14109"/>
                  </a:cubicBezTo>
                  <a:cubicBezTo>
                    <a:pt x="8165" y="14105"/>
                    <a:pt x="8175" y="14092"/>
                    <a:pt x="8182" y="14089"/>
                  </a:cubicBezTo>
                  <a:cubicBezTo>
                    <a:pt x="8397" y="13994"/>
                    <a:pt x="8446" y="14012"/>
                    <a:pt x="8446" y="14190"/>
                  </a:cubicBezTo>
                  <a:cubicBezTo>
                    <a:pt x="8446" y="14255"/>
                    <a:pt x="8496" y="14388"/>
                    <a:pt x="8559" y="14487"/>
                  </a:cubicBezTo>
                  <a:lnTo>
                    <a:pt x="8672" y="14666"/>
                  </a:lnTo>
                  <a:lnTo>
                    <a:pt x="8655" y="14694"/>
                  </a:lnTo>
                  <a:lnTo>
                    <a:pt x="8678" y="14733"/>
                  </a:lnTo>
                  <a:lnTo>
                    <a:pt x="8601" y="14789"/>
                  </a:lnTo>
                  <a:lnTo>
                    <a:pt x="8537" y="14901"/>
                  </a:lnTo>
                  <a:lnTo>
                    <a:pt x="8403" y="15134"/>
                  </a:lnTo>
                  <a:lnTo>
                    <a:pt x="8508" y="15372"/>
                  </a:lnTo>
                  <a:cubicBezTo>
                    <a:pt x="8597" y="15572"/>
                    <a:pt x="8604" y="15625"/>
                    <a:pt x="8554" y="15713"/>
                  </a:cubicBezTo>
                  <a:cubicBezTo>
                    <a:pt x="8493" y="15821"/>
                    <a:pt x="8474" y="15946"/>
                    <a:pt x="8483" y="16170"/>
                  </a:cubicBezTo>
                  <a:cubicBezTo>
                    <a:pt x="8493" y="16400"/>
                    <a:pt x="8715" y="16668"/>
                    <a:pt x="8968" y="16755"/>
                  </a:cubicBezTo>
                  <a:cubicBezTo>
                    <a:pt x="9089" y="16797"/>
                    <a:pt x="9238" y="16872"/>
                    <a:pt x="9329" y="16929"/>
                  </a:cubicBezTo>
                  <a:cubicBezTo>
                    <a:pt x="9336" y="16933"/>
                    <a:pt x="9359" y="16933"/>
                    <a:pt x="9363" y="16937"/>
                  </a:cubicBezTo>
                  <a:cubicBezTo>
                    <a:pt x="9364" y="16939"/>
                    <a:pt x="9365" y="16944"/>
                    <a:pt x="9366" y="16946"/>
                  </a:cubicBezTo>
                  <a:cubicBezTo>
                    <a:pt x="9496" y="17035"/>
                    <a:pt x="9559" y="17035"/>
                    <a:pt x="9806" y="16946"/>
                  </a:cubicBezTo>
                  <a:cubicBezTo>
                    <a:pt x="10173" y="16813"/>
                    <a:pt x="10254" y="16738"/>
                    <a:pt x="10346" y="16436"/>
                  </a:cubicBezTo>
                  <a:cubicBezTo>
                    <a:pt x="10573" y="15690"/>
                    <a:pt x="10617" y="15645"/>
                    <a:pt x="10951" y="15842"/>
                  </a:cubicBezTo>
                  <a:cubicBezTo>
                    <a:pt x="11195" y="15986"/>
                    <a:pt x="11206" y="16019"/>
                    <a:pt x="11206" y="16674"/>
                  </a:cubicBezTo>
                  <a:cubicBezTo>
                    <a:pt x="11206" y="16816"/>
                    <a:pt x="11226" y="16973"/>
                    <a:pt x="11251" y="17024"/>
                  </a:cubicBezTo>
                  <a:cubicBezTo>
                    <a:pt x="11317" y="17160"/>
                    <a:pt x="11037" y="17648"/>
                    <a:pt x="10895" y="17646"/>
                  </a:cubicBezTo>
                  <a:cubicBezTo>
                    <a:pt x="10625" y="17642"/>
                    <a:pt x="10387" y="17602"/>
                    <a:pt x="10340" y="17551"/>
                  </a:cubicBezTo>
                  <a:cubicBezTo>
                    <a:pt x="10311" y="17520"/>
                    <a:pt x="10278" y="17526"/>
                    <a:pt x="10264" y="17565"/>
                  </a:cubicBezTo>
                  <a:cubicBezTo>
                    <a:pt x="10249" y="17606"/>
                    <a:pt x="10185" y="17609"/>
                    <a:pt x="10112" y="17573"/>
                  </a:cubicBezTo>
                  <a:cubicBezTo>
                    <a:pt x="10043" y="17539"/>
                    <a:pt x="9915" y="17521"/>
                    <a:pt x="9827" y="17531"/>
                  </a:cubicBezTo>
                  <a:cubicBezTo>
                    <a:pt x="9719" y="17543"/>
                    <a:pt x="9654" y="17511"/>
                    <a:pt x="9629" y="17433"/>
                  </a:cubicBezTo>
                  <a:cubicBezTo>
                    <a:pt x="9597" y="17337"/>
                    <a:pt x="9578" y="17334"/>
                    <a:pt x="9522" y="17413"/>
                  </a:cubicBezTo>
                  <a:cubicBezTo>
                    <a:pt x="9485" y="17466"/>
                    <a:pt x="9436" y="17490"/>
                    <a:pt x="9414" y="17467"/>
                  </a:cubicBezTo>
                  <a:cubicBezTo>
                    <a:pt x="9346" y="17395"/>
                    <a:pt x="9284" y="17591"/>
                    <a:pt x="9285" y="17878"/>
                  </a:cubicBezTo>
                  <a:cubicBezTo>
                    <a:pt x="9285" y="18010"/>
                    <a:pt x="9264" y="18167"/>
                    <a:pt x="9240" y="18267"/>
                  </a:cubicBezTo>
                  <a:cubicBezTo>
                    <a:pt x="9231" y="18476"/>
                    <a:pt x="9223" y="18676"/>
                    <a:pt x="9219" y="18990"/>
                  </a:cubicBezTo>
                  <a:cubicBezTo>
                    <a:pt x="9218" y="19062"/>
                    <a:pt x="9216" y="19106"/>
                    <a:pt x="9214" y="19166"/>
                  </a:cubicBezTo>
                  <a:cubicBezTo>
                    <a:pt x="9222" y="19371"/>
                    <a:pt x="9220" y="19517"/>
                    <a:pt x="9188" y="19620"/>
                  </a:cubicBezTo>
                  <a:cubicBezTo>
                    <a:pt x="9175" y="19707"/>
                    <a:pt x="9155" y="19753"/>
                    <a:pt x="9129" y="19766"/>
                  </a:cubicBezTo>
                  <a:cubicBezTo>
                    <a:pt x="9060" y="19915"/>
                    <a:pt x="9010" y="19934"/>
                    <a:pt x="8669" y="19951"/>
                  </a:cubicBezTo>
                  <a:cubicBezTo>
                    <a:pt x="8451" y="19961"/>
                    <a:pt x="8248" y="19944"/>
                    <a:pt x="8220" y="19914"/>
                  </a:cubicBezTo>
                  <a:cubicBezTo>
                    <a:pt x="8191" y="19884"/>
                    <a:pt x="8066" y="19854"/>
                    <a:pt x="7944" y="19844"/>
                  </a:cubicBezTo>
                  <a:cubicBezTo>
                    <a:pt x="7469" y="19806"/>
                    <a:pt x="7175" y="19584"/>
                    <a:pt x="7351" y="19399"/>
                  </a:cubicBezTo>
                  <a:cubicBezTo>
                    <a:pt x="7429" y="19317"/>
                    <a:pt x="7399" y="19229"/>
                    <a:pt x="7264" y="19150"/>
                  </a:cubicBezTo>
                  <a:cubicBezTo>
                    <a:pt x="7147" y="19080"/>
                    <a:pt x="7132" y="19038"/>
                    <a:pt x="7132" y="18760"/>
                  </a:cubicBezTo>
                  <a:cubicBezTo>
                    <a:pt x="7132" y="18731"/>
                    <a:pt x="7138" y="18705"/>
                    <a:pt x="7140" y="18676"/>
                  </a:cubicBezTo>
                  <a:cubicBezTo>
                    <a:pt x="7133" y="18493"/>
                    <a:pt x="7146" y="18410"/>
                    <a:pt x="7199" y="18363"/>
                  </a:cubicBezTo>
                  <a:cubicBezTo>
                    <a:pt x="7253" y="18204"/>
                    <a:pt x="7329" y="18105"/>
                    <a:pt x="7399" y="18169"/>
                  </a:cubicBezTo>
                  <a:cubicBezTo>
                    <a:pt x="7422" y="18190"/>
                    <a:pt x="7433" y="18191"/>
                    <a:pt x="7443" y="18186"/>
                  </a:cubicBezTo>
                  <a:cubicBezTo>
                    <a:pt x="7450" y="18168"/>
                    <a:pt x="7456" y="18148"/>
                    <a:pt x="7459" y="18125"/>
                  </a:cubicBezTo>
                  <a:cubicBezTo>
                    <a:pt x="7460" y="18106"/>
                    <a:pt x="7464" y="18100"/>
                    <a:pt x="7463" y="18071"/>
                  </a:cubicBezTo>
                  <a:cubicBezTo>
                    <a:pt x="7456" y="17928"/>
                    <a:pt x="7478" y="17842"/>
                    <a:pt x="7531" y="17789"/>
                  </a:cubicBezTo>
                  <a:cubicBezTo>
                    <a:pt x="7547" y="17766"/>
                    <a:pt x="7572" y="17753"/>
                    <a:pt x="7600" y="17744"/>
                  </a:cubicBezTo>
                  <a:cubicBezTo>
                    <a:pt x="7603" y="17743"/>
                    <a:pt x="7603" y="17739"/>
                    <a:pt x="7605" y="17738"/>
                  </a:cubicBezTo>
                  <a:cubicBezTo>
                    <a:pt x="7606" y="17738"/>
                    <a:pt x="7607" y="17738"/>
                    <a:pt x="7608" y="17738"/>
                  </a:cubicBezTo>
                  <a:cubicBezTo>
                    <a:pt x="7635" y="17731"/>
                    <a:pt x="7674" y="17726"/>
                    <a:pt x="7715" y="17724"/>
                  </a:cubicBezTo>
                  <a:cubicBezTo>
                    <a:pt x="7727" y="17724"/>
                    <a:pt x="7734" y="17721"/>
                    <a:pt x="7746" y="17721"/>
                  </a:cubicBezTo>
                  <a:cubicBezTo>
                    <a:pt x="7780" y="17721"/>
                    <a:pt x="7803" y="17718"/>
                    <a:pt x="7831" y="17716"/>
                  </a:cubicBezTo>
                  <a:cubicBezTo>
                    <a:pt x="7879" y="17714"/>
                    <a:pt x="7914" y="17706"/>
                    <a:pt x="7944" y="17699"/>
                  </a:cubicBezTo>
                  <a:cubicBezTo>
                    <a:pt x="8055" y="17672"/>
                    <a:pt x="8090" y="17617"/>
                    <a:pt x="8056" y="17509"/>
                  </a:cubicBezTo>
                  <a:cubicBezTo>
                    <a:pt x="8026" y="17414"/>
                    <a:pt x="7958" y="17386"/>
                    <a:pt x="7761" y="17394"/>
                  </a:cubicBezTo>
                  <a:cubicBezTo>
                    <a:pt x="7473" y="17405"/>
                    <a:pt x="7274" y="17516"/>
                    <a:pt x="7237" y="17682"/>
                  </a:cubicBezTo>
                  <a:cubicBezTo>
                    <a:pt x="7229" y="17717"/>
                    <a:pt x="7198" y="17768"/>
                    <a:pt x="7161" y="17822"/>
                  </a:cubicBezTo>
                  <a:cubicBezTo>
                    <a:pt x="7112" y="17924"/>
                    <a:pt x="7048" y="18018"/>
                    <a:pt x="7001" y="18041"/>
                  </a:cubicBezTo>
                  <a:cubicBezTo>
                    <a:pt x="6989" y="18059"/>
                    <a:pt x="6969" y="18078"/>
                    <a:pt x="6961" y="18097"/>
                  </a:cubicBezTo>
                  <a:cubicBezTo>
                    <a:pt x="6960" y="18101"/>
                    <a:pt x="6960" y="18102"/>
                    <a:pt x="6958" y="18108"/>
                  </a:cubicBezTo>
                  <a:cubicBezTo>
                    <a:pt x="6940" y="18160"/>
                    <a:pt x="6933" y="18217"/>
                    <a:pt x="6938" y="18295"/>
                  </a:cubicBezTo>
                  <a:cubicBezTo>
                    <a:pt x="6946" y="18407"/>
                    <a:pt x="6933" y="18541"/>
                    <a:pt x="6909" y="18589"/>
                  </a:cubicBezTo>
                  <a:cubicBezTo>
                    <a:pt x="6902" y="18603"/>
                    <a:pt x="6903" y="18614"/>
                    <a:pt x="6899" y="18626"/>
                  </a:cubicBezTo>
                  <a:cubicBezTo>
                    <a:pt x="6897" y="18643"/>
                    <a:pt x="6894" y="18662"/>
                    <a:pt x="6894" y="18685"/>
                  </a:cubicBezTo>
                  <a:cubicBezTo>
                    <a:pt x="6898" y="18700"/>
                    <a:pt x="6900" y="18715"/>
                    <a:pt x="6911" y="18727"/>
                  </a:cubicBezTo>
                  <a:cubicBezTo>
                    <a:pt x="6936" y="18753"/>
                    <a:pt x="6958" y="18882"/>
                    <a:pt x="6958" y="19015"/>
                  </a:cubicBezTo>
                  <a:cubicBezTo>
                    <a:pt x="6958" y="19269"/>
                    <a:pt x="7223" y="20078"/>
                    <a:pt x="7276" y="19987"/>
                  </a:cubicBezTo>
                  <a:cubicBezTo>
                    <a:pt x="7292" y="19959"/>
                    <a:pt x="7330" y="19971"/>
                    <a:pt x="7361" y="20012"/>
                  </a:cubicBezTo>
                  <a:cubicBezTo>
                    <a:pt x="7434" y="20110"/>
                    <a:pt x="7619" y="20187"/>
                    <a:pt x="7918" y="20236"/>
                  </a:cubicBezTo>
                  <a:cubicBezTo>
                    <a:pt x="8051" y="20258"/>
                    <a:pt x="8185" y="20307"/>
                    <a:pt x="8215" y="20348"/>
                  </a:cubicBezTo>
                  <a:cubicBezTo>
                    <a:pt x="8244" y="20390"/>
                    <a:pt x="8314" y="20405"/>
                    <a:pt x="8369" y="20382"/>
                  </a:cubicBezTo>
                  <a:cubicBezTo>
                    <a:pt x="8424" y="20358"/>
                    <a:pt x="8638" y="20350"/>
                    <a:pt x="8878" y="20348"/>
                  </a:cubicBezTo>
                  <a:cubicBezTo>
                    <a:pt x="8918" y="20332"/>
                    <a:pt x="8966" y="20334"/>
                    <a:pt x="9013" y="20348"/>
                  </a:cubicBezTo>
                  <a:cubicBezTo>
                    <a:pt x="9139" y="20350"/>
                    <a:pt x="9269" y="20351"/>
                    <a:pt x="9376" y="20359"/>
                  </a:cubicBezTo>
                  <a:cubicBezTo>
                    <a:pt x="9468" y="20367"/>
                    <a:pt x="9556" y="20407"/>
                    <a:pt x="9573" y="20452"/>
                  </a:cubicBezTo>
                  <a:cubicBezTo>
                    <a:pt x="9614" y="20561"/>
                    <a:pt x="9904" y="20635"/>
                    <a:pt x="9979" y="20555"/>
                  </a:cubicBezTo>
                  <a:cubicBezTo>
                    <a:pt x="10015" y="20518"/>
                    <a:pt x="10063" y="20524"/>
                    <a:pt x="10097" y="20572"/>
                  </a:cubicBezTo>
                  <a:cubicBezTo>
                    <a:pt x="10137" y="20629"/>
                    <a:pt x="10169" y="20632"/>
                    <a:pt x="10200" y="20578"/>
                  </a:cubicBezTo>
                  <a:cubicBezTo>
                    <a:pt x="10232" y="20524"/>
                    <a:pt x="10284" y="20532"/>
                    <a:pt x="10367" y="20603"/>
                  </a:cubicBezTo>
                  <a:cubicBezTo>
                    <a:pt x="10441" y="20665"/>
                    <a:pt x="10616" y="20702"/>
                    <a:pt x="10811" y="20698"/>
                  </a:cubicBezTo>
                  <a:cubicBezTo>
                    <a:pt x="10989" y="20695"/>
                    <a:pt x="11480" y="20745"/>
                    <a:pt x="11901" y="20807"/>
                  </a:cubicBezTo>
                  <a:cubicBezTo>
                    <a:pt x="12322" y="20870"/>
                    <a:pt x="12736" y="20920"/>
                    <a:pt x="12820" y="20919"/>
                  </a:cubicBezTo>
                  <a:cubicBezTo>
                    <a:pt x="12904" y="20919"/>
                    <a:pt x="13189" y="20932"/>
                    <a:pt x="13454" y="20950"/>
                  </a:cubicBezTo>
                  <a:cubicBezTo>
                    <a:pt x="13892" y="20980"/>
                    <a:pt x="13945" y="20971"/>
                    <a:pt x="14034" y="20833"/>
                  </a:cubicBezTo>
                  <a:cubicBezTo>
                    <a:pt x="14088" y="20749"/>
                    <a:pt x="14132" y="20638"/>
                    <a:pt x="14132" y="20589"/>
                  </a:cubicBezTo>
                  <a:cubicBezTo>
                    <a:pt x="14132" y="20540"/>
                    <a:pt x="14162" y="20457"/>
                    <a:pt x="14200" y="20404"/>
                  </a:cubicBezTo>
                  <a:cubicBezTo>
                    <a:pt x="14237" y="20352"/>
                    <a:pt x="14258" y="20264"/>
                    <a:pt x="14245" y="20208"/>
                  </a:cubicBezTo>
                  <a:cubicBezTo>
                    <a:pt x="14221" y="20098"/>
                    <a:pt x="14365" y="19811"/>
                    <a:pt x="14445" y="19811"/>
                  </a:cubicBezTo>
                  <a:cubicBezTo>
                    <a:pt x="14481" y="19811"/>
                    <a:pt x="14482" y="19782"/>
                    <a:pt x="14445" y="19707"/>
                  </a:cubicBezTo>
                  <a:cubicBezTo>
                    <a:pt x="14408" y="19630"/>
                    <a:pt x="14409" y="19588"/>
                    <a:pt x="14454" y="19525"/>
                  </a:cubicBezTo>
                  <a:cubicBezTo>
                    <a:pt x="14486" y="19479"/>
                    <a:pt x="14526" y="19461"/>
                    <a:pt x="14542" y="19488"/>
                  </a:cubicBezTo>
                  <a:cubicBezTo>
                    <a:pt x="14558" y="19516"/>
                    <a:pt x="14596" y="19478"/>
                    <a:pt x="14627" y="19404"/>
                  </a:cubicBezTo>
                  <a:cubicBezTo>
                    <a:pt x="14662" y="19323"/>
                    <a:pt x="14761" y="19259"/>
                    <a:pt x="14879" y="19239"/>
                  </a:cubicBezTo>
                  <a:cubicBezTo>
                    <a:pt x="14986" y="19221"/>
                    <a:pt x="15118" y="19165"/>
                    <a:pt x="15173" y="19119"/>
                  </a:cubicBezTo>
                  <a:cubicBezTo>
                    <a:pt x="15248" y="19055"/>
                    <a:pt x="15309" y="19058"/>
                    <a:pt x="15417" y="19124"/>
                  </a:cubicBezTo>
                  <a:cubicBezTo>
                    <a:pt x="15496" y="19173"/>
                    <a:pt x="15642" y="19214"/>
                    <a:pt x="15741" y="19214"/>
                  </a:cubicBezTo>
                  <a:cubicBezTo>
                    <a:pt x="15840" y="19214"/>
                    <a:pt x="15934" y="19249"/>
                    <a:pt x="15949" y="19292"/>
                  </a:cubicBezTo>
                  <a:cubicBezTo>
                    <a:pt x="15969" y="19347"/>
                    <a:pt x="15996" y="19343"/>
                    <a:pt x="16036" y="19287"/>
                  </a:cubicBezTo>
                  <a:cubicBezTo>
                    <a:pt x="16077" y="19229"/>
                    <a:pt x="16103" y="19231"/>
                    <a:pt x="16123" y="19287"/>
                  </a:cubicBezTo>
                  <a:cubicBezTo>
                    <a:pt x="16139" y="19331"/>
                    <a:pt x="16169" y="19347"/>
                    <a:pt x="16192" y="19323"/>
                  </a:cubicBezTo>
                  <a:cubicBezTo>
                    <a:pt x="16258" y="19254"/>
                    <a:pt x="16331" y="19659"/>
                    <a:pt x="16274" y="19777"/>
                  </a:cubicBezTo>
                  <a:cubicBezTo>
                    <a:pt x="16247" y="19832"/>
                    <a:pt x="16236" y="19906"/>
                    <a:pt x="16249" y="19942"/>
                  </a:cubicBezTo>
                  <a:cubicBezTo>
                    <a:pt x="16286" y="20045"/>
                    <a:pt x="16150" y="20334"/>
                    <a:pt x="16021" y="20421"/>
                  </a:cubicBezTo>
                  <a:cubicBezTo>
                    <a:pt x="15958" y="20464"/>
                    <a:pt x="15817" y="20505"/>
                    <a:pt x="15708" y="20511"/>
                  </a:cubicBezTo>
                  <a:cubicBezTo>
                    <a:pt x="15549" y="20518"/>
                    <a:pt x="15460" y="20558"/>
                    <a:pt x="15423" y="20639"/>
                  </a:cubicBezTo>
                  <a:cubicBezTo>
                    <a:pt x="15407" y="20693"/>
                    <a:pt x="15417" y="20759"/>
                    <a:pt x="15446" y="20833"/>
                  </a:cubicBezTo>
                  <a:cubicBezTo>
                    <a:pt x="15468" y="20847"/>
                    <a:pt x="15494" y="20855"/>
                    <a:pt x="15530" y="20855"/>
                  </a:cubicBezTo>
                  <a:cubicBezTo>
                    <a:pt x="15601" y="20855"/>
                    <a:pt x="15668" y="20883"/>
                    <a:pt x="15681" y="20917"/>
                  </a:cubicBezTo>
                  <a:cubicBezTo>
                    <a:pt x="15708" y="20992"/>
                    <a:pt x="16120" y="21027"/>
                    <a:pt x="16236" y="20964"/>
                  </a:cubicBezTo>
                  <a:cubicBezTo>
                    <a:pt x="16283" y="20939"/>
                    <a:pt x="16321" y="20875"/>
                    <a:pt x="16321" y="20819"/>
                  </a:cubicBezTo>
                  <a:cubicBezTo>
                    <a:pt x="16321" y="20762"/>
                    <a:pt x="16360" y="20667"/>
                    <a:pt x="16408" y="20609"/>
                  </a:cubicBezTo>
                  <a:cubicBezTo>
                    <a:pt x="16463" y="20543"/>
                    <a:pt x="16492" y="20437"/>
                    <a:pt x="16485" y="20326"/>
                  </a:cubicBezTo>
                  <a:cubicBezTo>
                    <a:pt x="16478" y="20215"/>
                    <a:pt x="16494" y="20155"/>
                    <a:pt x="16528" y="20166"/>
                  </a:cubicBezTo>
                  <a:cubicBezTo>
                    <a:pt x="16535" y="20169"/>
                    <a:pt x="16543" y="20161"/>
                    <a:pt x="16549" y="20155"/>
                  </a:cubicBezTo>
                  <a:cubicBezTo>
                    <a:pt x="16563" y="20053"/>
                    <a:pt x="16574" y="19952"/>
                    <a:pt x="16577" y="19847"/>
                  </a:cubicBezTo>
                  <a:cubicBezTo>
                    <a:pt x="16569" y="19715"/>
                    <a:pt x="16548" y="19568"/>
                    <a:pt x="16513" y="19446"/>
                  </a:cubicBezTo>
                  <a:cubicBezTo>
                    <a:pt x="16473" y="19311"/>
                    <a:pt x="16469" y="19241"/>
                    <a:pt x="16480" y="19178"/>
                  </a:cubicBezTo>
                  <a:cubicBezTo>
                    <a:pt x="16479" y="19165"/>
                    <a:pt x="16486" y="19152"/>
                    <a:pt x="16488" y="19141"/>
                  </a:cubicBezTo>
                  <a:cubicBezTo>
                    <a:pt x="16493" y="19126"/>
                    <a:pt x="16492" y="19107"/>
                    <a:pt x="16500" y="19091"/>
                  </a:cubicBezTo>
                  <a:cubicBezTo>
                    <a:pt x="16548" y="18992"/>
                    <a:pt x="16543" y="18980"/>
                    <a:pt x="16470" y="19001"/>
                  </a:cubicBezTo>
                  <a:cubicBezTo>
                    <a:pt x="16400" y="19022"/>
                    <a:pt x="16386" y="18981"/>
                    <a:pt x="16385" y="18772"/>
                  </a:cubicBezTo>
                  <a:cubicBezTo>
                    <a:pt x="16384" y="18590"/>
                    <a:pt x="16406" y="18508"/>
                    <a:pt x="16462" y="18483"/>
                  </a:cubicBezTo>
                  <a:cubicBezTo>
                    <a:pt x="16505" y="18464"/>
                    <a:pt x="16539" y="18406"/>
                    <a:pt x="16539" y="18354"/>
                  </a:cubicBezTo>
                  <a:cubicBezTo>
                    <a:pt x="16539" y="18242"/>
                    <a:pt x="16727" y="18018"/>
                    <a:pt x="16821" y="18018"/>
                  </a:cubicBezTo>
                  <a:cubicBezTo>
                    <a:pt x="16910" y="18018"/>
                    <a:pt x="16974" y="17796"/>
                    <a:pt x="16949" y="17570"/>
                  </a:cubicBezTo>
                  <a:cubicBezTo>
                    <a:pt x="16948" y="17562"/>
                    <a:pt x="16951" y="17555"/>
                    <a:pt x="16950" y="17548"/>
                  </a:cubicBezTo>
                  <a:cubicBezTo>
                    <a:pt x="16950" y="17547"/>
                    <a:pt x="16951" y="17546"/>
                    <a:pt x="16950" y="17545"/>
                  </a:cubicBezTo>
                  <a:cubicBezTo>
                    <a:pt x="16925" y="17462"/>
                    <a:pt x="16941" y="17384"/>
                    <a:pt x="16990" y="17318"/>
                  </a:cubicBezTo>
                  <a:cubicBezTo>
                    <a:pt x="17005" y="17281"/>
                    <a:pt x="17015" y="17244"/>
                    <a:pt x="17040" y="17203"/>
                  </a:cubicBezTo>
                  <a:cubicBezTo>
                    <a:pt x="17102" y="17104"/>
                    <a:pt x="17152" y="16965"/>
                    <a:pt x="17152" y="16895"/>
                  </a:cubicBezTo>
                  <a:cubicBezTo>
                    <a:pt x="17152" y="16825"/>
                    <a:pt x="17179" y="16729"/>
                    <a:pt x="17213" y="16682"/>
                  </a:cubicBezTo>
                  <a:cubicBezTo>
                    <a:pt x="17271" y="16599"/>
                    <a:pt x="17295" y="16252"/>
                    <a:pt x="17250" y="16125"/>
                  </a:cubicBezTo>
                  <a:cubicBezTo>
                    <a:pt x="17250" y="16124"/>
                    <a:pt x="17249" y="16115"/>
                    <a:pt x="17249" y="16114"/>
                  </a:cubicBezTo>
                  <a:cubicBezTo>
                    <a:pt x="17209" y="16083"/>
                    <a:pt x="17201" y="16046"/>
                    <a:pt x="17231" y="15985"/>
                  </a:cubicBezTo>
                  <a:cubicBezTo>
                    <a:pt x="17233" y="15981"/>
                    <a:pt x="17232" y="15970"/>
                    <a:pt x="17234" y="15965"/>
                  </a:cubicBezTo>
                  <a:cubicBezTo>
                    <a:pt x="17227" y="15903"/>
                    <a:pt x="17218" y="15868"/>
                    <a:pt x="17214" y="15789"/>
                  </a:cubicBezTo>
                  <a:cubicBezTo>
                    <a:pt x="17207" y="15640"/>
                    <a:pt x="17196" y="15451"/>
                    <a:pt x="17188" y="15369"/>
                  </a:cubicBezTo>
                  <a:cubicBezTo>
                    <a:pt x="17186" y="15353"/>
                    <a:pt x="17188" y="15345"/>
                    <a:pt x="17188" y="15333"/>
                  </a:cubicBezTo>
                  <a:cubicBezTo>
                    <a:pt x="17187" y="15232"/>
                    <a:pt x="17202" y="15180"/>
                    <a:pt x="17253" y="15235"/>
                  </a:cubicBezTo>
                  <a:cubicBezTo>
                    <a:pt x="17257" y="15238"/>
                    <a:pt x="17274" y="15236"/>
                    <a:pt x="17280" y="15240"/>
                  </a:cubicBezTo>
                  <a:cubicBezTo>
                    <a:pt x="17303" y="15238"/>
                    <a:pt x="17311" y="15232"/>
                    <a:pt x="17348" y="15235"/>
                  </a:cubicBezTo>
                  <a:cubicBezTo>
                    <a:pt x="17445" y="15241"/>
                    <a:pt x="17529" y="15254"/>
                    <a:pt x="17535" y="15263"/>
                  </a:cubicBezTo>
                  <a:cubicBezTo>
                    <a:pt x="17541" y="15271"/>
                    <a:pt x="17560" y="15285"/>
                    <a:pt x="17578" y="15293"/>
                  </a:cubicBezTo>
                  <a:cubicBezTo>
                    <a:pt x="17593" y="15301"/>
                    <a:pt x="17635" y="15328"/>
                    <a:pt x="17673" y="15355"/>
                  </a:cubicBezTo>
                  <a:cubicBezTo>
                    <a:pt x="17682" y="15362"/>
                    <a:pt x="17705" y="15363"/>
                    <a:pt x="17719" y="15369"/>
                  </a:cubicBezTo>
                  <a:cubicBezTo>
                    <a:pt x="17782" y="15397"/>
                    <a:pt x="17928" y="15387"/>
                    <a:pt x="18099" y="15352"/>
                  </a:cubicBezTo>
                  <a:cubicBezTo>
                    <a:pt x="18116" y="15344"/>
                    <a:pt x="18137" y="15340"/>
                    <a:pt x="18158" y="15338"/>
                  </a:cubicBezTo>
                  <a:cubicBezTo>
                    <a:pt x="18210" y="15326"/>
                    <a:pt x="18260" y="15322"/>
                    <a:pt x="18312" y="15305"/>
                  </a:cubicBezTo>
                  <a:cubicBezTo>
                    <a:pt x="18429" y="15266"/>
                    <a:pt x="18608" y="15387"/>
                    <a:pt x="18574" y="15481"/>
                  </a:cubicBezTo>
                  <a:cubicBezTo>
                    <a:pt x="18559" y="15522"/>
                    <a:pt x="18458" y="15594"/>
                    <a:pt x="18350" y="15641"/>
                  </a:cubicBezTo>
                  <a:cubicBezTo>
                    <a:pt x="18039" y="15774"/>
                    <a:pt x="17974" y="16170"/>
                    <a:pt x="18143" y="16478"/>
                  </a:cubicBezTo>
                  <a:cubicBezTo>
                    <a:pt x="18144" y="16479"/>
                    <a:pt x="18144" y="16480"/>
                    <a:pt x="18145" y="16481"/>
                  </a:cubicBezTo>
                  <a:cubicBezTo>
                    <a:pt x="18202" y="16584"/>
                    <a:pt x="18285" y="16677"/>
                    <a:pt x="18394" y="16747"/>
                  </a:cubicBezTo>
                  <a:cubicBezTo>
                    <a:pt x="18498" y="16814"/>
                    <a:pt x="18509" y="16848"/>
                    <a:pt x="18464" y="16940"/>
                  </a:cubicBezTo>
                  <a:cubicBezTo>
                    <a:pt x="18435" y="17001"/>
                    <a:pt x="18355" y="17049"/>
                    <a:pt x="18289" y="17049"/>
                  </a:cubicBezTo>
                  <a:cubicBezTo>
                    <a:pt x="18037" y="17049"/>
                    <a:pt x="17899" y="17422"/>
                    <a:pt x="17874" y="18167"/>
                  </a:cubicBezTo>
                  <a:cubicBezTo>
                    <a:pt x="17872" y="18231"/>
                    <a:pt x="17890" y="18309"/>
                    <a:pt x="17919" y="18391"/>
                  </a:cubicBezTo>
                  <a:cubicBezTo>
                    <a:pt x="17922" y="18401"/>
                    <a:pt x="17925" y="18408"/>
                    <a:pt x="17928" y="18419"/>
                  </a:cubicBezTo>
                  <a:cubicBezTo>
                    <a:pt x="18029" y="18680"/>
                    <a:pt x="18256" y="18987"/>
                    <a:pt x="18481" y="19130"/>
                  </a:cubicBezTo>
                  <a:cubicBezTo>
                    <a:pt x="18816" y="19344"/>
                    <a:pt x="19186" y="19425"/>
                    <a:pt x="19503" y="19385"/>
                  </a:cubicBezTo>
                  <a:cubicBezTo>
                    <a:pt x="19506" y="19384"/>
                    <a:pt x="19508" y="19385"/>
                    <a:pt x="19511" y="19385"/>
                  </a:cubicBezTo>
                  <a:cubicBezTo>
                    <a:pt x="19516" y="19384"/>
                    <a:pt x="19521" y="19383"/>
                    <a:pt x="19526" y="19382"/>
                  </a:cubicBezTo>
                  <a:cubicBezTo>
                    <a:pt x="19599" y="19371"/>
                    <a:pt x="19669" y="19353"/>
                    <a:pt x="19736" y="19329"/>
                  </a:cubicBezTo>
                  <a:cubicBezTo>
                    <a:pt x="19736" y="19328"/>
                    <a:pt x="19738" y="19329"/>
                    <a:pt x="19739" y="19329"/>
                  </a:cubicBezTo>
                  <a:cubicBezTo>
                    <a:pt x="19740" y="19328"/>
                    <a:pt x="19741" y="19329"/>
                    <a:pt x="19742" y="19329"/>
                  </a:cubicBezTo>
                  <a:cubicBezTo>
                    <a:pt x="19954" y="19251"/>
                    <a:pt x="20122" y="19106"/>
                    <a:pt x="20207" y="18900"/>
                  </a:cubicBezTo>
                  <a:cubicBezTo>
                    <a:pt x="20254" y="18787"/>
                    <a:pt x="20280" y="18776"/>
                    <a:pt x="20330" y="18847"/>
                  </a:cubicBezTo>
                  <a:cubicBezTo>
                    <a:pt x="20350" y="18876"/>
                    <a:pt x="20357" y="18876"/>
                    <a:pt x="20363" y="18875"/>
                  </a:cubicBezTo>
                  <a:cubicBezTo>
                    <a:pt x="20367" y="18859"/>
                    <a:pt x="20366" y="18836"/>
                    <a:pt x="20361" y="18811"/>
                  </a:cubicBezTo>
                  <a:cubicBezTo>
                    <a:pt x="20357" y="18787"/>
                    <a:pt x="20358" y="18783"/>
                    <a:pt x="20348" y="18741"/>
                  </a:cubicBezTo>
                  <a:cubicBezTo>
                    <a:pt x="20324" y="18632"/>
                    <a:pt x="20315" y="18542"/>
                    <a:pt x="20327" y="18542"/>
                  </a:cubicBezTo>
                  <a:cubicBezTo>
                    <a:pt x="20339" y="18542"/>
                    <a:pt x="20327" y="18473"/>
                    <a:pt x="20301" y="18388"/>
                  </a:cubicBezTo>
                  <a:cubicBezTo>
                    <a:pt x="20265" y="18273"/>
                    <a:pt x="20265" y="18205"/>
                    <a:pt x="20304" y="18125"/>
                  </a:cubicBezTo>
                  <a:cubicBezTo>
                    <a:pt x="20333" y="18065"/>
                    <a:pt x="20360" y="17942"/>
                    <a:pt x="20363" y="17850"/>
                  </a:cubicBezTo>
                  <a:cubicBezTo>
                    <a:pt x="20367" y="17729"/>
                    <a:pt x="20392" y="17692"/>
                    <a:pt x="20453" y="17710"/>
                  </a:cubicBezTo>
                  <a:cubicBezTo>
                    <a:pt x="20523" y="17731"/>
                    <a:pt x="20529" y="17715"/>
                    <a:pt x="20486" y="17626"/>
                  </a:cubicBezTo>
                  <a:cubicBezTo>
                    <a:pt x="20457" y="17566"/>
                    <a:pt x="20425" y="17289"/>
                    <a:pt x="20417" y="17010"/>
                  </a:cubicBezTo>
                  <a:cubicBezTo>
                    <a:pt x="20404" y="16584"/>
                    <a:pt x="20417" y="16463"/>
                    <a:pt x="20497" y="16260"/>
                  </a:cubicBezTo>
                  <a:cubicBezTo>
                    <a:pt x="20603" y="15995"/>
                    <a:pt x="20601" y="15627"/>
                    <a:pt x="20494" y="15475"/>
                  </a:cubicBezTo>
                  <a:cubicBezTo>
                    <a:pt x="20397" y="15337"/>
                    <a:pt x="20421" y="15225"/>
                    <a:pt x="20604" y="14991"/>
                  </a:cubicBezTo>
                  <a:cubicBezTo>
                    <a:pt x="20702" y="14865"/>
                    <a:pt x="20761" y="14740"/>
                    <a:pt x="20742" y="14697"/>
                  </a:cubicBezTo>
                  <a:cubicBezTo>
                    <a:pt x="20723" y="14656"/>
                    <a:pt x="20693" y="14499"/>
                    <a:pt x="20678" y="14350"/>
                  </a:cubicBezTo>
                  <a:cubicBezTo>
                    <a:pt x="20662" y="14200"/>
                    <a:pt x="20621" y="14034"/>
                    <a:pt x="20584" y="13983"/>
                  </a:cubicBezTo>
                  <a:cubicBezTo>
                    <a:pt x="20526" y="13901"/>
                    <a:pt x="20534" y="13861"/>
                    <a:pt x="20650" y="13658"/>
                  </a:cubicBezTo>
                  <a:cubicBezTo>
                    <a:pt x="20817" y="13363"/>
                    <a:pt x="20855" y="13053"/>
                    <a:pt x="20768" y="12697"/>
                  </a:cubicBezTo>
                  <a:cubicBezTo>
                    <a:pt x="20705" y="12441"/>
                    <a:pt x="20706" y="12417"/>
                    <a:pt x="20782" y="12347"/>
                  </a:cubicBezTo>
                  <a:cubicBezTo>
                    <a:pt x="20852" y="12284"/>
                    <a:pt x="20884" y="12328"/>
                    <a:pt x="20999" y="12647"/>
                  </a:cubicBezTo>
                  <a:cubicBezTo>
                    <a:pt x="21073" y="12852"/>
                    <a:pt x="21133" y="13040"/>
                    <a:pt x="21133" y="13061"/>
                  </a:cubicBezTo>
                  <a:cubicBezTo>
                    <a:pt x="21133" y="13096"/>
                    <a:pt x="21387" y="13772"/>
                    <a:pt x="21600" y="14322"/>
                  </a:cubicBezTo>
                  <a:lnTo>
                    <a:pt x="21600" y="14285"/>
                  </a:lnTo>
                  <a:cubicBezTo>
                    <a:pt x="21579" y="14235"/>
                    <a:pt x="21559" y="14197"/>
                    <a:pt x="21538" y="14137"/>
                  </a:cubicBezTo>
                  <a:cubicBezTo>
                    <a:pt x="21448" y="13885"/>
                    <a:pt x="21270" y="13394"/>
                    <a:pt x="21143" y="13047"/>
                  </a:cubicBezTo>
                  <a:cubicBezTo>
                    <a:pt x="21028" y="12734"/>
                    <a:pt x="20963" y="12543"/>
                    <a:pt x="20920" y="12392"/>
                  </a:cubicBezTo>
                  <a:cubicBezTo>
                    <a:pt x="20918" y="12387"/>
                    <a:pt x="20910" y="12362"/>
                    <a:pt x="20909" y="12358"/>
                  </a:cubicBezTo>
                  <a:cubicBezTo>
                    <a:pt x="20863" y="12257"/>
                    <a:pt x="20855" y="12194"/>
                    <a:pt x="20866" y="12112"/>
                  </a:cubicBezTo>
                  <a:cubicBezTo>
                    <a:pt x="20866" y="12048"/>
                    <a:pt x="20874" y="11993"/>
                    <a:pt x="20897" y="11938"/>
                  </a:cubicBezTo>
                  <a:cubicBezTo>
                    <a:pt x="20911" y="11905"/>
                    <a:pt x="20919" y="11871"/>
                    <a:pt x="20928" y="11838"/>
                  </a:cubicBezTo>
                  <a:cubicBezTo>
                    <a:pt x="20935" y="11811"/>
                    <a:pt x="20940" y="11785"/>
                    <a:pt x="20945" y="11759"/>
                  </a:cubicBezTo>
                  <a:cubicBezTo>
                    <a:pt x="20965" y="11611"/>
                    <a:pt x="20942" y="11438"/>
                    <a:pt x="20864" y="11165"/>
                  </a:cubicBezTo>
                  <a:lnTo>
                    <a:pt x="20830" y="11048"/>
                  </a:lnTo>
                  <a:cubicBezTo>
                    <a:pt x="20816" y="11018"/>
                    <a:pt x="20810" y="10990"/>
                    <a:pt x="20807" y="10964"/>
                  </a:cubicBezTo>
                  <a:lnTo>
                    <a:pt x="20769" y="10835"/>
                  </a:lnTo>
                  <a:lnTo>
                    <a:pt x="20866" y="10712"/>
                  </a:lnTo>
                  <a:cubicBezTo>
                    <a:pt x="20914" y="10649"/>
                    <a:pt x="20982" y="10509"/>
                    <a:pt x="21027" y="10393"/>
                  </a:cubicBezTo>
                  <a:cubicBezTo>
                    <a:pt x="21091" y="10198"/>
                    <a:pt x="21087" y="10024"/>
                    <a:pt x="21030" y="9802"/>
                  </a:cubicBezTo>
                  <a:cubicBezTo>
                    <a:pt x="20996" y="9682"/>
                    <a:pt x="20954" y="9550"/>
                    <a:pt x="20925" y="9494"/>
                  </a:cubicBezTo>
                  <a:cubicBezTo>
                    <a:pt x="20886" y="9419"/>
                    <a:pt x="20887" y="9381"/>
                    <a:pt x="20907" y="9351"/>
                  </a:cubicBezTo>
                  <a:cubicBezTo>
                    <a:pt x="20898" y="9284"/>
                    <a:pt x="20914" y="9253"/>
                    <a:pt x="20963" y="9208"/>
                  </a:cubicBezTo>
                  <a:cubicBezTo>
                    <a:pt x="21002" y="9172"/>
                    <a:pt x="21053" y="9162"/>
                    <a:pt x="21094" y="9169"/>
                  </a:cubicBezTo>
                  <a:cubicBezTo>
                    <a:pt x="21076" y="9109"/>
                    <a:pt x="21082" y="9049"/>
                    <a:pt x="21136" y="8931"/>
                  </a:cubicBezTo>
                  <a:cubicBezTo>
                    <a:pt x="21153" y="8896"/>
                    <a:pt x="21161" y="8855"/>
                    <a:pt x="21172" y="8819"/>
                  </a:cubicBezTo>
                  <a:cubicBezTo>
                    <a:pt x="21186" y="8772"/>
                    <a:pt x="21199" y="8727"/>
                    <a:pt x="21205" y="8673"/>
                  </a:cubicBezTo>
                  <a:cubicBezTo>
                    <a:pt x="21207" y="8662"/>
                    <a:pt x="21204" y="8650"/>
                    <a:pt x="21205" y="8639"/>
                  </a:cubicBezTo>
                  <a:cubicBezTo>
                    <a:pt x="21210" y="8589"/>
                    <a:pt x="21211" y="8538"/>
                    <a:pt x="21210" y="8485"/>
                  </a:cubicBezTo>
                  <a:cubicBezTo>
                    <a:pt x="21201" y="8353"/>
                    <a:pt x="21171" y="8212"/>
                    <a:pt x="21112" y="8063"/>
                  </a:cubicBezTo>
                  <a:cubicBezTo>
                    <a:pt x="21089" y="8006"/>
                    <a:pt x="21088" y="7995"/>
                    <a:pt x="21071" y="7948"/>
                  </a:cubicBezTo>
                  <a:cubicBezTo>
                    <a:pt x="21031" y="7880"/>
                    <a:pt x="21007" y="7827"/>
                    <a:pt x="21012" y="7782"/>
                  </a:cubicBezTo>
                  <a:cubicBezTo>
                    <a:pt x="21012" y="7782"/>
                    <a:pt x="21012" y="7780"/>
                    <a:pt x="21012" y="7780"/>
                  </a:cubicBezTo>
                  <a:cubicBezTo>
                    <a:pt x="21011" y="7776"/>
                    <a:pt x="21002" y="7756"/>
                    <a:pt x="21002" y="7754"/>
                  </a:cubicBezTo>
                  <a:cubicBezTo>
                    <a:pt x="21002" y="7750"/>
                    <a:pt x="21036" y="7724"/>
                    <a:pt x="21045" y="7712"/>
                  </a:cubicBezTo>
                  <a:cubicBezTo>
                    <a:pt x="21068" y="7676"/>
                    <a:pt x="21101" y="7633"/>
                    <a:pt x="21156" y="7578"/>
                  </a:cubicBezTo>
                  <a:cubicBezTo>
                    <a:pt x="21283" y="7451"/>
                    <a:pt x="21308" y="7382"/>
                    <a:pt x="21308" y="7175"/>
                  </a:cubicBezTo>
                  <a:cubicBezTo>
                    <a:pt x="21308" y="7111"/>
                    <a:pt x="21296" y="7053"/>
                    <a:pt x="21282" y="6993"/>
                  </a:cubicBezTo>
                  <a:cubicBezTo>
                    <a:pt x="21279" y="6976"/>
                    <a:pt x="21277" y="6953"/>
                    <a:pt x="21274" y="6940"/>
                  </a:cubicBezTo>
                  <a:cubicBezTo>
                    <a:pt x="21217" y="6749"/>
                    <a:pt x="21087" y="6583"/>
                    <a:pt x="20910" y="6447"/>
                  </a:cubicBezTo>
                  <a:cubicBezTo>
                    <a:pt x="20802" y="6394"/>
                    <a:pt x="20726" y="6348"/>
                    <a:pt x="20637" y="6281"/>
                  </a:cubicBezTo>
                  <a:cubicBezTo>
                    <a:pt x="20539" y="6235"/>
                    <a:pt x="20434" y="6197"/>
                    <a:pt x="20320" y="6167"/>
                  </a:cubicBezTo>
                  <a:cubicBezTo>
                    <a:pt x="20314" y="6177"/>
                    <a:pt x="20309" y="6175"/>
                    <a:pt x="20302" y="6189"/>
                  </a:cubicBezTo>
                  <a:cubicBezTo>
                    <a:pt x="20234" y="6331"/>
                    <a:pt x="20129" y="6332"/>
                    <a:pt x="20014" y="6195"/>
                  </a:cubicBezTo>
                  <a:cubicBezTo>
                    <a:pt x="19975" y="6148"/>
                    <a:pt x="19857" y="6112"/>
                    <a:pt x="19729" y="6088"/>
                  </a:cubicBezTo>
                  <a:cubicBezTo>
                    <a:pt x="19694" y="6088"/>
                    <a:pt x="19663" y="6084"/>
                    <a:pt x="19627" y="6085"/>
                  </a:cubicBezTo>
                  <a:cubicBezTo>
                    <a:pt x="19372" y="6093"/>
                    <a:pt x="19191" y="6121"/>
                    <a:pt x="19061" y="6172"/>
                  </a:cubicBezTo>
                  <a:cubicBezTo>
                    <a:pt x="18944" y="6265"/>
                    <a:pt x="18787" y="6473"/>
                    <a:pt x="18769" y="6601"/>
                  </a:cubicBezTo>
                  <a:cubicBezTo>
                    <a:pt x="18747" y="6755"/>
                    <a:pt x="18721" y="6783"/>
                    <a:pt x="18615" y="6763"/>
                  </a:cubicBezTo>
                  <a:cubicBezTo>
                    <a:pt x="18557" y="6752"/>
                    <a:pt x="18507" y="6717"/>
                    <a:pt x="18472" y="6688"/>
                  </a:cubicBezTo>
                  <a:cubicBezTo>
                    <a:pt x="18466" y="6685"/>
                    <a:pt x="18461" y="6688"/>
                    <a:pt x="18454" y="6685"/>
                  </a:cubicBezTo>
                  <a:cubicBezTo>
                    <a:pt x="18394" y="6651"/>
                    <a:pt x="18219" y="6613"/>
                    <a:pt x="18032" y="6584"/>
                  </a:cubicBezTo>
                  <a:cubicBezTo>
                    <a:pt x="17951" y="6576"/>
                    <a:pt x="17918" y="6575"/>
                    <a:pt x="17824" y="6564"/>
                  </a:cubicBezTo>
                  <a:cubicBezTo>
                    <a:pt x="17528" y="6530"/>
                    <a:pt x="17449" y="6532"/>
                    <a:pt x="17416" y="6601"/>
                  </a:cubicBezTo>
                  <a:lnTo>
                    <a:pt x="17406" y="6724"/>
                  </a:lnTo>
                  <a:cubicBezTo>
                    <a:pt x="17392" y="6927"/>
                    <a:pt x="17381" y="6938"/>
                    <a:pt x="17108" y="6979"/>
                  </a:cubicBezTo>
                  <a:cubicBezTo>
                    <a:pt x="16966" y="7000"/>
                    <a:pt x="16853" y="7037"/>
                    <a:pt x="16757" y="7088"/>
                  </a:cubicBezTo>
                  <a:cubicBezTo>
                    <a:pt x="16617" y="7206"/>
                    <a:pt x="16506" y="7391"/>
                    <a:pt x="16457" y="7581"/>
                  </a:cubicBezTo>
                  <a:cubicBezTo>
                    <a:pt x="16462" y="7743"/>
                    <a:pt x="16523" y="7930"/>
                    <a:pt x="16654" y="8135"/>
                  </a:cubicBezTo>
                  <a:cubicBezTo>
                    <a:pt x="16674" y="8168"/>
                    <a:pt x="16672" y="8168"/>
                    <a:pt x="16688" y="8194"/>
                  </a:cubicBezTo>
                  <a:cubicBezTo>
                    <a:pt x="16700" y="8199"/>
                    <a:pt x="16717" y="8212"/>
                    <a:pt x="16734" y="8236"/>
                  </a:cubicBezTo>
                  <a:cubicBezTo>
                    <a:pt x="16758" y="8270"/>
                    <a:pt x="16769" y="8308"/>
                    <a:pt x="16773" y="8345"/>
                  </a:cubicBezTo>
                  <a:cubicBezTo>
                    <a:pt x="16815" y="8433"/>
                    <a:pt x="16821" y="8484"/>
                    <a:pt x="16767" y="8533"/>
                  </a:cubicBezTo>
                  <a:cubicBezTo>
                    <a:pt x="16741" y="8557"/>
                    <a:pt x="16715" y="8563"/>
                    <a:pt x="16685" y="8578"/>
                  </a:cubicBezTo>
                  <a:cubicBezTo>
                    <a:pt x="16661" y="8606"/>
                    <a:pt x="16636" y="8632"/>
                    <a:pt x="16603" y="8659"/>
                  </a:cubicBezTo>
                  <a:cubicBezTo>
                    <a:pt x="16430" y="8799"/>
                    <a:pt x="16335" y="9153"/>
                    <a:pt x="16433" y="9292"/>
                  </a:cubicBezTo>
                  <a:cubicBezTo>
                    <a:pt x="16467" y="9340"/>
                    <a:pt x="16484" y="9410"/>
                    <a:pt x="16470" y="9446"/>
                  </a:cubicBezTo>
                  <a:cubicBezTo>
                    <a:pt x="16457" y="9482"/>
                    <a:pt x="16478" y="9510"/>
                    <a:pt x="16516" y="9510"/>
                  </a:cubicBezTo>
                  <a:cubicBezTo>
                    <a:pt x="16555" y="9510"/>
                    <a:pt x="16631" y="9560"/>
                    <a:pt x="16687" y="9622"/>
                  </a:cubicBezTo>
                  <a:cubicBezTo>
                    <a:pt x="16840" y="9794"/>
                    <a:pt x="17565" y="9875"/>
                    <a:pt x="18132" y="9782"/>
                  </a:cubicBezTo>
                  <a:cubicBezTo>
                    <a:pt x="18269" y="9760"/>
                    <a:pt x="18327" y="9795"/>
                    <a:pt x="18436" y="9961"/>
                  </a:cubicBezTo>
                  <a:cubicBezTo>
                    <a:pt x="18551" y="10136"/>
                    <a:pt x="18562" y="10184"/>
                    <a:pt x="18513" y="10283"/>
                  </a:cubicBezTo>
                  <a:cubicBezTo>
                    <a:pt x="18482" y="10348"/>
                    <a:pt x="18467" y="10428"/>
                    <a:pt x="18481" y="10465"/>
                  </a:cubicBezTo>
                  <a:cubicBezTo>
                    <a:pt x="18494" y="10503"/>
                    <a:pt x="18467" y="10594"/>
                    <a:pt x="18420" y="10667"/>
                  </a:cubicBezTo>
                  <a:cubicBezTo>
                    <a:pt x="18337" y="10795"/>
                    <a:pt x="18319" y="10792"/>
                    <a:pt x="17928" y="10535"/>
                  </a:cubicBezTo>
                  <a:cubicBezTo>
                    <a:pt x="17706" y="10389"/>
                    <a:pt x="17485" y="10267"/>
                    <a:pt x="17437" y="10264"/>
                  </a:cubicBezTo>
                  <a:cubicBezTo>
                    <a:pt x="16727" y="10219"/>
                    <a:pt x="16419" y="10320"/>
                    <a:pt x="16306" y="10636"/>
                  </a:cubicBezTo>
                  <a:cubicBezTo>
                    <a:pt x="16211" y="10905"/>
                    <a:pt x="16508" y="11410"/>
                    <a:pt x="16821" y="11510"/>
                  </a:cubicBezTo>
                  <a:cubicBezTo>
                    <a:pt x="17069" y="11590"/>
                    <a:pt x="18000" y="11603"/>
                    <a:pt x="18123" y="11530"/>
                  </a:cubicBezTo>
                  <a:cubicBezTo>
                    <a:pt x="18234" y="11464"/>
                    <a:pt x="18275" y="11474"/>
                    <a:pt x="18336" y="11569"/>
                  </a:cubicBezTo>
                  <a:cubicBezTo>
                    <a:pt x="18380" y="11636"/>
                    <a:pt x="18402" y="11745"/>
                    <a:pt x="18389" y="11829"/>
                  </a:cubicBezTo>
                  <a:cubicBezTo>
                    <a:pt x="18377" y="11909"/>
                    <a:pt x="18393" y="12029"/>
                    <a:pt x="18425" y="12095"/>
                  </a:cubicBezTo>
                  <a:cubicBezTo>
                    <a:pt x="18475" y="12198"/>
                    <a:pt x="18467" y="12234"/>
                    <a:pt x="18379" y="12356"/>
                  </a:cubicBezTo>
                  <a:cubicBezTo>
                    <a:pt x="18290" y="12479"/>
                    <a:pt x="18266" y="12487"/>
                    <a:pt x="18186" y="12400"/>
                  </a:cubicBezTo>
                  <a:cubicBezTo>
                    <a:pt x="18083" y="12289"/>
                    <a:pt x="17727" y="12096"/>
                    <a:pt x="17393" y="11969"/>
                  </a:cubicBezTo>
                  <a:cubicBezTo>
                    <a:pt x="16909" y="11787"/>
                    <a:pt x="16354" y="11946"/>
                    <a:pt x="16215" y="12308"/>
                  </a:cubicBezTo>
                  <a:cubicBezTo>
                    <a:pt x="16161" y="12449"/>
                    <a:pt x="16160" y="12504"/>
                    <a:pt x="16210" y="12667"/>
                  </a:cubicBezTo>
                  <a:cubicBezTo>
                    <a:pt x="16242" y="12772"/>
                    <a:pt x="16261" y="12878"/>
                    <a:pt x="16251" y="12902"/>
                  </a:cubicBezTo>
                  <a:cubicBezTo>
                    <a:pt x="16241" y="12925"/>
                    <a:pt x="16246" y="12928"/>
                    <a:pt x="16262" y="12907"/>
                  </a:cubicBezTo>
                  <a:cubicBezTo>
                    <a:pt x="16278" y="12887"/>
                    <a:pt x="16317" y="12909"/>
                    <a:pt x="16349" y="12955"/>
                  </a:cubicBezTo>
                  <a:cubicBezTo>
                    <a:pt x="16394" y="13018"/>
                    <a:pt x="16396" y="13063"/>
                    <a:pt x="16359" y="13140"/>
                  </a:cubicBezTo>
                  <a:cubicBezTo>
                    <a:pt x="16332" y="13196"/>
                    <a:pt x="16324" y="13243"/>
                    <a:pt x="16341" y="13243"/>
                  </a:cubicBezTo>
                  <a:cubicBezTo>
                    <a:pt x="16358" y="13243"/>
                    <a:pt x="16321" y="13344"/>
                    <a:pt x="16259" y="13470"/>
                  </a:cubicBezTo>
                  <a:cubicBezTo>
                    <a:pt x="16148" y="13695"/>
                    <a:pt x="16126" y="13835"/>
                    <a:pt x="16144" y="14212"/>
                  </a:cubicBezTo>
                  <a:cubicBezTo>
                    <a:pt x="16156" y="14458"/>
                    <a:pt x="16234" y="14599"/>
                    <a:pt x="16474" y="14803"/>
                  </a:cubicBezTo>
                  <a:cubicBezTo>
                    <a:pt x="16582" y="14896"/>
                    <a:pt x="16662" y="14998"/>
                    <a:pt x="16649" y="15033"/>
                  </a:cubicBezTo>
                  <a:cubicBezTo>
                    <a:pt x="16636" y="15068"/>
                    <a:pt x="16414" y="15097"/>
                    <a:pt x="16156" y="15095"/>
                  </a:cubicBezTo>
                  <a:cubicBezTo>
                    <a:pt x="15437" y="15088"/>
                    <a:pt x="15457" y="15083"/>
                    <a:pt x="15297" y="15380"/>
                  </a:cubicBezTo>
                  <a:cubicBezTo>
                    <a:pt x="15212" y="15539"/>
                    <a:pt x="15140" y="15617"/>
                    <a:pt x="15124" y="15571"/>
                  </a:cubicBezTo>
                  <a:cubicBezTo>
                    <a:pt x="15093" y="15485"/>
                    <a:pt x="15117" y="15007"/>
                    <a:pt x="15158" y="14893"/>
                  </a:cubicBezTo>
                  <a:cubicBezTo>
                    <a:pt x="15172" y="14854"/>
                    <a:pt x="15193" y="14563"/>
                    <a:pt x="15206" y="14243"/>
                  </a:cubicBezTo>
                  <a:cubicBezTo>
                    <a:pt x="15219" y="13898"/>
                    <a:pt x="15252" y="13615"/>
                    <a:pt x="15289" y="13546"/>
                  </a:cubicBezTo>
                  <a:cubicBezTo>
                    <a:pt x="15364" y="13404"/>
                    <a:pt x="15361" y="12093"/>
                    <a:pt x="15284" y="11866"/>
                  </a:cubicBezTo>
                  <a:cubicBezTo>
                    <a:pt x="15246" y="11752"/>
                    <a:pt x="15253" y="11664"/>
                    <a:pt x="15319" y="11457"/>
                  </a:cubicBezTo>
                  <a:cubicBezTo>
                    <a:pt x="15445" y="11055"/>
                    <a:pt x="15467" y="10742"/>
                    <a:pt x="15386" y="10451"/>
                  </a:cubicBezTo>
                  <a:cubicBezTo>
                    <a:pt x="15296" y="10130"/>
                    <a:pt x="15294" y="10149"/>
                    <a:pt x="15423" y="9824"/>
                  </a:cubicBezTo>
                  <a:cubicBezTo>
                    <a:pt x="15540" y="9531"/>
                    <a:pt x="15567" y="9148"/>
                    <a:pt x="15481" y="9001"/>
                  </a:cubicBezTo>
                  <a:cubicBezTo>
                    <a:pt x="15452" y="8951"/>
                    <a:pt x="15443" y="8914"/>
                    <a:pt x="15463" y="8914"/>
                  </a:cubicBezTo>
                  <a:cubicBezTo>
                    <a:pt x="15478" y="8914"/>
                    <a:pt x="15458" y="8867"/>
                    <a:pt x="15423" y="8813"/>
                  </a:cubicBezTo>
                  <a:cubicBezTo>
                    <a:pt x="15408" y="8800"/>
                    <a:pt x="15397" y="8784"/>
                    <a:pt x="15389" y="8760"/>
                  </a:cubicBezTo>
                  <a:cubicBezTo>
                    <a:pt x="15304" y="8642"/>
                    <a:pt x="15302" y="8633"/>
                    <a:pt x="15387" y="8555"/>
                  </a:cubicBezTo>
                  <a:cubicBezTo>
                    <a:pt x="15389" y="8554"/>
                    <a:pt x="15390" y="8554"/>
                    <a:pt x="15392" y="8553"/>
                  </a:cubicBezTo>
                  <a:cubicBezTo>
                    <a:pt x="15402" y="8516"/>
                    <a:pt x="15412" y="8479"/>
                    <a:pt x="15430" y="8443"/>
                  </a:cubicBezTo>
                  <a:cubicBezTo>
                    <a:pt x="15476" y="8353"/>
                    <a:pt x="15539" y="8153"/>
                    <a:pt x="15569" y="8001"/>
                  </a:cubicBezTo>
                  <a:cubicBezTo>
                    <a:pt x="15615" y="7771"/>
                    <a:pt x="15614" y="7691"/>
                    <a:pt x="15561" y="7516"/>
                  </a:cubicBezTo>
                  <a:cubicBezTo>
                    <a:pt x="15515" y="7363"/>
                    <a:pt x="15518" y="7276"/>
                    <a:pt x="15556" y="7113"/>
                  </a:cubicBezTo>
                  <a:cubicBezTo>
                    <a:pt x="15562" y="7087"/>
                    <a:pt x="15561" y="7082"/>
                    <a:pt x="15569" y="7049"/>
                  </a:cubicBezTo>
                  <a:cubicBezTo>
                    <a:pt x="15619" y="6854"/>
                    <a:pt x="15639" y="6601"/>
                    <a:pt x="15636" y="6393"/>
                  </a:cubicBezTo>
                  <a:cubicBezTo>
                    <a:pt x="15618" y="6257"/>
                    <a:pt x="15570" y="6131"/>
                    <a:pt x="15496" y="6004"/>
                  </a:cubicBezTo>
                  <a:cubicBezTo>
                    <a:pt x="15422" y="5965"/>
                    <a:pt x="15310" y="5834"/>
                    <a:pt x="15333" y="5794"/>
                  </a:cubicBezTo>
                  <a:cubicBezTo>
                    <a:pt x="15210" y="5672"/>
                    <a:pt x="15055" y="5569"/>
                    <a:pt x="14904" y="5517"/>
                  </a:cubicBezTo>
                  <a:cubicBezTo>
                    <a:pt x="14903" y="5517"/>
                    <a:pt x="14902" y="5517"/>
                    <a:pt x="14901" y="5517"/>
                  </a:cubicBezTo>
                  <a:cubicBezTo>
                    <a:pt x="14897" y="5516"/>
                    <a:pt x="14895" y="5515"/>
                    <a:pt x="14891" y="5514"/>
                  </a:cubicBezTo>
                  <a:cubicBezTo>
                    <a:pt x="14823" y="5492"/>
                    <a:pt x="14755" y="5481"/>
                    <a:pt x="14694" y="5481"/>
                  </a:cubicBezTo>
                  <a:cubicBezTo>
                    <a:pt x="14663" y="5481"/>
                    <a:pt x="14632" y="5469"/>
                    <a:pt x="14606" y="5455"/>
                  </a:cubicBezTo>
                  <a:cubicBezTo>
                    <a:pt x="14605" y="5455"/>
                    <a:pt x="14604" y="5456"/>
                    <a:pt x="14603" y="5455"/>
                  </a:cubicBezTo>
                  <a:cubicBezTo>
                    <a:pt x="14602" y="5455"/>
                    <a:pt x="14601" y="5456"/>
                    <a:pt x="14601" y="5455"/>
                  </a:cubicBezTo>
                  <a:cubicBezTo>
                    <a:pt x="14553" y="5440"/>
                    <a:pt x="14518" y="5421"/>
                    <a:pt x="14504" y="5402"/>
                  </a:cubicBezTo>
                  <a:cubicBezTo>
                    <a:pt x="14489" y="5380"/>
                    <a:pt x="14408" y="5376"/>
                    <a:pt x="14331" y="5371"/>
                  </a:cubicBezTo>
                  <a:cubicBezTo>
                    <a:pt x="14241" y="5387"/>
                    <a:pt x="14136" y="5403"/>
                    <a:pt x="13951" y="5408"/>
                  </a:cubicBezTo>
                  <a:cubicBezTo>
                    <a:pt x="13769" y="5412"/>
                    <a:pt x="13646" y="5424"/>
                    <a:pt x="13549" y="5450"/>
                  </a:cubicBezTo>
                  <a:cubicBezTo>
                    <a:pt x="13452" y="5476"/>
                    <a:pt x="13381" y="5517"/>
                    <a:pt x="13302" y="5581"/>
                  </a:cubicBezTo>
                  <a:cubicBezTo>
                    <a:pt x="13193" y="5670"/>
                    <a:pt x="13091" y="5774"/>
                    <a:pt x="13074" y="5814"/>
                  </a:cubicBezTo>
                  <a:cubicBezTo>
                    <a:pt x="13062" y="5843"/>
                    <a:pt x="13054" y="6038"/>
                    <a:pt x="13049" y="6265"/>
                  </a:cubicBezTo>
                  <a:cubicBezTo>
                    <a:pt x="13056" y="6291"/>
                    <a:pt x="13058" y="6320"/>
                    <a:pt x="13067" y="6343"/>
                  </a:cubicBezTo>
                  <a:cubicBezTo>
                    <a:pt x="13102" y="6423"/>
                    <a:pt x="13110" y="6507"/>
                    <a:pt x="13087" y="6556"/>
                  </a:cubicBezTo>
                  <a:cubicBezTo>
                    <a:pt x="13073" y="6585"/>
                    <a:pt x="13064" y="6659"/>
                    <a:pt x="13054" y="6730"/>
                  </a:cubicBezTo>
                  <a:cubicBezTo>
                    <a:pt x="13060" y="6965"/>
                    <a:pt x="13073" y="7122"/>
                    <a:pt x="13115" y="7208"/>
                  </a:cubicBezTo>
                  <a:cubicBezTo>
                    <a:pt x="13120" y="7212"/>
                    <a:pt x="13126" y="7217"/>
                    <a:pt x="13131" y="7220"/>
                  </a:cubicBezTo>
                  <a:cubicBezTo>
                    <a:pt x="13175" y="7239"/>
                    <a:pt x="13196" y="7284"/>
                    <a:pt x="13192" y="7323"/>
                  </a:cubicBezTo>
                  <a:cubicBezTo>
                    <a:pt x="13239" y="7381"/>
                    <a:pt x="13290" y="7429"/>
                    <a:pt x="13325" y="7438"/>
                  </a:cubicBezTo>
                  <a:cubicBezTo>
                    <a:pt x="13475" y="7478"/>
                    <a:pt x="13530" y="7572"/>
                    <a:pt x="13474" y="7687"/>
                  </a:cubicBezTo>
                  <a:cubicBezTo>
                    <a:pt x="13446" y="7744"/>
                    <a:pt x="13413" y="7783"/>
                    <a:pt x="13397" y="7777"/>
                  </a:cubicBezTo>
                  <a:cubicBezTo>
                    <a:pt x="13352" y="7761"/>
                    <a:pt x="13245" y="7836"/>
                    <a:pt x="13151" y="7931"/>
                  </a:cubicBezTo>
                  <a:cubicBezTo>
                    <a:pt x="13058" y="8088"/>
                    <a:pt x="12999" y="8233"/>
                    <a:pt x="12987" y="8373"/>
                  </a:cubicBezTo>
                  <a:cubicBezTo>
                    <a:pt x="12985" y="8394"/>
                    <a:pt x="12987" y="8404"/>
                    <a:pt x="12986" y="8421"/>
                  </a:cubicBezTo>
                  <a:cubicBezTo>
                    <a:pt x="12998" y="8507"/>
                    <a:pt x="13019" y="8590"/>
                    <a:pt x="13051" y="8656"/>
                  </a:cubicBezTo>
                  <a:cubicBezTo>
                    <a:pt x="13082" y="8698"/>
                    <a:pt x="13111" y="8737"/>
                    <a:pt x="13187" y="8802"/>
                  </a:cubicBezTo>
                  <a:cubicBezTo>
                    <a:pt x="13308" y="8905"/>
                    <a:pt x="13411" y="9042"/>
                    <a:pt x="13416" y="9107"/>
                  </a:cubicBezTo>
                  <a:cubicBezTo>
                    <a:pt x="13428" y="9244"/>
                    <a:pt x="13153" y="9470"/>
                    <a:pt x="13071" y="9390"/>
                  </a:cubicBezTo>
                  <a:cubicBezTo>
                    <a:pt x="13042" y="9362"/>
                    <a:pt x="13032" y="9363"/>
                    <a:pt x="13049" y="9396"/>
                  </a:cubicBezTo>
                  <a:cubicBezTo>
                    <a:pt x="13067" y="9428"/>
                    <a:pt x="13041" y="9539"/>
                    <a:pt x="12994" y="9642"/>
                  </a:cubicBezTo>
                  <a:cubicBezTo>
                    <a:pt x="12878" y="9892"/>
                    <a:pt x="12885" y="9984"/>
                    <a:pt x="13040" y="10283"/>
                  </a:cubicBezTo>
                  <a:cubicBezTo>
                    <a:pt x="13112" y="10424"/>
                    <a:pt x="13171" y="10586"/>
                    <a:pt x="13171" y="10645"/>
                  </a:cubicBezTo>
                  <a:cubicBezTo>
                    <a:pt x="13171" y="10769"/>
                    <a:pt x="12948" y="11151"/>
                    <a:pt x="12876" y="11151"/>
                  </a:cubicBezTo>
                  <a:cubicBezTo>
                    <a:pt x="12819" y="11151"/>
                    <a:pt x="12869" y="11519"/>
                    <a:pt x="12961" y="11779"/>
                  </a:cubicBezTo>
                  <a:cubicBezTo>
                    <a:pt x="13041" y="12003"/>
                    <a:pt x="13031" y="12125"/>
                    <a:pt x="12909" y="12406"/>
                  </a:cubicBezTo>
                  <a:cubicBezTo>
                    <a:pt x="12776" y="12710"/>
                    <a:pt x="12781" y="13128"/>
                    <a:pt x="12922" y="13369"/>
                  </a:cubicBezTo>
                  <a:cubicBezTo>
                    <a:pt x="12974" y="13460"/>
                    <a:pt x="13125" y="13592"/>
                    <a:pt x="13258" y="13666"/>
                  </a:cubicBezTo>
                  <a:cubicBezTo>
                    <a:pt x="13460" y="13780"/>
                    <a:pt x="13499" y="13831"/>
                    <a:pt x="13505" y="13988"/>
                  </a:cubicBezTo>
                  <a:cubicBezTo>
                    <a:pt x="13509" y="14091"/>
                    <a:pt x="13516" y="14201"/>
                    <a:pt x="13521" y="14232"/>
                  </a:cubicBezTo>
                  <a:cubicBezTo>
                    <a:pt x="13527" y="14263"/>
                    <a:pt x="13533" y="14318"/>
                    <a:pt x="13536" y="14355"/>
                  </a:cubicBezTo>
                  <a:cubicBezTo>
                    <a:pt x="13539" y="14393"/>
                    <a:pt x="13556" y="14449"/>
                    <a:pt x="13574" y="14478"/>
                  </a:cubicBezTo>
                  <a:cubicBezTo>
                    <a:pt x="13591" y="14508"/>
                    <a:pt x="13564" y="14629"/>
                    <a:pt x="13515" y="14747"/>
                  </a:cubicBezTo>
                  <a:lnTo>
                    <a:pt x="13426" y="14963"/>
                  </a:lnTo>
                  <a:lnTo>
                    <a:pt x="13513" y="15215"/>
                  </a:lnTo>
                  <a:cubicBezTo>
                    <a:pt x="13598" y="15459"/>
                    <a:pt x="13598" y="15472"/>
                    <a:pt x="13521" y="15590"/>
                  </a:cubicBezTo>
                  <a:cubicBezTo>
                    <a:pt x="13464" y="15679"/>
                    <a:pt x="13441" y="15828"/>
                    <a:pt x="13439" y="16119"/>
                  </a:cubicBezTo>
                  <a:cubicBezTo>
                    <a:pt x="13437" y="16489"/>
                    <a:pt x="13448" y="16538"/>
                    <a:pt x="13577" y="16705"/>
                  </a:cubicBezTo>
                  <a:cubicBezTo>
                    <a:pt x="13654" y="16805"/>
                    <a:pt x="13777" y="16913"/>
                    <a:pt x="13849" y="16943"/>
                  </a:cubicBezTo>
                  <a:cubicBezTo>
                    <a:pt x="14136" y="17060"/>
                    <a:pt x="14160" y="17265"/>
                    <a:pt x="13931" y="17646"/>
                  </a:cubicBezTo>
                  <a:lnTo>
                    <a:pt x="13774" y="17906"/>
                  </a:lnTo>
                  <a:lnTo>
                    <a:pt x="13131" y="17884"/>
                  </a:lnTo>
                  <a:cubicBezTo>
                    <a:pt x="12779" y="17871"/>
                    <a:pt x="12479" y="17837"/>
                    <a:pt x="12463" y="17808"/>
                  </a:cubicBezTo>
                  <a:cubicBezTo>
                    <a:pt x="12413" y="17719"/>
                    <a:pt x="12401" y="17234"/>
                    <a:pt x="12450" y="17248"/>
                  </a:cubicBezTo>
                  <a:cubicBezTo>
                    <a:pt x="12499" y="17263"/>
                    <a:pt x="12509" y="17189"/>
                    <a:pt x="12525" y="16668"/>
                  </a:cubicBezTo>
                  <a:cubicBezTo>
                    <a:pt x="12531" y="16480"/>
                    <a:pt x="12563" y="16271"/>
                    <a:pt x="12596" y="16204"/>
                  </a:cubicBezTo>
                  <a:cubicBezTo>
                    <a:pt x="12629" y="16136"/>
                    <a:pt x="12641" y="16077"/>
                    <a:pt x="12623" y="16077"/>
                  </a:cubicBezTo>
                  <a:cubicBezTo>
                    <a:pt x="12606" y="16077"/>
                    <a:pt x="12612" y="16036"/>
                    <a:pt x="12637" y="15985"/>
                  </a:cubicBezTo>
                  <a:cubicBezTo>
                    <a:pt x="12683" y="15891"/>
                    <a:pt x="12610" y="15637"/>
                    <a:pt x="12528" y="15607"/>
                  </a:cubicBezTo>
                  <a:cubicBezTo>
                    <a:pt x="12485" y="15591"/>
                    <a:pt x="12477" y="13946"/>
                    <a:pt x="12519" y="13728"/>
                  </a:cubicBezTo>
                  <a:cubicBezTo>
                    <a:pt x="12536" y="13640"/>
                    <a:pt x="12512" y="13464"/>
                    <a:pt x="12463" y="13299"/>
                  </a:cubicBezTo>
                  <a:cubicBezTo>
                    <a:pt x="12384" y="13034"/>
                    <a:pt x="12384" y="13010"/>
                    <a:pt x="12455" y="12826"/>
                  </a:cubicBezTo>
                  <a:cubicBezTo>
                    <a:pt x="12519" y="12658"/>
                    <a:pt x="12523" y="12585"/>
                    <a:pt x="12478" y="12294"/>
                  </a:cubicBezTo>
                  <a:cubicBezTo>
                    <a:pt x="12439" y="12045"/>
                    <a:pt x="12437" y="11932"/>
                    <a:pt x="12473" y="11857"/>
                  </a:cubicBezTo>
                  <a:cubicBezTo>
                    <a:pt x="12557" y="11684"/>
                    <a:pt x="12567" y="11173"/>
                    <a:pt x="12486" y="11121"/>
                  </a:cubicBezTo>
                  <a:cubicBezTo>
                    <a:pt x="12423" y="11079"/>
                    <a:pt x="12423" y="11061"/>
                    <a:pt x="12494" y="10927"/>
                  </a:cubicBezTo>
                  <a:cubicBezTo>
                    <a:pt x="12537" y="10846"/>
                    <a:pt x="12557" y="10779"/>
                    <a:pt x="12540" y="10779"/>
                  </a:cubicBezTo>
                  <a:cubicBezTo>
                    <a:pt x="12523" y="10779"/>
                    <a:pt x="12524" y="10738"/>
                    <a:pt x="12542" y="10689"/>
                  </a:cubicBezTo>
                  <a:cubicBezTo>
                    <a:pt x="12559" y="10641"/>
                    <a:pt x="12576" y="10483"/>
                    <a:pt x="12581" y="10337"/>
                  </a:cubicBezTo>
                  <a:cubicBezTo>
                    <a:pt x="12586" y="10190"/>
                    <a:pt x="12595" y="10036"/>
                    <a:pt x="12602" y="9995"/>
                  </a:cubicBezTo>
                  <a:cubicBezTo>
                    <a:pt x="12648" y="9725"/>
                    <a:pt x="12352" y="9390"/>
                    <a:pt x="11999" y="9312"/>
                  </a:cubicBezTo>
                  <a:cubicBezTo>
                    <a:pt x="11741" y="9254"/>
                    <a:pt x="11625" y="9159"/>
                    <a:pt x="11668" y="9040"/>
                  </a:cubicBezTo>
                  <a:cubicBezTo>
                    <a:pt x="11692" y="8976"/>
                    <a:pt x="11706" y="8904"/>
                    <a:pt x="11717" y="8819"/>
                  </a:cubicBezTo>
                  <a:cubicBezTo>
                    <a:pt x="11720" y="8803"/>
                    <a:pt x="11724" y="8788"/>
                    <a:pt x="11727" y="8771"/>
                  </a:cubicBezTo>
                  <a:cubicBezTo>
                    <a:pt x="11737" y="8676"/>
                    <a:pt x="11740" y="8530"/>
                    <a:pt x="11744" y="8357"/>
                  </a:cubicBezTo>
                  <a:cubicBezTo>
                    <a:pt x="11740" y="8339"/>
                    <a:pt x="11741" y="8325"/>
                    <a:pt x="11737" y="8306"/>
                  </a:cubicBezTo>
                  <a:cubicBezTo>
                    <a:pt x="11698" y="8131"/>
                    <a:pt x="11702" y="8028"/>
                    <a:pt x="11754" y="7819"/>
                  </a:cubicBezTo>
                  <a:cubicBezTo>
                    <a:pt x="11820" y="7546"/>
                    <a:pt x="11803" y="7175"/>
                    <a:pt x="11714" y="6987"/>
                  </a:cubicBezTo>
                  <a:cubicBezTo>
                    <a:pt x="11680" y="6915"/>
                    <a:pt x="11689" y="6881"/>
                    <a:pt x="11752" y="6853"/>
                  </a:cubicBezTo>
                  <a:cubicBezTo>
                    <a:pt x="11773" y="6843"/>
                    <a:pt x="11784" y="6819"/>
                    <a:pt x="11796" y="6797"/>
                  </a:cubicBezTo>
                  <a:cubicBezTo>
                    <a:pt x="11803" y="6774"/>
                    <a:pt x="11804" y="6757"/>
                    <a:pt x="11813" y="6732"/>
                  </a:cubicBezTo>
                  <a:cubicBezTo>
                    <a:pt x="11820" y="6710"/>
                    <a:pt x="11819" y="6701"/>
                    <a:pt x="11826" y="6682"/>
                  </a:cubicBezTo>
                  <a:cubicBezTo>
                    <a:pt x="11830" y="6640"/>
                    <a:pt x="11836" y="6606"/>
                    <a:pt x="11835" y="6539"/>
                  </a:cubicBezTo>
                  <a:cubicBezTo>
                    <a:pt x="11834" y="6387"/>
                    <a:pt x="11819" y="6224"/>
                    <a:pt x="11801" y="6175"/>
                  </a:cubicBezTo>
                  <a:cubicBezTo>
                    <a:pt x="11783" y="6127"/>
                    <a:pt x="11788" y="6069"/>
                    <a:pt x="11809" y="6046"/>
                  </a:cubicBezTo>
                  <a:cubicBezTo>
                    <a:pt x="11831" y="6024"/>
                    <a:pt x="11848" y="5773"/>
                    <a:pt x="11849" y="5489"/>
                  </a:cubicBezTo>
                  <a:cubicBezTo>
                    <a:pt x="11849" y="5406"/>
                    <a:pt x="11843" y="5391"/>
                    <a:pt x="11842" y="5332"/>
                  </a:cubicBezTo>
                  <a:cubicBezTo>
                    <a:pt x="11835" y="5317"/>
                    <a:pt x="11836" y="5298"/>
                    <a:pt x="11842" y="5276"/>
                  </a:cubicBezTo>
                  <a:cubicBezTo>
                    <a:pt x="11836" y="5057"/>
                    <a:pt x="11820" y="4956"/>
                    <a:pt x="11755" y="4920"/>
                  </a:cubicBezTo>
                  <a:cubicBezTo>
                    <a:pt x="11752" y="4919"/>
                    <a:pt x="11750" y="4917"/>
                    <a:pt x="11747" y="4915"/>
                  </a:cubicBezTo>
                  <a:cubicBezTo>
                    <a:pt x="11706" y="4915"/>
                    <a:pt x="11652" y="4899"/>
                    <a:pt x="11603" y="4853"/>
                  </a:cubicBezTo>
                  <a:cubicBezTo>
                    <a:pt x="11581" y="4833"/>
                    <a:pt x="11559" y="4818"/>
                    <a:pt x="11537" y="4800"/>
                  </a:cubicBezTo>
                  <a:cubicBezTo>
                    <a:pt x="11377" y="4710"/>
                    <a:pt x="11211" y="4639"/>
                    <a:pt x="11049" y="4598"/>
                  </a:cubicBezTo>
                  <a:cubicBezTo>
                    <a:pt x="10824" y="4584"/>
                    <a:pt x="10485" y="4585"/>
                    <a:pt x="10282" y="4604"/>
                  </a:cubicBezTo>
                  <a:cubicBezTo>
                    <a:pt x="10062" y="4680"/>
                    <a:pt x="9913" y="4830"/>
                    <a:pt x="9897" y="5052"/>
                  </a:cubicBezTo>
                  <a:cubicBezTo>
                    <a:pt x="9890" y="5160"/>
                    <a:pt x="9905" y="5317"/>
                    <a:pt x="9932" y="5402"/>
                  </a:cubicBezTo>
                  <a:cubicBezTo>
                    <a:pt x="9948" y="5453"/>
                    <a:pt x="9952" y="5483"/>
                    <a:pt x="9953" y="5511"/>
                  </a:cubicBezTo>
                  <a:cubicBezTo>
                    <a:pt x="9953" y="5512"/>
                    <a:pt x="9955" y="5516"/>
                    <a:pt x="9955" y="5517"/>
                  </a:cubicBezTo>
                  <a:cubicBezTo>
                    <a:pt x="9955" y="5517"/>
                    <a:pt x="9955" y="5519"/>
                    <a:pt x="9955" y="5520"/>
                  </a:cubicBezTo>
                  <a:cubicBezTo>
                    <a:pt x="9955" y="5528"/>
                    <a:pt x="9953" y="5535"/>
                    <a:pt x="9951" y="5542"/>
                  </a:cubicBezTo>
                  <a:cubicBezTo>
                    <a:pt x="9948" y="5566"/>
                    <a:pt x="9939" y="5582"/>
                    <a:pt x="9919" y="5595"/>
                  </a:cubicBezTo>
                  <a:cubicBezTo>
                    <a:pt x="9918" y="5596"/>
                    <a:pt x="9918" y="5598"/>
                    <a:pt x="9917" y="5598"/>
                  </a:cubicBezTo>
                  <a:cubicBezTo>
                    <a:pt x="9869" y="5630"/>
                    <a:pt x="9868" y="5761"/>
                    <a:pt x="9896" y="5875"/>
                  </a:cubicBezTo>
                  <a:cubicBezTo>
                    <a:pt x="9907" y="5909"/>
                    <a:pt x="9919" y="5943"/>
                    <a:pt x="9937" y="5979"/>
                  </a:cubicBezTo>
                  <a:cubicBezTo>
                    <a:pt x="9938" y="5981"/>
                    <a:pt x="9939" y="5985"/>
                    <a:pt x="9940" y="5987"/>
                  </a:cubicBezTo>
                  <a:cubicBezTo>
                    <a:pt x="9948" y="6000"/>
                    <a:pt x="9952" y="6018"/>
                    <a:pt x="9961" y="6027"/>
                  </a:cubicBezTo>
                  <a:cubicBezTo>
                    <a:pt x="10028" y="6095"/>
                    <a:pt x="10034" y="6318"/>
                    <a:pt x="9989" y="6486"/>
                  </a:cubicBezTo>
                  <a:cubicBezTo>
                    <a:pt x="9973" y="6550"/>
                    <a:pt x="9949" y="6613"/>
                    <a:pt x="9915" y="6668"/>
                  </a:cubicBezTo>
                  <a:cubicBezTo>
                    <a:pt x="9872" y="6737"/>
                    <a:pt x="9857" y="6774"/>
                    <a:pt x="9846" y="6814"/>
                  </a:cubicBezTo>
                  <a:cubicBezTo>
                    <a:pt x="9849" y="6948"/>
                    <a:pt x="9971" y="7147"/>
                    <a:pt x="10068" y="7172"/>
                  </a:cubicBezTo>
                  <a:cubicBezTo>
                    <a:pt x="10239" y="7217"/>
                    <a:pt x="10264" y="7331"/>
                    <a:pt x="10125" y="7432"/>
                  </a:cubicBezTo>
                  <a:cubicBezTo>
                    <a:pt x="10066" y="7475"/>
                    <a:pt x="10034" y="7524"/>
                    <a:pt x="9994" y="7570"/>
                  </a:cubicBezTo>
                  <a:cubicBezTo>
                    <a:pt x="9979" y="7591"/>
                    <a:pt x="9965" y="7605"/>
                    <a:pt x="9950" y="7617"/>
                  </a:cubicBezTo>
                  <a:cubicBezTo>
                    <a:pt x="9887" y="7705"/>
                    <a:pt x="9845" y="7795"/>
                    <a:pt x="9845" y="7897"/>
                  </a:cubicBezTo>
                  <a:cubicBezTo>
                    <a:pt x="9845" y="8042"/>
                    <a:pt x="9988" y="8269"/>
                    <a:pt x="10082" y="8275"/>
                  </a:cubicBezTo>
                  <a:cubicBezTo>
                    <a:pt x="10104" y="8277"/>
                    <a:pt x="10130" y="8320"/>
                    <a:pt x="10140" y="8371"/>
                  </a:cubicBezTo>
                  <a:cubicBezTo>
                    <a:pt x="10150" y="8422"/>
                    <a:pt x="10081" y="8516"/>
                    <a:pt x="9982" y="8583"/>
                  </a:cubicBezTo>
                  <a:cubicBezTo>
                    <a:pt x="9830" y="8688"/>
                    <a:pt x="9810" y="8724"/>
                    <a:pt x="9828" y="8894"/>
                  </a:cubicBezTo>
                  <a:cubicBezTo>
                    <a:pt x="9839" y="8997"/>
                    <a:pt x="9895" y="9150"/>
                    <a:pt x="9951" y="9244"/>
                  </a:cubicBezTo>
                  <a:cubicBezTo>
                    <a:pt x="9986" y="9229"/>
                    <a:pt x="10005" y="9275"/>
                    <a:pt x="10004" y="9351"/>
                  </a:cubicBezTo>
                  <a:cubicBezTo>
                    <a:pt x="10027" y="9396"/>
                    <a:pt x="10064" y="9456"/>
                    <a:pt x="10064" y="9468"/>
                  </a:cubicBezTo>
                  <a:cubicBezTo>
                    <a:pt x="10064" y="9490"/>
                    <a:pt x="10005" y="9558"/>
                    <a:pt x="9932" y="9622"/>
                  </a:cubicBezTo>
                  <a:cubicBezTo>
                    <a:pt x="9893" y="9657"/>
                    <a:pt x="9877" y="9690"/>
                    <a:pt x="9858" y="9723"/>
                  </a:cubicBezTo>
                  <a:cubicBezTo>
                    <a:pt x="9856" y="9727"/>
                    <a:pt x="9853" y="9728"/>
                    <a:pt x="9851" y="9732"/>
                  </a:cubicBezTo>
                  <a:cubicBezTo>
                    <a:pt x="9837" y="9762"/>
                    <a:pt x="9829" y="9792"/>
                    <a:pt x="9820" y="9821"/>
                  </a:cubicBezTo>
                  <a:cubicBezTo>
                    <a:pt x="9812" y="9868"/>
                    <a:pt x="9806" y="9911"/>
                    <a:pt x="9809" y="9992"/>
                  </a:cubicBezTo>
                  <a:cubicBezTo>
                    <a:pt x="9810" y="10023"/>
                    <a:pt x="9813" y="10042"/>
                    <a:pt x="9815" y="10068"/>
                  </a:cubicBezTo>
                  <a:cubicBezTo>
                    <a:pt x="9822" y="10086"/>
                    <a:pt x="9824" y="10108"/>
                    <a:pt x="9835" y="10124"/>
                  </a:cubicBezTo>
                  <a:cubicBezTo>
                    <a:pt x="9876" y="10184"/>
                    <a:pt x="9951" y="10256"/>
                    <a:pt x="9999" y="10286"/>
                  </a:cubicBezTo>
                  <a:cubicBezTo>
                    <a:pt x="10049" y="10317"/>
                    <a:pt x="10051" y="10352"/>
                    <a:pt x="10027" y="10409"/>
                  </a:cubicBezTo>
                  <a:cubicBezTo>
                    <a:pt x="10056" y="10459"/>
                    <a:pt x="10057" y="10488"/>
                    <a:pt x="9999" y="10524"/>
                  </a:cubicBezTo>
                  <a:cubicBezTo>
                    <a:pt x="9977" y="10538"/>
                    <a:pt x="9956" y="10564"/>
                    <a:pt x="9932" y="10586"/>
                  </a:cubicBezTo>
                  <a:cubicBezTo>
                    <a:pt x="9860" y="10703"/>
                    <a:pt x="9802" y="10849"/>
                    <a:pt x="9802" y="10927"/>
                  </a:cubicBezTo>
                  <a:cubicBezTo>
                    <a:pt x="9802" y="11128"/>
                    <a:pt x="9644" y="11227"/>
                    <a:pt x="9317" y="11227"/>
                  </a:cubicBezTo>
                  <a:cubicBezTo>
                    <a:pt x="9111" y="11227"/>
                    <a:pt x="9042" y="11257"/>
                    <a:pt x="8983" y="11375"/>
                  </a:cubicBezTo>
                  <a:cubicBezTo>
                    <a:pt x="8880" y="11581"/>
                    <a:pt x="8849" y="11565"/>
                    <a:pt x="8765" y="11263"/>
                  </a:cubicBezTo>
                  <a:cubicBezTo>
                    <a:pt x="8695" y="11013"/>
                    <a:pt x="8695" y="10993"/>
                    <a:pt x="8786" y="10715"/>
                  </a:cubicBezTo>
                  <a:cubicBezTo>
                    <a:pt x="8904" y="10357"/>
                    <a:pt x="8906" y="10147"/>
                    <a:pt x="8796" y="9796"/>
                  </a:cubicBezTo>
                  <a:cubicBezTo>
                    <a:pt x="8711" y="9525"/>
                    <a:pt x="8712" y="9522"/>
                    <a:pt x="8801" y="9208"/>
                  </a:cubicBezTo>
                  <a:cubicBezTo>
                    <a:pt x="8802" y="9206"/>
                    <a:pt x="8801" y="9204"/>
                    <a:pt x="8801" y="9202"/>
                  </a:cubicBezTo>
                  <a:cubicBezTo>
                    <a:pt x="8805" y="9186"/>
                    <a:pt x="8807" y="9168"/>
                    <a:pt x="8811" y="9152"/>
                  </a:cubicBezTo>
                  <a:cubicBezTo>
                    <a:pt x="8877" y="8866"/>
                    <a:pt x="8884" y="8506"/>
                    <a:pt x="8832" y="8236"/>
                  </a:cubicBezTo>
                  <a:cubicBezTo>
                    <a:pt x="8832" y="8235"/>
                    <a:pt x="8832" y="8234"/>
                    <a:pt x="8832" y="8233"/>
                  </a:cubicBezTo>
                  <a:cubicBezTo>
                    <a:pt x="8827" y="8206"/>
                    <a:pt x="8816" y="8189"/>
                    <a:pt x="8809" y="8163"/>
                  </a:cubicBezTo>
                  <a:cubicBezTo>
                    <a:pt x="8792" y="8097"/>
                    <a:pt x="8777" y="8032"/>
                    <a:pt x="8752" y="7981"/>
                  </a:cubicBezTo>
                  <a:cubicBezTo>
                    <a:pt x="8749" y="7975"/>
                    <a:pt x="8750" y="7973"/>
                    <a:pt x="8747" y="7967"/>
                  </a:cubicBezTo>
                  <a:cubicBezTo>
                    <a:pt x="8739" y="7948"/>
                    <a:pt x="8735" y="7928"/>
                    <a:pt x="8732" y="7909"/>
                  </a:cubicBezTo>
                  <a:cubicBezTo>
                    <a:pt x="8722" y="7867"/>
                    <a:pt x="8731" y="7818"/>
                    <a:pt x="8759" y="7771"/>
                  </a:cubicBezTo>
                  <a:cubicBezTo>
                    <a:pt x="8770" y="7734"/>
                    <a:pt x="8776" y="7703"/>
                    <a:pt x="8800" y="7648"/>
                  </a:cubicBezTo>
                  <a:cubicBezTo>
                    <a:pt x="8871" y="7482"/>
                    <a:pt x="8901" y="7300"/>
                    <a:pt x="8909" y="6973"/>
                  </a:cubicBezTo>
                  <a:cubicBezTo>
                    <a:pt x="8911" y="6900"/>
                    <a:pt x="8917" y="6885"/>
                    <a:pt x="8921" y="6819"/>
                  </a:cubicBezTo>
                  <a:cubicBezTo>
                    <a:pt x="8917" y="6780"/>
                    <a:pt x="8907" y="6750"/>
                    <a:pt x="8909" y="6713"/>
                  </a:cubicBezTo>
                  <a:cubicBezTo>
                    <a:pt x="8929" y="6451"/>
                    <a:pt x="8935" y="6328"/>
                    <a:pt x="8939" y="6206"/>
                  </a:cubicBezTo>
                  <a:cubicBezTo>
                    <a:pt x="8934" y="6167"/>
                    <a:pt x="8931" y="6129"/>
                    <a:pt x="8924" y="6088"/>
                  </a:cubicBezTo>
                  <a:cubicBezTo>
                    <a:pt x="8900" y="5954"/>
                    <a:pt x="8881" y="5881"/>
                    <a:pt x="8836" y="5819"/>
                  </a:cubicBezTo>
                  <a:cubicBezTo>
                    <a:pt x="8832" y="5843"/>
                    <a:pt x="8799" y="5816"/>
                    <a:pt x="8755" y="5749"/>
                  </a:cubicBezTo>
                  <a:cubicBezTo>
                    <a:pt x="8748" y="5738"/>
                    <a:pt x="8734" y="5727"/>
                    <a:pt x="8724" y="5716"/>
                  </a:cubicBezTo>
                  <a:cubicBezTo>
                    <a:pt x="8690" y="5692"/>
                    <a:pt x="8653" y="5667"/>
                    <a:pt x="8603" y="5637"/>
                  </a:cubicBezTo>
                  <a:cubicBezTo>
                    <a:pt x="8358" y="5490"/>
                    <a:pt x="8010" y="5392"/>
                    <a:pt x="7689" y="5374"/>
                  </a:cubicBezTo>
                  <a:cubicBezTo>
                    <a:pt x="7686" y="5374"/>
                    <a:pt x="7683" y="5374"/>
                    <a:pt x="7681" y="5374"/>
                  </a:cubicBezTo>
                  <a:cubicBezTo>
                    <a:pt x="7223" y="5416"/>
                    <a:pt x="7076" y="5461"/>
                    <a:pt x="7107" y="5548"/>
                  </a:cubicBezTo>
                  <a:cubicBezTo>
                    <a:pt x="7118" y="5578"/>
                    <a:pt x="7110" y="5613"/>
                    <a:pt x="7092" y="5651"/>
                  </a:cubicBezTo>
                  <a:cubicBezTo>
                    <a:pt x="7083" y="5702"/>
                    <a:pt x="7041" y="5743"/>
                    <a:pt x="6988" y="5777"/>
                  </a:cubicBezTo>
                  <a:cubicBezTo>
                    <a:pt x="6937" y="5820"/>
                    <a:pt x="6880" y="5859"/>
                    <a:pt x="6817" y="5875"/>
                  </a:cubicBezTo>
                  <a:cubicBezTo>
                    <a:pt x="6703" y="5905"/>
                    <a:pt x="6606" y="5956"/>
                    <a:pt x="6529" y="6027"/>
                  </a:cubicBezTo>
                  <a:cubicBezTo>
                    <a:pt x="6522" y="6033"/>
                    <a:pt x="6516" y="6039"/>
                    <a:pt x="6509" y="6046"/>
                  </a:cubicBezTo>
                  <a:cubicBezTo>
                    <a:pt x="6476" y="6079"/>
                    <a:pt x="6446" y="6115"/>
                    <a:pt x="6421" y="6155"/>
                  </a:cubicBezTo>
                  <a:cubicBezTo>
                    <a:pt x="6392" y="6202"/>
                    <a:pt x="6367" y="6253"/>
                    <a:pt x="6349" y="6309"/>
                  </a:cubicBezTo>
                  <a:cubicBezTo>
                    <a:pt x="6290" y="6486"/>
                    <a:pt x="6292" y="6529"/>
                    <a:pt x="6362" y="6710"/>
                  </a:cubicBezTo>
                  <a:cubicBezTo>
                    <a:pt x="6404" y="6821"/>
                    <a:pt x="6510" y="6960"/>
                    <a:pt x="6594" y="7021"/>
                  </a:cubicBezTo>
                  <a:cubicBezTo>
                    <a:pt x="6741" y="7125"/>
                    <a:pt x="6744" y="7139"/>
                    <a:pt x="6675" y="7270"/>
                  </a:cubicBezTo>
                  <a:cubicBezTo>
                    <a:pt x="6634" y="7346"/>
                    <a:pt x="6546" y="7446"/>
                    <a:pt x="6478" y="7494"/>
                  </a:cubicBezTo>
                  <a:cubicBezTo>
                    <a:pt x="6242" y="7660"/>
                    <a:pt x="6300" y="8043"/>
                    <a:pt x="6529" y="8275"/>
                  </a:cubicBezTo>
                  <a:cubicBezTo>
                    <a:pt x="6733" y="8420"/>
                    <a:pt x="6938" y="8494"/>
                    <a:pt x="7176" y="8499"/>
                  </a:cubicBezTo>
                  <a:cubicBezTo>
                    <a:pt x="7319" y="8503"/>
                    <a:pt x="7373" y="8532"/>
                    <a:pt x="7373" y="8611"/>
                  </a:cubicBezTo>
                  <a:cubicBezTo>
                    <a:pt x="7373" y="8683"/>
                    <a:pt x="7323" y="8727"/>
                    <a:pt x="7232" y="8735"/>
                  </a:cubicBezTo>
                  <a:cubicBezTo>
                    <a:pt x="7170" y="8740"/>
                    <a:pt x="7055" y="8764"/>
                    <a:pt x="6953" y="8788"/>
                  </a:cubicBezTo>
                  <a:cubicBezTo>
                    <a:pt x="6953" y="8788"/>
                    <a:pt x="6952" y="8788"/>
                    <a:pt x="6952" y="8788"/>
                  </a:cubicBezTo>
                  <a:cubicBezTo>
                    <a:pt x="6679" y="8835"/>
                    <a:pt x="6363" y="9081"/>
                    <a:pt x="6334" y="9270"/>
                  </a:cubicBezTo>
                  <a:cubicBezTo>
                    <a:pt x="6300" y="9488"/>
                    <a:pt x="6389" y="9738"/>
                    <a:pt x="6553" y="9894"/>
                  </a:cubicBezTo>
                  <a:cubicBezTo>
                    <a:pt x="6632" y="9968"/>
                    <a:pt x="6694" y="10008"/>
                    <a:pt x="6694" y="9984"/>
                  </a:cubicBezTo>
                  <a:cubicBezTo>
                    <a:pt x="6694" y="9959"/>
                    <a:pt x="6724" y="9981"/>
                    <a:pt x="6760" y="10031"/>
                  </a:cubicBezTo>
                  <a:cubicBezTo>
                    <a:pt x="6922" y="10261"/>
                    <a:pt x="6546" y="10594"/>
                    <a:pt x="6067" y="10645"/>
                  </a:cubicBezTo>
                  <a:cubicBezTo>
                    <a:pt x="5863" y="10666"/>
                    <a:pt x="5851" y="10656"/>
                    <a:pt x="5803" y="10432"/>
                  </a:cubicBezTo>
                  <a:cubicBezTo>
                    <a:pt x="5732" y="10095"/>
                    <a:pt x="5555" y="9774"/>
                    <a:pt x="5336" y="9583"/>
                  </a:cubicBezTo>
                  <a:cubicBezTo>
                    <a:pt x="5156" y="9426"/>
                    <a:pt x="5150" y="9412"/>
                    <a:pt x="5231" y="9312"/>
                  </a:cubicBezTo>
                  <a:cubicBezTo>
                    <a:pt x="5278" y="9253"/>
                    <a:pt x="5357" y="9188"/>
                    <a:pt x="5405" y="9166"/>
                  </a:cubicBezTo>
                  <a:cubicBezTo>
                    <a:pt x="5453" y="9144"/>
                    <a:pt x="5565" y="8968"/>
                    <a:pt x="5656" y="8777"/>
                  </a:cubicBezTo>
                  <a:cubicBezTo>
                    <a:pt x="5754" y="8569"/>
                    <a:pt x="5794" y="8452"/>
                    <a:pt x="5810" y="8295"/>
                  </a:cubicBezTo>
                  <a:cubicBezTo>
                    <a:pt x="5813" y="8235"/>
                    <a:pt x="5817" y="8184"/>
                    <a:pt x="5818" y="8105"/>
                  </a:cubicBezTo>
                  <a:cubicBezTo>
                    <a:pt x="5818" y="8097"/>
                    <a:pt x="5819" y="8090"/>
                    <a:pt x="5819" y="8082"/>
                  </a:cubicBezTo>
                  <a:cubicBezTo>
                    <a:pt x="5819" y="8078"/>
                    <a:pt x="5819" y="8078"/>
                    <a:pt x="5819" y="8074"/>
                  </a:cubicBezTo>
                  <a:cubicBezTo>
                    <a:pt x="5819" y="8072"/>
                    <a:pt x="5819" y="8070"/>
                    <a:pt x="5819" y="8068"/>
                  </a:cubicBezTo>
                  <a:cubicBezTo>
                    <a:pt x="5819" y="8066"/>
                    <a:pt x="5819" y="8067"/>
                    <a:pt x="5819" y="8065"/>
                  </a:cubicBezTo>
                  <a:cubicBezTo>
                    <a:pt x="5818" y="7589"/>
                    <a:pt x="5687" y="7301"/>
                    <a:pt x="5320" y="6979"/>
                  </a:cubicBezTo>
                  <a:cubicBezTo>
                    <a:pt x="5162" y="6841"/>
                    <a:pt x="5033" y="6716"/>
                    <a:pt x="5033" y="6702"/>
                  </a:cubicBezTo>
                  <a:cubicBezTo>
                    <a:pt x="5033" y="6687"/>
                    <a:pt x="5131" y="6593"/>
                    <a:pt x="5251" y="6489"/>
                  </a:cubicBezTo>
                  <a:cubicBezTo>
                    <a:pt x="5291" y="6454"/>
                    <a:pt x="5291" y="6460"/>
                    <a:pt x="5323" y="6435"/>
                  </a:cubicBezTo>
                  <a:cubicBezTo>
                    <a:pt x="5385" y="6379"/>
                    <a:pt x="5446" y="6331"/>
                    <a:pt x="5498" y="6290"/>
                  </a:cubicBezTo>
                  <a:cubicBezTo>
                    <a:pt x="5518" y="6268"/>
                    <a:pt x="5565" y="6199"/>
                    <a:pt x="5644" y="6052"/>
                  </a:cubicBezTo>
                  <a:cubicBezTo>
                    <a:pt x="5728" y="5897"/>
                    <a:pt x="5784" y="5746"/>
                    <a:pt x="5818" y="5601"/>
                  </a:cubicBezTo>
                  <a:cubicBezTo>
                    <a:pt x="5822" y="5582"/>
                    <a:pt x="5824" y="5562"/>
                    <a:pt x="5828" y="5542"/>
                  </a:cubicBezTo>
                  <a:cubicBezTo>
                    <a:pt x="5838" y="5485"/>
                    <a:pt x="5848" y="5430"/>
                    <a:pt x="5851" y="5374"/>
                  </a:cubicBezTo>
                  <a:cubicBezTo>
                    <a:pt x="5851" y="5373"/>
                    <a:pt x="5852" y="5370"/>
                    <a:pt x="5852" y="5368"/>
                  </a:cubicBezTo>
                  <a:cubicBezTo>
                    <a:pt x="5852" y="5365"/>
                    <a:pt x="5852" y="5363"/>
                    <a:pt x="5852" y="5360"/>
                  </a:cubicBezTo>
                  <a:cubicBezTo>
                    <a:pt x="5864" y="5003"/>
                    <a:pt x="5711" y="4677"/>
                    <a:pt x="5393" y="4380"/>
                  </a:cubicBezTo>
                  <a:cubicBezTo>
                    <a:pt x="5243" y="4240"/>
                    <a:pt x="5096" y="4138"/>
                    <a:pt x="5066" y="4156"/>
                  </a:cubicBezTo>
                  <a:close/>
                  <a:moveTo>
                    <a:pt x="547" y="8749"/>
                  </a:moveTo>
                  <a:lnTo>
                    <a:pt x="264" y="9673"/>
                  </a:lnTo>
                  <a:cubicBezTo>
                    <a:pt x="164" y="9996"/>
                    <a:pt x="135" y="10079"/>
                    <a:pt x="84" y="10241"/>
                  </a:cubicBezTo>
                  <a:cubicBezTo>
                    <a:pt x="50" y="10352"/>
                    <a:pt x="26" y="10428"/>
                    <a:pt x="0" y="10505"/>
                  </a:cubicBezTo>
                  <a:lnTo>
                    <a:pt x="0" y="10631"/>
                  </a:lnTo>
                  <a:lnTo>
                    <a:pt x="41" y="10493"/>
                  </a:lnTo>
                  <a:cubicBezTo>
                    <a:pt x="159" y="10097"/>
                    <a:pt x="331" y="9537"/>
                    <a:pt x="424" y="9250"/>
                  </a:cubicBezTo>
                  <a:lnTo>
                    <a:pt x="587" y="8749"/>
                  </a:lnTo>
                  <a:lnTo>
                    <a:pt x="547" y="8749"/>
                  </a:lnTo>
                  <a:close/>
                  <a:moveTo>
                    <a:pt x="5389" y="12151"/>
                  </a:moveTo>
                  <a:cubicBezTo>
                    <a:pt x="5411" y="12158"/>
                    <a:pt x="5436" y="12183"/>
                    <a:pt x="5464" y="12227"/>
                  </a:cubicBezTo>
                  <a:cubicBezTo>
                    <a:pt x="5540" y="12344"/>
                    <a:pt x="5544" y="12377"/>
                    <a:pt x="5488" y="12557"/>
                  </a:cubicBezTo>
                  <a:cubicBezTo>
                    <a:pt x="5406" y="12825"/>
                    <a:pt x="5406" y="12831"/>
                    <a:pt x="5561" y="13101"/>
                  </a:cubicBezTo>
                  <a:lnTo>
                    <a:pt x="5695" y="13333"/>
                  </a:lnTo>
                  <a:lnTo>
                    <a:pt x="5585" y="13532"/>
                  </a:lnTo>
                  <a:cubicBezTo>
                    <a:pt x="5444" y="13783"/>
                    <a:pt x="5453" y="14014"/>
                    <a:pt x="5611" y="14173"/>
                  </a:cubicBezTo>
                  <a:lnTo>
                    <a:pt x="5736" y="14299"/>
                  </a:lnTo>
                  <a:lnTo>
                    <a:pt x="5603" y="14557"/>
                  </a:lnTo>
                  <a:cubicBezTo>
                    <a:pt x="5508" y="14741"/>
                    <a:pt x="5478" y="14851"/>
                    <a:pt x="5505" y="14932"/>
                  </a:cubicBezTo>
                  <a:cubicBezTo>
                    <a:pt x="5560" y="15101"/>
                    <a:pt x="5516" y="15400"/>
                    <a:pt x="5421" y="15487"/>
                  </a:cubicBezTo>
                  <a:cubicBezTo>
                    <a:pt x="5376" y="15528"/>
                    <a:pt x="5339" y="15541"/>
                    <a:pt x="5339" y="15517"/>
                  </a:cubicBezTo>
                  <a:cubicBezTo>
                    <a:pt x="5339" y="15494"/>
                    <a:pt x="5294" y="15519"/>
                    <a:pt x="5239" y="15571"/>
                  </a:cubicBezTo>
                  <a:cubicBezTo>
                    <a:pt x="5185" y="15622"/>
                    <a:pt x="5126" y="15655"/>
                    <a:pt x="5108" y="15646"/>
                  </a:cubicBezTo>
                  <a:cubicBezTo>
                    <a:pt x="5090" y="15637"/>
                    <a:pt x="5081" y="15655"/>
                    <a:pt x="5087" y="15685"/>
                  </a:cubicBezTo>
                  <a:cubicBezTo>
                    <a:pt x="5093" y="15716"/>
                    <a:pt x="5056" y="15863"/>
                    <a:pt x="5005" y="16010"/>
                  </a:cubicBezTo>
                  <a:cubicBezTo>
                    <a:pt x="4915" y="16270"/>
                    <a:pt x="4904" y="16279"/>
                    <a:pt x="4645" y="16282"/>
                  </a:cubicBezTo>
                  <a:cubicBezTo>
                    <a:pt x="4451" y="16284"/>
                    <a:pt x="4363" y="16249"/>
                    <a:pt x="4320" y="16161"/>
                  </a:cubicBezTo>
                  <a:cubicBezTo>
                    <a:pt x="4243" y="16005"/>
                    <a:pt x="4243" y="15139"/>
                    <a:pt x="4320" y="15165"/>
                  </a:cubicBezTo>
                  <a:cubicBezTo>
                    <a:pt x="4352" y="15175"/>
                    <a:pt x="4364" y="15135"/>
                    <a:pt x="4348" y="15067"/>
                  </a:cubicBezTo>
                  <a:cubicBezTo>
                    <a:pt x="4333" y="14997"/>
                    <a:pt x="4370" y="14854"/>
                    <a:pt x="4446" y="14711"/>
                  </a:cubicBezTo>
                  <a:cubicBezTo>
                    <a:pt x="4653" y="14324"/>
                    <a:pt x="4774" y="14002"/>
                    <a:pt x="4727" y="13952"/>
                  </a:cubicBezTo>
                  <a:cubicBezTo>
                    <a:pt x="4647" y="13868"/>
                    <a:pt x="4680" y="13758"/>
                    <a:pt x="4810" y="13680"/>
                  </a:cubicBezTo>
                  <a:cubicBezTo>
                    <a:pt x="4903" y="13625"/>
                    <a:pt x="4955" y="13525"/>
                    <a:pt x="4992" y="13327"/>
                  </a:cubicBezTo>
                  <a:cubicBezTo>
                    <a:pt x="5057" y="12983"/>
                    <a:pt x="5110" y="12869"/>
                    <a:pt x="5182" y="12916"/>
                  </a:cubicBezTo>
                  <a:cubicBezTo>
                    <a:pt x="5221" y="12942"/>
                    <a:pt x="5246" y="12847"/>
                    <a:pt x="5262" y="12605"/>
                  </a:cubicBezTo>
                  <a:cubicBezTo>
                    <a:pt x="5284" y="12274"/>
                    <a:pt x="5322" y="12130"/>
                    <a:pt x="5389" y="12151"/>
                  </a:cubicBezTo>
                  <a:close/>
                  <a:moveTo>
                    <a:pt x="534" y="14828"/>
                  </a:moveTo>
                  <a:cubicBezTo>
                    <a:pt x="492" y="14822"/>
                    <a:pt x="442" y="14826"/>
                    <a:pt x="378" y="14842"/>
                  </a:cubicBezTo>
                  <a:cubicBezTo>
                    <a:pt x="378" y="14843"/>
                    <a:pt x="376" y="14842"/>
                    <a:pt x="375" y="14842"/>
                  </a:cubicBezTo>
                  <a:cubicBezTo>
                    <a:pt x="374" y="14843"/>
                    <a:pt x="373" y="14845"/>
                    <a:pt x="372" y="14845"/>
                  </a:cubicBezTo>
                  <a:cubicBezTo>
                    <a:pt x="363" y="14855"/>
                    <a:pt x="351" y="14864"/>
                    <a:pt x="351" y="14876"/>
                  </a:cubicBezTo>
                  <a:cubicBezTo>
                    <a:pt x="351" y="14911"/>
                    <a:pt x="400" y="14924"/>
                    <a:pt x="460" y="14904"/>
                  </a:cubicBezTo>
                  <a:cubicBezTo>
                    <a:pt x="517" y="14886"/>
                    <a:pt x="556" y="14859"/>
                    <a:pt x="562" y="14842"/>
                  </a:cubicBezTo>
                  <a:cubicBezTo>
                    <a:pt x="557" y="14840"/>
                    <a:pt x="556" y="14835"/>
                    <a:pt x="550" y="14834"/>
                  </a:cubicBezTo>
                  <a:cubicBezTo>
                    <a:pt x="550" y="14834"/>
                    <a:pt x="549" y="14834"/>
                    <a:pt x="549" y="14834"/>
                  </a:cubicBezTo>
                  <a:cubicBezTo>
                    <a:pt x="547" y="14833"/>
                    <a:pt x="540" y="14830"/>
                    <a:pt x="537" y="14828"/>
                  </a:cubicBezTo>
                  <a:cubicBezTo>
                    <a:pt x="536" y="14828"/>
                    <a:pt x="535" y="14829"/>
                    <a:pt x="534" y="14828"/>
                  </a:cubicBezTo>
                  <a:close/>
                </a:path>
              </a:pathLst>
            </a:custGeom>
            <a:ln w="12700" cap="flat">
              <a:noFill/>
              <a:miter lim="400000"/>
            </a:ln>
            <a:effectLst/>
          </p:spPr>
        </p:pic>
        <p:sp>
          <p:nvSpPr>
            <p:cNvPr id="286" name="Shape 286"/>
            <p:cNvSpPr/>
            <p:nvPr/>
          </p:nvSpPr>
          <p:spPr>
            <a:xfrm>
              <a:off x="1840713" y="3460750"/>
              <a:ext cx="1535736" cy="647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sz="3600">
                  <a:solidFill>
                    <a:srgbClr val="6C6963"/>
                  </a:solidFill>
                  <a:latin typeface="Hoefler Text"/>
                  <a:ea typeface="Hoefler Text"/>
                  <a:cs typeface="Hoefler Text"/>
                  <a:sym typeface="Hoefler Text"/>
                </a:defRPr>
              </a:lvl1pPr>
            </a:lstStyle>
            <a:p>
              <a:pPr/>
              <a:r>
                <a:t>Springs</a:t>
              </a: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87"/>
                                        </p:tgtEl>
                                        <p:attrNameLst>
                                          <p:attrName>style.visibility</p:attrName>
                                        </p:attrNameLst>
                                      </p:cBhvr>
                                      <p:to>
                                        <p:strVal val="visible"/>
                                      </p:to>
                                    </p:set>
                                    <p:animEffect filter="dissolve" transition="in">
                                      <p:cBhvr>
                                        <p:cTn id="7" dur="10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7"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9" name="Shape 289"/>
          <p:cNvSpPr/>
          <p:nvPr>
            <p:ph type="title"/>
          </p:nvPr>
        </p:nvSpPr>
        <p:spPr>
          <a:xfrm>
            <a:off x="190500" y="254000"/>
            <a:ext cx="12661900" cy="2438400"/>
          </a:xfrm>
          <a:prstGeom prst="rect">
            <a:avLst/>
          </a:prstGeom>
        </p:spPr>
        <p:txBody>
          <a:bodyPr lIns="38100" tIns="38100" rIns="38100" bIns="38100"/>
          <a:lstStyle/>
          <a:p>
            <a:pPr/>
            <a:r>
              <a:t>Analogies Outside Engineering</a:t>
            </a:r>
          </a:p>
        </p:txBody>
      </p:sp>
      <p:sp>
        <p:nvSpPr>
          <p:cNvPr id="290" name="Shape 290"/>
          <p:cNvSpPr/>
          <p:nvPr/>
        </p:nvSpPr>
        <p:spPr>
          <a:xfrm>
            <a:off x="787400" y="2387600"/>
            <a:ext cx="11430000" cy="1574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marL="571500" indent="-571500" defTabSz="584200">
              <a:spcBef>
                <a:spcPts val="2800"/>
              </a:spcBef>
              <a:buSzPct val="80000"/>
              <a:buBlip>
                <a:blip r:embed="rId2"/>
              </a:buBlip>
              <a:defRPr sz="3600">
                <a:solidFill>
                  <a:srgbClr val="5E5E5E"/>
                </a:solidFill>
                <a:latin typeface="Hoefler Text"/>
                <a:ea typeface="Hoefler Text"/>
                <a:cs typeface="Hoefler Text"/>
                <a:sym typeface="Hoefler Text"/>
              </a:defRPr>
            </a:lvl1pPr>
          </a:lstStyle>
          <a:p>
            <a:pPr/>
            <a:r>
              <a:t>What in nature is analogous to a bike frame?</a:t>
            </a:r>
          </a:p>
        </p:txBody>
      </p:sp>
      <p:pic>
        <p:nvPicPr>
          <p:cNvPr id="291" name="Product_10052_10551_1028316_-1___&amp;h=1500&amp;w=1500&amp;tbnid=DWY-0fUYAVDG_M-&amp;docid=ieuLRlnr55C91M&amp;ei=RZ9DVvLOComSmQHDm5CoCA&amp;tbm=isch&amp;client=safari&amp;ved=0CDIQMygAMABqFQoTCLKFlaiVickCFQlJJgodww0EhQ.png"/>
          <p:cNvPicPr>
            <a:picLocks noChangeAspect="1"/>
          </p:cNvPicPr>
          <p:nvPr/>
        </p:nvPicPr>
        <p:blipFill>
          <a:blip r:embed="rId3">
            <a:extLst/>
          </a:blip>
          <a:stretch>
            <a:fillRect/>
          </a:stretch>
        </p:blipFill>
        <p:spPr>
          <a:xfrm>
            <a:off x="901700" y="4013200"/>
            <a:ext cx="4800600" cy="4800600"/>
          </a:xfrm>
          <a:prstGeom prst="rect">
            <a:avLst/>
          </a:prstGeom>
          <a:ln w="12700">
            <a:miter lim="400000"/>
          </a:ln>
        </p:spPr>
      </p:pic>
      <p:pic>
        <p:nvPicPr>
          <p:cNvPr id="292" name="url?sa=i&amp;rct=j&amp;q=&amp;esrc=s&amp;source=images&amp;cd=&amp;ved=0CAcQjRxqFQoTCPnxwf6VickCFczoJgodn9UNaA&amp;url=http%3A%2F%2Fwww.peteducation.com%2Farticle.cfm%3Fc%3D2%2B2083%26aid%3D327&amp;bvm=bv.107406026,d.png"/>
          <p:cNvPicPr>
            <a:picLocks noChangeAspect="1"/>
          </p:cNvPicPr>
          <p:nvPr/>
        </p:nvPicPr>
        <p:blipFill>
          <a:blip r:embed="rId4">
            <a:extLst/>
          </a:blip>
          <a:stretch>
            <a:fillRect/>
          </a:stretch>
        </p:blipFill>
        <p:spPr>
          <a:xfrm>
            <a:off x="6807200" y="4521200"/>
            <a:ext cx="5486400" cy="37846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92"/>
                                        </p:tgtEl>
                                        <p:attrNameLst>
                                          <p:attrName>style.visibility</p:attrName>
                                        </p:attrNameLst>
                                      </p:cBhvr>
                                      <p:to>
                                        <p:strVal val="visible"/>
                                      </p:to>
                                    </p:set>
                                    <p:animEffect filter="dissolve" transition="in">
                                      <p:cBhvr>
                                        <p:cTn id="7" dur="10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2"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4" name="Shape 294"/>
          <p:cNvSpPr/>
          <p:nvPr>
            <p:ph type="sldNum" sz="quarter" idx="2"/>
          </p:nvPr>
        </p:nvSpPr>
        <p:spPr>
          <a:xfrm>
            <a:off x="12398693" y="9131300"/>
            <a:ext cx="386714" cy="431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5" name="Shape 295"/>
          <p:cNvSpPr/>
          <p:nvPr>
            <p:ph type="title"/>
          </p:nvPr>
        </p:nvSpPr>
        <p:spPr>
          <a:xfrm>
            <a:off x="101600" y="254000"/>
            <a:ext cx="12776200" cy="2438400"/>
          </a:xfrm>
          <a:prstGeom prst="rect">
            <a:avLst/>
          </a:prstGeom>
        </p:spPr>
        <p:txBody>
          <a:bodyPr/>
          <a:lstStyle/>
          <a:p>
            <a:pPr/>
            <a:r>
              <a:t>Analogies Outside Engineering</a:t>
            </a:r>
          </a:p>
        </p:txBody>
      </p:sp>
      <p:pic>
        <p:nvPicPr>
          <p:cNvPr id="296" name="url?sa=i&amp;rct=j&amp;q=&amp;esrc=s&amp;source=images&amp;cd=&amp;ved=0CAcQjRxqFQoTCP_EsoDthskCFcI-JgodowsJ9w&amp;url=http%3A%2F%2Fwww.ourmanna.png"/>
          <p:cNvPicPr>
            <a:picLocks noChangeAspect="1"/>
          </p:cNvPicPr>
          <p:nvPr/>
        </p:nvPicPr>
        <p:blipFill>
          <a:blip r:embed="rId2">
            <a:extLst/>
          </a:blip>
          <a:stretch>
            <a:fillRect/>
          </a:stretch>
        </p:blipFill>
        <p:spPr>
          <a:xfrm>
            <a:off x="482600" y="4156132"/>
            <a:ext cx="6159500" cy="4098868"/>
          </a:xfrm>
          <a:prstGeom prst="rect">
            <a:avLst/>
          </a:prstGeom>
          <a:ln w="12700">
            <a:miter lim="400000"/>
          </a:ln>
        </p:spPr>
      </p:pic>
      <p:sp>
        <p:nvSpPr>
          <p:cNvPr id="297" name="Shape 297"/>
          <p:cNvSpPr/>
          <p:nvPr/>
        </p:nvSpPr>
        <p:spPr>
          <a:xfrm>
            <a:off x="787400" y="2387600"/>
            <a:ext cx="11430000" cy="1574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marL="571500" indent="-571500" defTabSz="584200">
              <a:spcBef>
                <a:spcPts val="2800"/>
              </a:spcBef>
              <a:buSzPct val="80000"/>
              <a:buBlip>
                <a:blip r:embed="rId3"/>
              </a:buBlip>
              <a:defRPr sz="3600">
                <a:solidFill>
                  <a:srgbClr val="5E5E5E"/>
                </a:solidFill>
                <a:latin typeface="Hoefler Text"/>
                <a:ea typeface="Hoefler Text"/>
                <a:cs typeface="Hoefler Text"/>
                <a:sym typeface="Hoefler Text"/>
              </a:defRPr>
            </a:lvl1pPr>
          </a:lstStyle>
          <a:p>
            <a:pPr/>
            <a:r>
              <a:t>What in nature is analogous to a barbed wire?</a:t>
            </a:r>
          </a:p>
        </p:txBody>
      </p:sp>
      <p:pic>
        <p:nvPicPr>
          <p:cNvPr id="298" name="3280308700&amp;h=180&amp;w=240&amp;tbnid=WSZRma-EllIwaM-&amp;docid=marp1tw4rzwCeM&amp;ei=_mhCVsjqKsLOmwH9lZuwDw&amp;tbm=isch&amp;client=safari&amp;ved=0CHYQMyhSMFJqFQoTCMjh4bTthskCFULnJgod_coG9g.png"/>
          <p:cNvPicPr>
            <a:picLocks noChangeAspect="1"/>
          </p:cNvPicPr>
          <p:nvPr/>
        </p:nvPicPr>
        <p:blipFill>
          <a:blip r:embed="rId4">
            <a:extLst/>
          </a:blip>
          <a:stretch>
            <a:fillRect/>
          </a:stretch>
        </p:blipFill>
        <p:spPr>
          <a:xfrm>
            <a:off x="7073900" y="4178300"/>
            <a:ext cx="5418667" cy="40640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98"/>
                                        </p:tgtEl>
                                        <p:attrNameLst>
                                          <p:attrName>style.visibility</p:attrName>
                                        </p:attrNameLst>
                                      </p:cBhvr>
                                      <p:to>
                                        <p:strVal val="visible"/>
                                      </p:to>
                                    </p:set>
                                    <p:animEffect filter="dissolve" transition="in">
                                      <p:cBhvr>
                                        <p:cTn id="7" dur="1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8"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0" name="Shape 300"/>
          <p:cNvSpPr/>
          <p:nvPr>
            <p:ph type="body" sz="quarter" idx="1"/>
          </p:nvPr>
        </p:nvSpPr>
        <p:spPr>
          <a:xfrm>
            <a:off x="279400" y="2413000"/>
            <a:ext cx="12433300" cy="1790700"/>
          </a:xfrm>
          <a:prstGeom prst="rect">
            <a:avLst/>
          </a:prstGeom>
        </p:spPr>
        <p:txBody>
          <a:bodyPr lIns="38100" tIns="38100" rIns="38100" bIns="38100" anchor="t"/>
          <a:lstStyle/>
          <a:p>
            <a:pPr lvl="1">
              <a:buSzPct val="76000"/>
              <a:buBlip>
                <a:blip r:embed="rId3"/>
              </a:buBlip>
            </a:pPr>
            <a:r>
              <a:t>Exercise equipment</a:t>
            </a:r>
            <a:r>
              <a:t> - Develop </a:t>
            </a:r>
            <a:r>
              <a:t>a concept for an exercise device capable of being easily carried in a suitcase</a:t>
            </a:r>
          </a:p>
        </p:txBody>
      </p:sp>
      <p:sp>
        <p:nvSpPr>
          <p:cNvPr id="301" name="Shape 301"/>
          <p:cNvSpPr/>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7800">
                <a:solidFill>
                  <a:srgbClr val="767367"/>
                </a:solidFill>
                <a:effectLst>
                  <a:outerShdw sx="100000" sy="100000" kx="0" ky="0" algn="b" rotWithShape="0" blurRad="63500" dist="12700" dir="5400000">
                    <a:srgbClr val="000000">
                      <a:alpha val="30000"/>
                    </a:srgbClr>
                  </a:outerShdw>
                </a:effectLst>
                <a:latin typeface="+mn-lt"/>
                <a:ea typeface="+mn-ea"/>
                <a:cs typeface="+mn-cs"/>
                <a:sym typeface="Baskerville"/>
              </a:defRPr>
            </a:lvl1pPr>
          </a:lstStyle>
          <a:p>
            <a:pPr/>
            <a:r>
              <a:t>Analogy Example</a:t>
            </a:r>
          </a:p>
        </p:txBody>
      </p:sp>
      <p:pic>
        <p:nvPicPr>
          <p:cNvPr id="302" name="url?sa=i&amp;rct=j&amp;q=&amp;esrc=s&amp;source=images&amp;cd=&amp;ved=0CAcQjRxqFQoTCLKAk6qWickCFYNFJgodn6wIRw&amp;url=http%3A%2F%2Fwww.exerciseequipmentwarehouse.com%2Fblog%2Fhome-gym-equipment-store-in-sebastopol-ca%2F&amp;bvm=bv..png"/>
          <p:cNvPicPr>
            <a:picLocks noChangeAspect="1"/>
          </p:cNvPicPr>
          <p:nvPr/>
        </p:nvPicPr>
        <p:blipFill>
          <a:blip r:embed="rId4">
            <a:extLst/>
          </a:blip>
          <a:stretch>
            <a:fillRect/>
          </a:stretch>
        </p:blipFill>
        <p:spPr>
          <a:xfrm>
            <a:off x="3810000" y="3898900"/>
            <a:ext cx="5372100" cy="4029075"/>
          </a:xfrm>
          <a:prstGeom prst="rect">
            <a:avLst/>
          </a:prstGeom>
          <a:ln w="12700">
            <a:miter lim="400000"/>
          </a:ln>
        </p:spPr>
      </p:pic>
      <p:sp>
        <p:nvSpPr>
          <p:cNvPr id="303" name="Shape 303"/>
          <p:cNvSpPr/>
          <p:nvPr/>
        </p:nvSpPr>
        <p:spPr>
          <a:xfrm>
            <a:off x="279400" y="8115300"/>
            <a:ext cx="12433300" cy="1790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lvl1pPr algn="ctr" defTabSz="584200">
              <a:spcBef>
                <a:spcPts val="2800"/>
              </a:spcBef>
              <a:defRPr sz="3600">
                <a:solidFill>
                  <a:srgbClr val="5E5E5E"/>
                </a:solidFill>
                <a:latin typeface="Hoefler Text"/>
                <a:ea typeface="Hoefler Text"/>
                <a:cs typeface="Hoefler Text"/>
                <a:sym typeface="Hoefler Text"/>
              </a:defRPr>
            </a:lvl1pPr>
          </a:lstStyle>
          <a:p>
            <a:pPr/>
            <a:r>
              <a:t>What items have a full weight version and also a portable and lightweight version?</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307" name="Shape 307"/>
          <p:cNvSpPr/>
          <p:nvPr>
            <p:ph type="body" sz="quarter" idx="1"/>
          </p:nvPr>
        </p:nvSpPr>
        <p:spPr>
          <a:xfrm>
            <a:off x="279400" y="2413000"/>
            <a:ext cx="12433300" cy="1790700"/>
          </a:xfrm>
          <a:prstGeom prst="rect">
            <a:avLst/>
          </a:prstGeom>
        </p:spPr>
        <p:txBody>
          <a:bodyPr lIns="38100" tIns="38100" rIns="38100" bIns="38100" anchor="t"/>
          <a:lstStyle/>
          <a:p>
            <a:pPr lvl="1">
              <a:buSzPct val="76000"/>
              <a:buBlip>
                <a:blip r:embed="rId3"/>
              </a:buBlip>
            </a:pPr>
            <a:r>
              <a:t>Exercise equipment</a:t>
            </a:r>
            <a:r>
              <a:t> - Develop </a:t>
            </a:r>
            <a:r>
              <a:t>a concept for an exercise device capable of being easily carried in a suitcase</a:t>
            </a:r>
          </a:p>
        </p:txBody>
      </p:sp>
      <p:sp>
        <p:nvSpPr>
          <p:cNvPr id="308" name="Shape 308"/>
          <p:cNvSpPr/>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7800">
                <a:solidFill>
                  <a:srgbClr val="767367"/>
                </a:solidFill>
                <a:effectLst>
                  <a:outerShdw sx="100000" sy="100000" kx="0" ky="0" algn="b" rotWithShape="0" blurRad="63500" dist="12700" dir="5400000">
                    <a:srgbClr val="000000">
                      <a:alpha val="30000"/>
                    </a:srgbClr>
                  </a:outerShdw>
                </a:effectLst>
                <a:latin typeface="+mn-lt"/>
                <a:ea typeface="+mn-ea"/>
                <a:cs typeface="+mn-cs"/>
                <a:sym typeface="Baskerville"/>
              </a:defRPr>
            </a:lvl1pPr>
          </a:lstStyle>
          <a:p>
            <a:pPr/>
            <a:r>
              <a:t>Analogy Example</a:t>
            </a:r>
          </a:p>
        </p:txBody>
      </p:sp>
      <p:pic>
        <p:nvPicPr>
          <p:cNvPr id="309" name="url?sa=i&amp;rct=j&amp;q=&amp;esrc=s&amp;source=images&amp;cd=&amp;ved=0CAcQjRxqFQoTCLKAk6qWickCFYNFJgodn6wIRw&amp;url=http%3A%2F%2Fwww.exerciseequipmentwarehouse.com%2Fblog%2Fhome-gym-equipment-store-in-sebastopol-ca%2F&amp;bvm=bv..tiff"/>
          <p:cNvPicPr>
            <a:picLocks noChangeAspect="1"/>
          </p:cNvPicPr>
          <p:nvPr/>
        </p:nvPicPr>
        <p:blipFill>
          <a:blip r:embed="rId4">
            <a:extLst/>
          </a:blip>
          <a:stretch>
            <a:fillRect/>
          </a:stretch>
        </p:blipFill>
        <p:spPr>
          <a:xfrm>
            <a:off x="3810000" y="3898900"/>
            <a:ext cx="5372100" cy="4029075"/>
          </a:xfrm>
          <a:prstGeom prst="rect">
            <a:avLst/>
          </a:prstGeom>
          <a:ln w="12700">
            <a:miter lim="400000"/>
          </a:ln>
        </p:spPr>
      </p:pic>
      <p:sp>
        <p:nvSpPr>
          <p:cNvPr id="310" name="Shape 310"/>
          <p:cNvSpPr/>
          <p:nvPr/>
        </p:nvSpPr>
        <p:spPr>
          <a:xfrm>
            <a:off x="279400" y="8115300"/>
            <a:ext cx="12433300" cy="1790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lvl1pPr algn="ctr" defTabSz="584200">
              <a:spcBef>
                <a:spcPts val="2800"/>
              </a:spcBef>
              <a:defRPr sz="3600">
                <a:solidFill>
                  <a:srgbClr val="5E5E5E"/>
                </a:solidFill>
                <a:latin typeface="Hoefler Text"/>
                <a:ea typeface="Hoefler Text"/>
                <a:cs typeface="Hoefler Text"/>
                <a:sym typeface="Hoefler Text"/>
              </a:defRPr>
            </a:lvl1pPr>
          </a:lstStyle>
          <a:p>
            <a:pPr/>
            <a:r>
              <a:t>What are items that are lightweight and portable?</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2.jpeg"/></Relationships>

</file>

<file path=ppt/theme/_rels/theme2.xml.rels><?xml version="1.0" encoding="UTF-8" standalone="yes"?><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xmlns:r="http://schemas.openxmlformats.org/officeDocument/2006/relationships"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