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3" r:id="rId3"/>
    <p:sldId id="284" r:id="rId4"/>
    <p:sldId id="285" r:id="rId5"/>
    <p:sldId id="286" r:id="rId6"/>
    <p:sldId id="287" r:id="rId7"/>
    <p:sldId id="288" r:id="rId8"/>
    <p:sldId id="289" r:id="rId9"/>
  </p:sldIdLst>
  <p:sldSz cx="9144000" cy="6858000" type="screen4x3"/>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20" y="11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4D3684-F43A-4543-A92E-A0759D821437}" type="datetimeFigureOut">
              <a:rPr lang="en-US" smtClean="0"/>
              <a:t>8/29/2016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86FADC-F746-4FA5-8AD9-45D6C74DEA6F}" type="slidenum">
              <a:rPr lang="en-US" smtClean="0"/>
              <a:t>‹#›</a:t>
            </a:fld>
            <a:endParaRPr lang="en-US"/>
          </a:p>
        </p:txBody>
      </p:sp>
    </p:spTree>
    <p:extLst>
      <p:ext uri="{BB962C8B-B14F-4D97-AF65-F5344CB8AC3E}">
        <p14:creationId xmlns:p14="http://schemas.microsoft.com/office/powerpoint/2010/main" val="3737430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describe</a:t>
            </a:r>
            <a:r>
              <a:rPr lang="en-US" baseline="0" dirty="0" smtClean="0"/>
              <a:t> that not all Stakeholders are of equal importance. They need to identify which are the primary stakeholders. The entire lifespan of the project should be accounted for when thinking about Stakeholders and Features.</a:t>
            </a:r>
            <a:endParaRPr lang="en-US" dirty="0"/>
          </a:p>
        </p:txBody>
      </p:sp>
      <p:sp>
        <p:nvSpPr>
          <p:cNvPr id="4" name="Slide Number Placeholder 3"/>
          <p:cNvSpPr>
            <a:spLocks noGrp="1"/>
          </p:cNvSpPr>
          <p:nvPr>
            <p:ph type="sldNum" sz="quarter" idx="10"/>
          </p:nvPr>
        </p:nvSpPr>
        <p:spPr/>
        <p:txBody>
          <a:bodyPr/>
          <a:lstStyle/>
          <a:p>
            <a:fld id="{97F08548-C7F7-40DF-8FEE-86E05B5C286D}" type="slidenum">
              <a:rPr lang="en-US" smtClean="0"/>
              <a:pPr/>
              <a:t>4</a:t>
            </a:fld>
            <a:endParaRPr lang="en-US"/>
          </a:p>
        </p:txBody>
      </p:sp>
    </p:spTree>
    <p:extLst>
      <p:ext uri="{BB962C8B-B14F-4D97-AF65-F5344CB8AC3E}">
        <p14:creationId xmlns:p14="http://schemas.microsoft.com/office/powerpoint/2010/main" val="4080891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571622-738B-4045-A77B-BF02CC11008B}" type="datetimeFigureOut">
              <a:rPr lang="en-US" smtClean="0"/>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95121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71622-738B-4045-A77B-BF02CC11008B}" type="datetimeFigureOut">
              <a:rPr lang="en-US" smtClean="0"/>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737544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71622-738B-4045-A77B-BF02CC11008B}" type="datetimeFigureOut">
              <a:rPr lang="en-US" smtClean="0"/>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390029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71622-738B-4045-A77B-BF02CC11008B}" type="datetimeFigureOut">
              <a:rPr lang="en-US" smtClean="0"/>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64610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571622-738B-4045-A77B-BF02CC11008B}" type="datetimeFigureOut">
              <a:rPr lang="en-US" smtClean="0"/>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89854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571622-738B-4045-A77B-BF02CC11008B}" type="datetimeFigureOut">
              <a:rPr lang="en-US" smtClean="0"/>
              <a:t>8/29/2016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894759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571622-738B-4045-A77B-BF02CC11008B}" type="datetimeFigureOut">
              <a:rPr lang="en-US" smtClean="0"/>
              <a:t>8/29/2016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389920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571622-738B-4045-A77B-BF02CC11008B}" type="datetimeFigureOut">
              <a:rPr lang="en-US" smtClean="0"/>
              <a:t>8/29/2016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35173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71622-738B-4045-A77B-BF02CC11008B}" type="datetimeFigureOut">
              <a:rPr lang="en-US" smtClean="0"/>
              <a:t>8/29/2016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1876166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571622-738B-4045-A77B-BF02CC11008B}" type="datetimeFigureOut">
              <a:rPr lang="en-US" smtClean="0"/>
              <a:t>8/29/2016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2692906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571622-738B-4045-A77B-BF02CC11008B}" type="datetimeFigureOut">
              <a:rPr lang="en-US" smtClean="0"/>
              <a:t>8/29/2016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38CD2-6693-4EE9-9671-DF21B5FF1796}" type="slidenum">
              <a:rPr lang="en-US" smtClean="0"/>
              <a:t>‹#›</a:t>
            </a:fld>
            <a:endParaRPr lang="en-US"/>
          </a:p>
        </p:txBody>
      </p:sp>
    </p:spTree>
    <p:extLst>
      <p:ext uri="{BB962C8B-B14F-4D97-AF65-F5344CB8AC3E}">
        <p14:creationId xmlns:p14="http://schemas.microsoft.com/office/powerpoint/2010/main" val="808813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71622-738B-4045-A77B-BF02CC11008B}" type="datetimeFigureOut">
              <a:rPr lang="en-US" smtClean="0"/>
              <a:t>8/29/2016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38CD2-6693-4EE9-9671-DF21B5FF1796}" type="slidenum">
              <a:rPr lang="en-US" smtClean="0"/>
              <a:t>‹#›</a:t>
            </a:fld>
            <a:endParaRPr lang="en-US"/>
          </a:p>
        </p:txBody>
      </p:sp>
    </p:spTree>
    <p:extLst>
      <p:ext uri="{BB962C8B-B14F-4D97-AF65-F5344CB8AC3E}">
        <p14:creationId xmlns:p14="http://schemas.microsoft.com/office/powerpoint/2010/main" val="1950460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Visio_Drawing1.vsd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Stakeholder-Feature Models</a:t>
            </a:r>
            <a:endParaRPr lang="en-US" dirty="0"/>
          </a:p>
        </p:txBody>
      </p:sp>
      <p:sp>
        <p:nvSpPr>
          <p:cNvPr id="3" name="Subtitle 2"/>
          <p:cNvSpPr>
            <a:spLocks noGrp="1"/>
          </p:cNvSpPr>
          <p:nvPr>
            <p:ph type="subTitle" idx="1"/>
          </p:nvPr>
        </p:nvSpPr>
        <p:spPr>
          <a:xfrm>
            <a:off x="823865" y="3886200"/>
            <a:ext cx="7634335" cy="1752600"/>
          </a:xfrm>
        </p:spPr>
        <p:txBody>
          <a:bodyPr/>
          <a:lstStyle/>
          <a:p>
            <a:r>
              <a:rPr lang="en-US" dirty="0" smtClean="0"/>
              <a:t>Mapping the people who use your design to the features they most care about.</a:t>
            </a:r>
            <a:endParaRPr lang="en-US" dirty="0"/>
          </a:p>
        </p:txBody>
      </p:sp>
    </p:spTree>
    <p:extLst>
      <p:ext uri="{BB962C8B-B14F-4D97-AF65-F5344CB8AC3E}">
        <p14:creationId xmlns:p14="http://schemas.microsoft.com/office/powerpoint/2010/main" val="1264644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descr="data:image/jpeg;base64,/9j/4AAQSkZJRgABAQAAAQABAAD/2wCEAAkGBxATEhEPEQ8REBAQDxAQFBAQEBAQEg8PFRUWFxUTFBcYHDQgGBolGxUVITEhJSkrLjouFx8zODMsNygtLiwBCgoKDQwOFA8PFCscFBkrLCssKywsKzcsNzcrKysrKywrKys3KysrKysrKysrKysrKysrKysrKysrKysrKysrK//AABEIAOAA4AMBIgACEQEDEQH/xAAcAAEBAAIDAQEAAAAAAAAAAAAABgQFAQIHAwj/xABBEAACAQMBBAYIAgYKAwAAAAAAAQIDBBEFBhIhMRNBUWFxgQcUIjJCUpGhsdEjYoKSssEkJTNyosLS0/DxFTVT/8QAFgEBAQEAAAAAAAAAAAAAAAAAAAEC/8QAGBEBAQEBAQAAAAAAAAAAAAAAAAEREgL/2gAMAwEAAhEDEQA/APcQAAAAAAAAAAOlWaScm0kk22+SS5tnc1O0lX9GqK515Kn+xzn5YTXmBr1q9Z01W3lDezJQ3U8R+HezxzjGSX2C2surq4rym5Tt4ScVhrGFn2lFrPPv6uXE7ekbU+gtJuPvSXRwX60uCO+wdgrTTt98JTjnL5lV6LQrRmlKLTi+TR9CZ9H1KXqvTSbfrFWpWS6owbxHHks+ZTEQAAAAAAAAAAAAAAAAAAAAAAAAAAAA12taxStob9R8XwhCPGdSXyxQGdUqKKcpNRillybSSXa31ENebUUalfpVvOFKMqcHhbssvMppt547serqMLUK9e7e9cPcpJ5jbxfsrs338b8foTuvXKhF9SSCsDavUY3t3a0FLdpxqb0t7KUpPCX8y522qtW9K0o+/USpR3VlrhxeFzwsvHceUbP0HVr7zWUnk9G0yu6d9Z77Tg3Kmt/juylFpbr6nnh5gVOyGvwrRUIOm6Ec0reVNt70aaSxPPJtYksc0VB5nr9ktPu1VhinaXslvSXu21ym5RqY7Mtvwcj0TT67nBSlHdlxjKPUpJ4eO1dhIVkgAqAAAAAAAAAAAAAAAAAAAAAAAdK01GLlJ7sYpybfJJcW2Bha3qtO3pupPi+UIL3qk3yjEj6NtUqzd1cNSqyWIxXu0YfJH8z70HK7q+tzWKaTjQg/gp9c3+tL8jY1o4QGnvZYTPL9stQzJU0/E9C2gulCEpN8kzx+3lK4uM9TlnyCrrYbTsR3muLNvthCUIKpDhOk1Ui+yUGpL7o3GzFhuwXkfLa2j7El3MC5rW9G7t4qpBTpVqcZ4fHG9FNNd6yT2yd1O3q1NOrPMqW7uTfDpKT4U5ryW6+9R7TP9Htbf06045caW4/GLcf5Hz200uUoRu6Mc3FrmSim06tJ+/TyuXLKfaiCnQNZs/qkbijGpGWcpceTaa4Sa6s/imjZlQAAAAAAAAAAAAAAAAAAAAACW2tuXVlTsYcqn6Ss11UU+Ef2n9l3lSzQ3Oiy6SdaDTlUabzwfDks9hYlcUqSjFLGOHLsMO8nhGY6NVcJKX0z+Bi3dopfE14NfkXk6jyj0marhKjF+9lvwNVsFp+9Lexzx9Cx2g9GErio6sL5LPwVKG9j9qM/5G12c2QqWuN+VOa4cYNr7NEvmrPUV2lWm7BcOondrPcl4Mr41oqOOxEPtbcLcn4Mit56Kn/V9Puq11/jZXtEl6LaeNPpP5p1pfWbK4IiIR9QvHDlbXO9Up/qS51afh8a7Pa7S2TNVtPpXrFCVOL3akWqlKa5wrR4xa8zF2O1TpqKjJbs6fsuPy44NeTyvDAFAAAAAAAAAAAAAAAAAAAAAAAAAdZwT5pPxWTsAMeVlTfwry4HSVhDvXmZYLtTIwv/AB8fmf2Phd6HRqrdqQjNPtivxNmcjaZGHpWnU7elChSW7ThnCbb5vPPzMwAiuGRuoQdnfRrR/sbvLkl8NaK9r96P8MSzNTtPpvT284ReKkcVKcuuNWHGLXmgNrGS6nnP3OTRbIaj01CL5SiknH5efs+TUl+yb0AAAAAAAAAAAAAAAAAAAAAAAAAAAAAAAAAAAI+z/ouoVKXKlcrpYdmW8Tj+9uvzkV6JjbqhinTullO3qZk1z6GXCf0XHyKCxr78Iz62uOOW8uEsd2UwMgAAAAAAAAAAAAAAAAAAAAAAAAAAAAAAAAAAY99bKpTnSfKcJR+qNDsJcN0HRl71B7jz2LMV/AUpJaX+h1G4pY4VUqsePzr2n9YR/fArgcI5AAAAAAAAAAAAAAAAAAAAAAAAAAAAAAAAAEhtU+iu7O45J79OT7liTb+iK8mdv6WbZVOqjWp1H/cziS+jApUcmPp9VypU5S95wi5Y+bHtffJkAAAAAAAAAAAAAAAAAAAAAAAAAAAAAAAAADV7TW3SWtxT+alNfY2h87iG9GUfmjJfVYA1Ox9z0lpRn1uOX4vi/wATdEt6PJ/0aUOqnXnBdyWCpAAAAAAAAAAAAAAAAAAAAAAAAAAAAAAAAAAACS2GW7UvaXVTrR+rdTP4IrSQ2Ynu39/T+eW/+64/7hXgAAAAAAAAAAAAAAAAAAAAAAAAAAAAAAAAAABH6Usatdd9HP16P/SWBI2P/t7jvt4fi/yK4AAAAAAAAAAAAAAAAAAAAAAAAAAAAAAAAAcHJoNq9UnRjCNOrCjObk1OrTc4YjjMe58QNZbP+uKq7baP+csjzqheVaV0r+4g6ilSVOTtoOUF73FPPeuHcXGmapRrxcqNRTSeGlzi+xrqAzQAAAAAAAAAAAAAAAAAAAAAAAAAAADAGNfX9KjHfq1I049spJZ8CK29279Wk7W2SncY9qb4xpdix1yPG9Y1mrOpvV5Tqyzx6RtZX6ueYHs2qek+zg8UYTuH2r2I/VrP2J7U9v5XdOdCVvCnGUW85c8SSe7x8cdRI6fpspxU5RdOD4qLXteYvqSiuC4IYr76BqFWEKsXOcJRozlJKTaml8L+rNjs1tV6grmjCGa05RiqlVuUI7mcZjFcfefHPYS9PUXBwjjKmpJrOOHA2t1YdIt9Li+L8e0kWrXTPS1x3bqyml/9rSXTwfe4P2o+W8eg6HrFC7pKvbz36bbWcSi1Jc001lM/Nd5p9WLzFyX914MvRdtdTsZZjLpqfXTqLn5o0j9MgkNg9vbXUotQ/R3EEnOhJreS+aPzLJXkQAAAAAAAAAAAAAAAAAAAAADhnIA/P9zcR9cuVcQlTm7ivPjzUd9uMWvDHE3mgbKOu1XqSi+uMVh7i6vBnpOv7LWl3h1qSdSKxGrH2ZpdmVzXczEobLdGlGnV3orlvrDS8Vz+iCp680RRXWSmuaa4+z2LL8y61HRb3juZa6sTTz5MgtpdI1ptqNvXnHtjGDz9GXURdx/axXYeo6NpTdOLxzR5xb7MamqilOwus9vRTa+yPWNH9fVOMegnFpJcaLT+5Fa3UNAz/wBEhq2ndHlvGC71DTtVq8Iwml2+xBGgfor1G4ea1elRWVxnKVZ97UV+aGiX2Frwjq1jKksSdaUJuPBShKnLKa6+SfkfpNElsd6P7OwxOCda4xh16uN5du5FcI/84lcggAAAAA//2Q=="/>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xATEhEPEQ8REBAQDxAQFBAQEBAQEg8PFRUWFxUTFBcYHDQgGBolGxUVITEhJSkrLjouFx8zODMsNygtLiwBCgoKDQwOFA8PFCscFBkrLCssKywsKzcsNzcrKysrKywrKys3KysrKysrKysrKysrKysrKysrKysrKysrKysrK//AABEIAOAA4AMBIgACEQEDEQH/xAAcAAEBAAIDAQEAAAAAAAAAAAAABgQFAQIHAwj/xABBEAACAQMBBAYIAgYKAwAAAAAAAQIDBBEFBhIhMRNBUWFxgQcUIjJCUpGhsdEjYoKSssEkJTNyosLS0/DxFTVT/8QAFgEBAQEAAAAAAAAAAAAAAAAAAAEC/8QAGBEBAQEBAQAAAAAAAAAAAAAAAAEREgL/2gAMAwEAAhEDEQA/APcQAAAAAAAAAAOlWaScm0kk22+SS5tnc1O0lX9GqK515Kn+xzn5YTXmBr1q9Z01W3lDezJQ3U8R+HezxzjGSX2C2surq4rym5Tt4ScVhrGFn2lFrPPv6uXE7ekbU+gtJuPvSXRwX60uCO+wdgrTTt98JTjnL5lV6LQrRmlKLTi+TR9CZ9H1KXqvTSbfrFWpWS6owbxHHks+ZTEQAAAAAAAAAAAAAAAAAAAAAAAAAAAA12taxStob9R8XwhCPGdSXyxQGdUqKKcpNRillybSSXa31ENebUUalfpVvOFKMqcHhbssvMppt547serqMLUK9e7e9cPcpJ5jbxfsrs338b8foTuvXKhF9SSCsDavUY3t3a0FLdpxqb0t7KUpPCX8y522qtW9K0o+/USpR3VlrhxeFzwsvHceUbP0HVr7zWUnk9G0yu6d9Z77Tg3Kmt/juylFpbr6nnh5gVOyGvwrRUIOm6Ec0reVNt70aaSxPPJtYksc0VB5nr9ktPu1VhinaXslvSXu21ym5RqY7Mtvwcj0TT67nBSlHdlxjKPUpJ4eO1dhIVkgAqAAAAAAAAAAAAAAAAAAAAAAAdK01GLlJ7sYpybfJJcW2Bha3qtO3pupPi+UIL3qk3yjEj6NtUqzd1cNSqyWIxXu0YfJH8z70HK7q+tzWKaTjQg/gp9c3+tL8jY1o4QGnvZYTPL9stQzJU0/E9C2gulCEpN8kzx+3lK4uM9TlnyCrrYbTsR3muLNvthCUIKpDhOk1Ui+yUGpL7o3GzFhuwXkfLa2j7El3MC5rW9G7t4qpBTpVqcZ4fHG9FNNd6yT2yd1O3q1NOrPMqW7uTfDpKT4U5ryW6+9R7TP9Htbf06045caW4/GLcf5Hz200uUoRu6Mc3FrmSim06tJ+/TyuXLKfaiCnQNZs/qkbijGpGWcpceTaa4Sa6s/imjZlQAAAAAAAAAAAAAAAAAAAAACW2tuXVlTsYcqn6Ss11UU+Ef2n9l3lSzQ3Oiy6SdaDTlUabzwfDks9hYlcUqSjFLGOHLsMO8nhGY6NVcJKX0z+Bi3dopfE14NfkXk6jyj0marhKjF+9lvwNVsFp+9Lexzx9Cx2g9GErio6sL5LPwVKG9j9qM/5G12c2QqWuN+VOa4cYNr7NEvmrPUV2lWm7BcOondrPcl4Mr41oqOOxEPtbcLcn4Mit56Kn/V9Puq11/jZXtEl6LaeNPpP5p1pfWbK4IiIR9QvHDlbXO9Up/qS51afh8a7Pa7S2TNVtPpXrFCVOL3akWqlKa5wrR4xa8zF2O1TpqKjJbs6fsuPy44NeTyvDAFAAAAAAAAAAAAAAAAAAAAAAAAAdZwT5pPxWTsAMeVlTfwry4HSVhDvXmZYLtTIwv/AB8fmf2Phd6HRqrdqQjNPtivxNmcjaZGHpWnU7elChSW7ThnCbb5vPPzMwAiuGRuoQdnfRrR/sbvLkl8NaK9r96P8MSzNTtPpvT284ReKkcVKcuuNWHGLXmgNrGS6nnP3OTRbIaj01CL5SiknH5efs+TUl+yb0AAAAAAAAAAAAAAAAAAAAAAAAAAAAAAAAAAAI+z/ouoVKXKlcrpYdmW8Tj+9uvzkV6JjbqhinTullO3qZk1z6GXCf0XHyKCxr78Iz62uOOW8uEsd2UwMgAAAAAAAAAAAAAAAAAAAAAAAAAAAAAAAAAAY99bKpTnSfKcJR+qNDsJcN0HRl71B7jz2LMV/AUpJaX+h1G4pY4VUqsePzr2n9YR/fArgcI5AAAAAAAAAAAAAAAAAAAAAAAAAAAAAAAAAEhtU+iu7O45J79OT7liTb+iK8mdv6WbZVOqjWp1H/cziS+jApUcmPp9VypU5S95wi5Y+bHtffJkAAAAAAAAAAAAAAAAAAAAAAAAAAAAAAAAADV7TW3SWtxT+alNfY2h87iG9GUfmjJfVYA1Ox9z0lpRn1uOX4vi/wATdEt6PJ/0aUOqnXnBdyWCpAAAAAAAAAAAAAAAAAAAAAAAAAAAAAAAAAAACS2GW7UvaXVTrR+rdTP4IrSQ2Ynu39/T+eW/+64/7hXgAAAAAAAAAAAAAAAAAAAAAAAAAAAAAAAAAABH6Usatdd9HP16P/SWBI2P/t7jvt4fi/yK4AAAAAAAAAAAAAAAAAAAAAAAAAAAAAAAAAcHJoNq9UnRjCNOrCjObk1OrTc4YjjMe58QNZbP+uKq7baP+csjzqheVaV0r+4g6ilSVOTtoOUF73FPPeuHcXGmapRrxcqNRTSeGlzi+xrqAzQAAAAAAAAAAAAAAAAAAAAAAAAAAADAGNfX9KjHfq1I049spJZ8CK29279Wk7W2SncY9qb4xpdix1yPG9Y1mrOpvV5Tqyzx6RtZX6ueYHs2qek+zg8UYTuH2r2I/VrP2J7U9v5XdOdCVvCnGUW85c8SSe7x8cdRI6fpspxU5RdOD4qLXteYvqSiuC4IYr76BqFWEKsXOcJRozlJKTaml8L+rNjs1tV6grmjCGa05RiqlVuUI7mcZjFcfefHPYS9PUXBwjjKmpJrOOHA2t1YdIt9Li+L8e0kWrXTPS1x3bqyml/9rSXTwfe4P2o+W8eg6HrFC7pKvbz36bbWcSi1Jc001lM/Nd5p9WLzFyX914MvRdtdTsZZjLpqfXTqLn5o0j9MgkNg9vbXUotQ/R3EEnOhJreS+aPzLJXkQAAAAAAAAAAAAAAAAAAAAADhnIA/P9zcR9cuVcQlTm7ivPjzUd9uMWvDHE3mgbKOu1XqSi+uMVh7i6vBnpOv7LWl3h1qSdSKxGrH2ZpdmVzXczEobLdGlGnV3orlvrDS8Vz+iCp680RRXWSmuaa4+z2LL8y61HRb3juZa6sTTz5MgtpdI1ptqNvXnHtjGDz9GXURdx/axXYeo6NpTdOLxzR5xb7MamqilOwus9vRTa+yPWNH9fVOMegnFpJcaLT+5Fa3UNAz/wBEhq2ndHlvGC71DTtVq8Iwml2+xBGgfor1G4ea1elRWVxnKVZ97UV+aGiX2Frwjq1jKksSdaUJuPBShKnLKa6+SfkfpNElsd6P7OwxOCda4xh16uN5du5FcI/84lcggAAAAA//2Q=="/>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http://people.rit.edu/%7Ejms3426/425/deskLam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33400"/>
            <a:ext cx="1447800" cy="1447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2" name="Picture 8" descr="http://image.lampsplus.com/is/image/K9431.fpx?qlt=65&amp;wid=236&amp;hei=236&amp;fmt=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9525" y="533400"/>
            <a:ext cx="1447799" cy="1447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4" name="Picture 10" descr="https://encrypted-tbn2.gstatic.com/images?q=tbn:ANd9GcTuTIUoIK6ZPIJ6Qc2PXrD0X5TU22ErCSWZ1pmy1Zza6Cjvkf5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533400"/>
            <a:ext cx="1447800" cy="1447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6" name="Picture 12" descr="https://encrypted-tbn2.gstatic.com/images?q=tbn:ANd9GcSFjIcjo9elDFd9nvMX9DXFtNjRcohpmiLqBSUQmjWkv3rqB0ZGnQ"/>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00725" y="533400"/>
            <a:ext cx="1447800" cy="1447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8" name="Picture 14" descr="http://cdn0.notonthehighstreet.com/system/product_images/images/001/054/216/original_small-angle-desk-lamp.jpg?13615436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33600" y="533400"/>
            <a:ext cx="1447800" cy="14478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p:nvSpPr>
        <p:spPr>
          <a:xfrm>
            <a:off x="0" y="8965"/>
            <a:ext cx="6465424" cy="461665"/>
          </a:xfrm>
          <a:prstGeom prst="rect">
            <a:avLst/>
          </a:prstGeom>
          <a:noFill/>
        </p:spPr>
        <p:txBody>
          <a:bodyPr wrap="none" rtlCol="0">
            <a:spAutoFit/>
          </a:bodyPr>
          <a:lstStyle/>
          <a:p>
            <a:r>
              <a:rPr lang="en-US" sz="2400" b="1" dirty="0"/>
              <a:t>Desk Lamp </a:t>
            </a:r>
            <a:r>
              <a:rPr lang="en-US" sz="2400" b="1" dirty="0" smtClean="0"/>
              <a:t>Example: Stakeholder-Feature Model</a:t>
            </a:r>
            <a:endParaRPr lang="en-US" sz="2400" b="1" dirty="0"/>
          </a:p>
        </p:txBody>
      </p:sp>
      <p:sp>
        <p:nvSpPr>
          <p:cNvPr id="11" name="TextBox 10"/>
          <p:cNvSpPr txBox="1"/>
          <p:nvPr/>
        </p:nvSpPr>
        <p:spPr>
          <a:xfrm>
            <a:off x="0" y="2280769"/>
            <a:ext cx="9144000" cy="2308324"/>
          </a:xfrm>
          <a:prstGeom prst="rect">
            <a:avLst/>
          </a:prstGeom>
          <a:noFill/>
        </p:spPr>
        <p:txBody>
          <a:bodyPr wrap="square" rtlCol="0">
            <a:spAutoFit/>
          </a:bodyPr>
          <a:lstStyle/>
          <a:p>
            <a:r>
              <a:rPr lang="en-US" dirty="0" smtClean="0"/>
              <a:t>Representations are not Physical Objects!  What a desk lamp physically looks like varies greatly but desk lamps as a class of objects share similar attributes.  However even in creating an object as simple as a desk lamp there are many points of view that need to be considered which are captured by design representations.</a:t>
            </a:r>
          </a:p>
          <a:p>
            <a:endParaRPr lang="en-US" dirty="0"/>
          </a:p>
          <a:p>
            <a:r>
              <a:rPr lang="en-US" dirty="0" smtClean="0"/>
              <a:t>The representation known as a Stakeholder-Feature models will help you match up what the stakeholders in your lamp design (your client, users, etc.) want as the specific features you need to design in.  </a:t>
            </a:r>
            <a:endParaRPr lang="en-US" dirty="0"/>
          </a:p>
        </p:txBody>
      </p:sp>
    </p:spTree>
    <p:extLst>
      <p:ext uri="{BB962C8B-B14F-4D97-AF65-F5344CB8AC3E}">
        <p14:creationId xmlns:p14="http://schemas.microsoft.com/office/powerpoint/2010/main" val="3767083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41867"/>
            <a:ext cx="8458200" cy="1752600"/>
          </a:xfrm>
          <a:prstGeom prst="rect">
            <a:avLst/>
          </a:prstGeom>
          <a:noFill/>
        </p:spPr>
        <p:txBody>
          <a:bodyPr wrap="square" rtlCol="0">
            <a:normAutofit fontScale="85000" lnSpcReduction="10000"/>
          </a:bodyPr>
          <a:lstStyle/>
          <a:p>
            <a:r>
              <a:rPr lang="en-US" dirty="0" smtClean="0"/>
              <a:t>First focus on the human aspects of the problem</a:t>
            </a:r>
          </a:p>
          <a:p>
            <a:endParaRPr lang="en-US" b="1" dirty="0"/>
          </a:p>
          <a:p>
            <a:r>
              <a:rPr lang="en-US" b="1" dirty="0" smtClean="0"/>
              <a:t>Stakeholder: </a:t>
            </a:r>
            <a:r>
              <a:rPr lang="en-US" dirty="0" smtClean="0"/>
              <a:t>Any person, group, organization, entity, etc. that has a vested interest in the system.</a:t>
            </a:r>
          </a:p>
          <a:p>
            <a:endParaRPr lang="en-US" dirty="0"/>
          </a:p>
          <a:p>
            <a:r>
              <a:rPr lang="en-US" b="1" dirty="0" smtClean="0"/>
              <a:t>Feature: </a:t>
            </a:r>
            <a:r>
              <a:rPr lang="en-US" dirty="0" smtClean="0"/>
              <a:t>Any general characteristic, outcome, result, property, etc. of the system that is expressed in the Stakeholder’s language. Usually, but not always, these are –able words such as reliable, affordable, etc. One or more features should describe the system’s primary purpose- put an * next to these. </a:t>
            </a:r>
            <a:endParaRPr lang="en-US" dirty="0"/>
          </a:p>
        </p:txBody>
      </p:sp>
      <p:grpSp>
        <p:nvGrpSpPr>
          <p:cNvPr id="11" name="Group 10"/>
          <p:cNvGrpSpPr/>
          <p:nvPr/>
        </p:nvGrpSpPr>
        <p:grpSpPr>
          <a:xfrm>
            <a:off x="4411459" y="3000234"/>
            <a:ext cx="3721462" cy="3736340"/>
            <a:chOff x="1005786" y="2571327"/>
            <a:chExt cx="3721462" cy="3736340"/>
          </a:xfrm>
        </p:grpSpPr>
        <p:sp>
          <p:nvSpPr>
            <p:cNvPr id="9" name="TextBox 8"/>
            <p:cNvSpPr txBox="1"/>
            <p:nvPr/>
          </p:nvSpPr>
          <p:spPr>
            <a:xfrm rot="18951773">
              <a:off x="1005786" y="2571327"/>
              <a:ext cx="3721462" cy="3733614"/>
            </a:xfrm>
            <a:prstGeom prst="rect">
              <a:avLst/>
            </a:prstGeom>
            <a:noFill/>
          </p:spPr>
          <p:txBody>
            <a:bodyPr wrap="none" rtlCol="0">
              <a:prstTxWarp prst="textArchUp">
                <a:avLst>
                  <a:gd name="adj" fmla="val 12881878"/>
                </a:avLst>
              </a:prstTxWarp>
              <a:spAutoFit/>
            </a:bodyPr>
            <a:lstStyle/>
            <a:p>
              <a:r>
                <a:rPr lang="en-US" b="1" dirty="0" smtClean="0"/>
                <a:t>3</a:t>
              </a:r>
              <a:r>
                <a:rPr lang="en-US" b="1" baseline="30000" dirty="0" smtClean="0"/>
                <a:t>rd</a:t>
              </a:r>
              <a:r>
                <a:rPr lang="en-US" b="1" dirty="0" smtClean="0"/>
                <a:t> Order Stakeholders</a:t>
              </a:r>
            </a:p>
          </p:txBody>
        </p:sp>
        <p:grpSp>
          <p:nvGrpSpPr>
            <p:cNvPr id="10" name="Group 9"/>
            <p:cNvGrpSpPr/>
            <p:nvPr/>
          </p:nvGrpSpPr>
          <p:grpSpPr>
            <a:xfrm>
              <a:off x="1066800" y="2650067"/>
              <a:ext cx="3657600" cy="3657600"/>
              <a:chOff x="1066800" y="2650067"/>
              <a:chExt cx="3657600" cy="3657600"/>
            </a:xfrm>
          </p:grpSpPr>
          <p:sp>
            <p:nvSpPr>
              <p:cNvPr id="8" name="TextBox 7"/>
              <p:cNvSpPr txBox="1"/>
              <p:nvPr/>
            </p:nvSpPr>
            <p:spPr>
              <a:xfrm rot="1985417">
                <a:off x="1565529" y="3039340"/>
                <a:ext cx="2747279" cy="2779201"/>
              </a:xfrm>
              <a:prstGeom prst="rect">
                <a:avLst/>
              </a:prstGeom>
              <a:noFill/>
            </p:spPr>
            <p:txBody>
              <a:bodyPr wrap="none" rtlCol="0">
                <a:prstTxWarp prst="textArchUp">
                  <a:avLst>
                    <a:gd name="adj" fmla="val 12881878"/>
                  </a:avLst>
                </a:prstTxWarp>
                <a:spAutoFit/>
              </a:bodyPr>
              <a:lstStyle/>
              <a:p>
                <a:r>
                  <a:rPr lang="en-US" b="1" dirty="0" smtClean="0"/>
                  <a:t>2</a:t>
                </a:r>
                <a:r>
                  <a:rPr lang="en-US" b="1" baseline="30000" dirty="0" smtClean="0"/>
                  <a:t>nd</a:t>
                </a:r>
                <a:r>
                  <a:rPr lang="en-US" b="1" dirty="0" smtClean="0"/>
                  <a:t> Order Stakeholders</a:t>
                </a:r>
              </a:p>
            </p:txBody>
          </p:sp>
          <p:sp>
            <p:nvSpPr>
              <p:cNvPr id="3" name="Oval 2"/>
              <p:cNvSpPr/>
              <p:nvPr/>
            </p:nvSpPr>
            <p:spPr>
              <a:xfrm>
                <a:off x="1981200" y="3581400"/>
                <a:ext cx="1828800" cy="18288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4" name="Oval 3"/>
              <p:cNvSpPr/>
              <p:nvPr/>
            </p:nvSpPr>
            <p:spPr>
              <a:xfrm>
                <a:off x="1524000" y="3107267"/>
                <a:ext cx="2743200" cy="27432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5" name="Oval 4"/>
              <p:cNvSpPr/>
              <p:nvPr/>
            </p:nvSpPr>
            <p:spPr>
              <a:xfrm>
                <a:off x="1066800" y="2650067"/>
                <a:ext cx="3657600" cy="3657600"/>
              </a:xfrm>
              <a:prstGeom prst="ellipse">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6" name="TextBox 5"/>
              <p:cNvSpPr txBox="1"/>
              <p:nvPr/>
            </p:nvSpPr>
            <p:spPr>
              <a:xfrm>
                <a:off x="1811867" y="3462862"/>
                <a:ext cx="2159000" cy="2565403"/>
              </a:xfrm>
              <a:prstGeom prst="rect">
                <a:avLst/>
              </a:prstGeom>
              <a:noFill/>
            </p:spPr>
            <p:txBody>
              <a:bodyPr wrap="none" rtlCol="0">
                <a:prstTxWarp prst="textArchUp">
                  <a:avLst>
                    <a:gd name="adj" fmla="val 12135374"/>
                  </a:avLst>
                </a:prstTxWarp>
                <a:spAutoFit/>
              </a:bodyPr>
              <a:lstStyle/>
              <a:p>
                <a:r>
                  <a:rPr lang="en-US" b="1" dirty="0" smtClean="0"/>
                  <a:t>1</a:t>
                </a:r>
                <a:r>
                  <a:rPr lang="en-US" b="1" baseline="30000" dirty="0" smtClean="0"/>
                  <a:t>st</a:t>
                </a:r>
                <a:r>
                  <a:rPr lang="en-US" b="1" dirty="0" smtClean="0"/>
                  <a:t> Order Stakeholders</a:t>
                </a:r>
              </a:p>
            </p:txBody>
          </p:sp>
        </p:grpSp>
      </p:grpSp>
      <p:sp>
        <p:nvSpPr>
          <p:cNvPr id="12" name="Rectangle 11"/>
          <p:cNvSpPr/>
          <p:nvPr/>
        </p:nvSpPr>
        <p:spPr>
          <a:xfrm>
            <a:off x="5779162" y="4442277"/>
            <a:ext cx="1097490" cy="923330"/>
          </a:xfrm>
          <a:prstGeom prst="rect">
            <a:avLst/>
          </a:prstGeom>
          <a:solidFill>
            <a:schemeClr val="bg1">
              <a:lumMod val="65000"/>
            </a:schemeClr>
          </a:solidFill>
          <a:ln>
            <a:noFill/>
          </a:ln>
          <a:effectLst>
            <a:softEdge rad="63500"/>
          </a:effectLst>
        </p:spPr>
        <p:txBody>
          <a:bodyPr wrap="square" lIns="91440" tIns="45720" rIns="91440" bIns="45720">
            <a:spAutoFit/>
          </a:bodyPr>
          <a:lstStyle/>
          <a:p>
            <a:pPr algn="ctr"/>
            <a:r>
              <a:rPr lang="en-US" b="1" cap="none" spc="0" dirty="0" smtClean="0">
                <a:ln w="1905"/>
                <a:solidFill>
                  <a:schemeClr val="accent3">
                    <a:lumMod val="50000"/>
                  </a:schemeClr>
                </a:solidFill>
                <a:effectLst>
                  <a:innerShdw blurRad="69850" dist="43180" dir="5400000">
                    <a:srgbClr val="000000">
                      <a:alpha val="65000"/>
                    </a:srgbClr>
                  </a:innerShdw>
                </a:effectLst>
              </a:rPr>
              <a:t>System has Features</a:t>
            </a:r>
            <a:endParaRPr lang="en-US" b="1" cap="none" spc="0" dirty="0">
              <a:ln w="1905"/>
              <a:solidFill>
                <a:schemeClr val="accent3">
                  <a:lumMod val="50000"/>
                </a:schemeClr>
              </a:solidFill>
              <a:effectLst>
                <a:innerShdw blurRad="69850" dist="43180" dir="5400000">
                  <a:srgbClr val="000000">
                    <a:alpha val="65000"/>
                  </a:srgbClr>
                </a:innerShdw>
              </a:effectLst>
            </a:endParaRPr>
          </a:p>
        </p:txBody>
      </p:sp>
      <p:sp>
        <p:nvSpPr>
          <p:cNvPr id="14" name="TextBox 13"/>
          <p:cNvSpPr txBox="1"/>
          <p:nvPr/>
        </p:nvSpPr>
        <p:spPr>
          <a:xfrm>
            <a:off x="169333" y="2734685"/>
            <a:ext cx="3776133" cy="2585323"/>
          </a:xfrm>
          <a:prstGeom prst="rect">
            <a:avLst/>
          </a:prstGeom>
          <a:noFill/>
        </p:spPr>
        <p:txBody>
          <a:bodyPr wrap="square" rtlCol="0">
            <a:spAutoFit/>
          </a:bodyPr>
          <a:lstStyle/>
          <a:p>
            <a:r>
              <a:rPr lang="en-US" dirty="0" smtClean="0"/>
              <a:t>Considering the entire lifecycle of the system helps to identify stakeholders and features:</a:t>
            </a:r>
          </a:p>
          <a:p>
            <a:pPr marL="285750" indent="-285750">
              <a:buFont typeface="Arial" panose="020B0604020202020204" pitchFamily="34" charset="0"/>
              <a:buChar char="•"/>
            </a:pPr>
            <a:r>
              <a:rPr lang="en-US" dirty="0" smtClean="0"/>
              <a:t>Need for System (problem)</a:t>
            </a:r>
          </a:p>
          <a:p>
            <a:pPr marL="285750" indent="-285750">
              <a:buFont typeface="Arial" panose="020B0604020202020204" pitchFamily="34" charset="0"/>
              <a:buChar char="•"/>
            </a:pPr>
            <a:r>
              <a:rPr lang="en-US" dirty="0" smtClean="0"/>
              <a:t>System Development</a:t>
            </a:r>
          </a:p>
          <a:p>
            <a:pPr marL="285750" indent="-285750">
              <a:buFont typeface="Arial" panose="020B0604020202020204" pitchFamily="34" charset="0"/>
              <a:buChar char="•"/>
            </a:pPr>
            <a:r>
              <a:rPr lang="en-US" dirty="0" smtClean="0"/>
              <a:t>System Manufacture</a:t>
            </a:r>
          </a:p>
          <a:p>
            <a:pPr marL="285750" indent="-285750">
              <a:buFont typeface="Arial" panose="020B0604020202020204" pitchFamily="34" charset="0"/>
              <a:buChar char="•"/>
            </a:pPr>
            <a:r>
              <a:rPr lang="en-US" dirty="0" smtClean="0"/>
              <a:t>System Use</a:t>
            </a:r>
          </a:p>
          <a:p>
            <a:pPr marL="285750" indent="-285750">
              <a:buFont typeface="Arial" panose="020B0604020202020204" pitchFamily="34" charset="0"/>
              <a:buChar char="•"/>
            </a:pPr>
            <a:r>
              <a:rPr lang="en-US" dirty="0" smtClean="0"/>
              <a:t>System Maintenance</a:t>
            </a:r>
          </a:p>
          <a:p>
            <a:pPr marL="285750" indent="-285750">
              <a:buFont typeface="Arial" panose="020B0604020202020204" pitchFamily="34" charset="0"/>
              <a:buChar char="•"/>
            </a:pPr>
            <a:r>
              <a:rPr lang="en-US" dirty="0" smtClean="0"/>
              <a:t>System Disposal</a:t>
            </a:r>
            <a:endParaRPr lang="en-US" dirty="0"/>
          </a:p>
        </p:txBody>
      </p:sp>
      <p:sp>
        <p:nvSpPr>
          <p:cNvPr id="15" name="TextBox 14"/>
          <p:cNvSpPr txBox="1"/>
          <p:nvPr/>
        </p:nvSpPr>
        <p:spPr>
          <a:xfrm>
            <a:off x="0" y="5265"/>
            <a:ext cx="7615739" cy="461665"/>
          </a:xfrm>
          <a:prstGeom prst="rect">
            <a:avLst/>
          </a:prstGeom>
          <a:noFill/>
        </p:spPr>
        <p:txBody>
          <a:bodyPr wrap="none" rtlCol="0">
            <a:spAutoFit/>
          </a:bodyPr>
          <a:lstStyle/>
          <a:p>
            <a:r>
              <a:rPr lang="en-US" sz="2400" b="1" dirty="0" smtClean="0"/>
              <a:t>Describe the System in Terms of Stakeholders and Features</a:t>
            </a:r>
            <a:endParaRPr lang="en-US" sz="2400" b="1" dirty="0"/>
          </a:p>
        </p:txBody>
      </p:sp>
    </p:spTree>
    <p:extLst>
      <p:ext uri="{BB962C8B-B14F-4D97-AF65-F5344CB8AC3E}">
        <p14:creationId xmlns:p14="http://schemas.microsoft.com/office/powerpoint/2010/main" val="2027229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3620"/>
            <a:ext cx="9144000" cy="954107"/>
          </a:xfrm>
        </p:spPr>
        <p:txBody>
          <a:bodyPr>
            <a:noAutofit/>
          </a:bodyPr>
          <a:lstStyle/>
          <a:p>
            <a:pPr algn="l"/>
            <a:r>
              <a:rPr lang="en-US" sz="1800" dirty="0"/>
              <a:t>It helps to make tables like the one below that list and describe the stakeholders and the respective features that they want from the system</a:t>
            </a:r>
            <a:r>
              <a:rPr lang="en-US" sz="1800" dirty="0" smtClean="0"/>
              <a:t>.  Not </a:t>
            </a:r>
            <a:r>
              <a:rPr lang="en-US" sz="1800" dirty="0"/>
              <a:t>all Stakeholders are of equal </a:t>
            </a:r>
            <a:r>
              <a:rPr lang="en-US" sz="1800" dirty="0" smtClean="0"/>
              <a:t>importance</a:t>
            </a:r>
            <a:r>
              <a:rPr lang="en-US" sz="1800" dirty="0"/>
              <a:t> </a:t>
            </a:r>
            <a:r>
              <a:rPr lang="en-US" sz="1800" dirty="0" smtClean="0"/>
              <a:t>so think about and </a:t>
            </a:r>
            <a:r>
              <a:rPr lang="en-US" sz="1800" dirty="0"/>
              <a:t>identify which are the primary stakeholders. </a:t>
            </a:r>
            <a:r>
              <a:rPr lang="en-US" sz="1800" dirty="0" smtClean="0"/>
              <a:t>Remember to consider the </a:t>
            </a:r>
            <a:r>
              <a:rPr lang="en-US" sz="1800" dirty="0"/>
              <a:t>entire lifespan of the project </a:t>
            </a:r>
            <a:r>
              <a:rPr lang="en-US" sz="1800" dirty="0" smtClean="0"/>
              <a:t>when </a:t>
            </a:r>
            <a:r>
              <a:rPr lang="en-US" sz="1800" dirty="0"/>
              <a:t>thinking about Stakeholders and Features.</a:t>
            </a:r>
            <a:br>
              <a:rPr lang="en-US" sz="1800" dirty="0"/>
            </a:br>
            <a:endParaRPr lang="en-US" sz="1800" dirty="0"/>
          </a:p>
        </p:txBody>
      </p:sp>
      <p:graphicFrame>
        <p:nvGraphicFramePr>
          <p:cNvPr id="3" name="Table 2"/>
          <p:cNvGraphicFramePr>
            <a:graphicFrameLocks noGrp="1"/>
          </p:cNvGraphicFramePr>
          <p:nvPr>
            <p:extLst/>
          </p:nvPr>
        </p:nvGraphicFramePr>
        <p:xfrm>
          <a:off x="347132" y="1676400"/>
          <a:ext cx="8382000" cy="2308045"/>
        </p:xfrm>
        <a:graphic>
          <a:graphicData uri="http://schemas.openxmlformats.org/drawingml/2006/table">
            <a:tbl>
              <a:tblPr firstRow="1" firstCol="1" bandRow="1">
                <a:tableStyleId>{5940675A-B579-460E-94D1-54222C63F5DA}</a:tableStyleId>
              </a:tblPr>
              <a:tblGrid>
                <a:gridCol w="1410147"/>
                <a:gridCol w="1142102"/>
                <a:gridCol w="5829751"/>
              </a:tblGrid>
              <a:tr h="132244">
                <a:tc>
                  <a:txBody>
                    <a:bodyPr/>
                    <a:lstStyle/>
                    <a:p>
                      <a:pPr marL="0" marR="0">
                        <a:lnSpc>
                          <a:spcPct val="107000"/>
                        </a:lnSpc>
                        <a:spcBef>
                          <a:spcPts val="0"/>
                        </a:spcBef>
                        <a:spcAft>
                          <a:spcPts val="0"/>
                        </a:spcAft>
                      </a:pPr>
                      <a:r>
                        <a:rPr lang="en-US" sz="1600" dirty="0" smtClean="0">
                          <a:effectLst/>
                        </a:rPr>
                        <a:t>Stakeholder</a:t>
                      </a:r>
                      <a:endParaRPr lang="en-US" sz="16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r>
                        <a:rPr lang="en-US" sz="1600" dirty="0" smtClean="0">
                          <a:effectLst/>
                        </a:rPr>
                        <a:t>Importance</a:t>
                      </a:r>
                    </a:p>
                    <a:p>
                      <a:pPr marL="0" marR="0">
                        <a:lnSpc>
                          <a:spcPct val="107000"/>
                        </a:lnSpc>
                        <a:spcBef>
                          <a:spcPts val="0"/>
                        </a:spcBef>
                        <a:spcAft>
                          <a:spcPts val="0"/>
                        </a:spcAft>
                      </a:pPr>
                      <a:r>
                        <a:rPr lang="en-US" sz="1200" dirty="0" smtClean="0">
                          <a:effectLst/>
                          <a:latin typeface="Calibri"/>
                          <a:ea typeface="SimSun"/>
                          <a:cs typeface="Times New Roman"/>
                        </a:rPr>
                        <a:t>High, Med.</a:t>
                      </a:r>
                      <a:r>
                        <a:rPr lang="en-US" sz="1200" baseline="0" dirty="0" smtClean="0">
                          <a:effectLst/>
                          <a:latin typeface="Calibri"/>
                          <a:ea typeface="SimSun"/>
                          <a:cs typeface="Times New Roman"/>
                        </a:rPr>
                        <a:t>, Low</a:t>
                      </a: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r>
                        <a:rPr lang="en-US" sz="1600" dirty="0">
                          <a:effectLst/>
                        </a:rPr>
                        <a:t>Description</a:t>
                      </a:r>
                      <a:endParaRPr lang="en-US" sz="1600" dirty="0">
                        <a:effectLst/>
                        <a:latin typeface="Calibri"/>
                        <a:ea typeface="SimSun"/>
                        <a:cs typeface="Times New Roman"/>
                      </a:endParaRPr>
                    </a:p>
                  </a:txBody>
                  <a:tcPr marL="19421" marR="19421" marT="0" marB="0"/>
                </a:tc>
              </a:tr>
              <a:tr h="264488">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r>
              <a:tr h="264488">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r>
              <a:tr h="264488">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r>
              <a:tr h="264488">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r>
              <a:tr h="264488">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r>
              <a:tr h="264488">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r>
              <a:tr h="264488">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a:effectLst/>
                        <a:latin typeface="Calibri"/>
                        <a:ea typeface="SimSun"/>
                        <a:cs typeface="Times New Roman"/>
                      </a:endParaRPr>
                    </a:p>
                  </a:txBody>
                  <a:tcPr marL="19421" marR="19421"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9421" marR="19421" marT="0" marB="0"/>
                </a:tc>
              </a:tr>
            </a:tbl>
          </a:graphicData>
        </a:graphic>
      </p:graphicFrame>
      <p:graphicFrame>
        <p:nvGraphicFramePr>
          <p:cNvPr id="4" name="Table 3"/>
          <p:cNvGraphicFramePr>
            <a:graphicFrameLocks noGrp="1"/>
          </p:cNvGraphicFramePr>
          <p:nvPr>
            <p:extLst/>
          </p:nvPr>
        </p:nvGraphicFramePr>
        <p:xfrm>
          <a:off x="304800" y="4419600"/>
          <a:ext cx="8382000" cy="1752600"/>
        </p:xfrm>
        <a:graphic>
          <a:graphicData uri="http://schemas.openxmlformats.org/drawingml/2006/table">
            <a:tbl>
              <a:tblPr firstRow="1" firstCol="1" bandRow="1">
                <a:tableStyleId>{5940675A-B579-460E-94D1-54222C63F5DA}</a:tableStyleId>
              </a:tblPr>
              <a:tblGrid>
                <a:gridCol w="1447800"/>
                <a:gridCol w="6934200"/>
              </a:tblGrid>
              <a:tr h="76200">
                <a:tc>
                  <a:txBody>
                    <a:bodyPr/>
                    <a:lstStyle/>
                    <a:p>
                      <a:pPr marL="0" marR="0">
                        <a:lnSpc>
                          <a:spcPct val="107000"/>
                        </a:lnSpc>
                        <a:spcBef>
                          <a:spcPts val="0"/>
                        </a:spcBef>
                        <a:spcAft>
                          <a:spcPts val="0"/>
                        </a:spcAft>
                      </a:pPr>
                      <a:r>
                        <a:rPr lang="en-US" sz="1600" dirty="0">
                          <a:effectLst/>
                        </a:rPr>
                        <a:t>Feature</a:t>
                      </a:r>
                      <a:endParaRPr lang="en-US" sz="1600" dirty="0">
                        <a:effectLst/>
                        <a:latin typeface="Calibri"/>
                        <a:ea typeface="SimSun"/>
                        <a:cs typeface="Times New Roman"/>
                      </a:endParaRPr>
                    </a:p>
                  </a:txBody>
                  <a:tcPr marL="11653" marR="11653" marT="0" marB="0"/>
                </a:tc>
                <a:tc>
                  <a:txBody>
                    <a:bodyPr/>
                    <a:lstStyle/>
                    <a:p>
                      <a:pPr marL="0" marR="0">
                        <a:lnSpc>
                          <a:spcPct val="107000"/>
                        </a:lnSpc>
                        <a:spcBef>
                          <a:spcPts val="0"/>
                        </a:spcBef>
                        <a:spcAft>
                          <a:spcPts val="0"/>
                        </a:spcAft>
                      </a:pPr>
                      <a:r>
                        <a:rPr lang="en-US" sz="1600" dirty="0">
                          <a:effectLst/>
                        </a:rPr>
                        <a:t>Description</a:t>
                      </a:r>
                      <a:endParaRPr lang="en-US" sz="1600" dirty="0">
                        <a:effectLst/>
                        <a:latin typeface="Calibri"/>
                        <a:ea typeface="SimSun"/>
                        <a:cs typeface="Times New Roman"/>
                      </a:endParaRPr>
                    </a:p>
                  </a:txBody>
                  <a:tcPr marL="11653" marR="11653" marT="0" marB="0"/>
                </a:tc>
              </a:tr>
              <a:tr h="272478">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r>
              <a:tr h="304800">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r>
              <a:tr h="304800">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r>
              <a:tr h="304800">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r>
              <a:tr h="304800">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c>
                  <a:txBody>
                    <a:bodyPr/>
                    <a:lstStyle/>
                    <a:p>
                      <a:pPr marL="0" marR="0">
                        <a:lnSpc>
                          <a:spcPct val="107000"/>
                        </a:lnSpc>
                        <a:spcBef>
                          <a:spcPts val="0"/>
                        </a:spcBef>
                        <a:spcAft>
                          <a:spcPts val="0"/>
                        </a:spcAft>
                      </a:pPr>
                      <a:endParaRPr lang="en-US" sz="1200" dirty="0">
                        <a:effectLst/>
                        <a:latin typeface="Calibri"/>
                        <a:ea typeface="SimSun"/>
                        <a:cs typeface="Times New Roman"/>
                      </a:endParaRPr>
                    </a:p>
                  </a:txBody>
                  <a:tcPr marL="11653" marR="11653" marT="0" marB="0"/>
                </a:tc>
              </a:tr>
            </a:tbl>
          </a:graphicData>
        </a:graphic>
      </p:graphicFrame>
    </p:spTree>
    <p:extLst>
      <p:ext uri="{BB962C8B-B14F-4D97-AF65-F5344CB8AC3E}">
        <p14:creationId xmlns:p14="http://schemas.microsoft.com/office/powerpoint/2010/main" val="562827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04111"/>
          </a:xfrm>
        </p:spPr>
        <p:txBody>
          <a:bodyPr>
            <a:normAutofit fontScale="90000"/>
          </a:bodyPr>
          <a:lstStyle/>
          <a:p>
            <a:pPr algn="l"/>
            <a:r>
              <a:rPr lang="en-US" sz="2000" dirty="0" smtClean="0"/>
              <a:t>To create a </a:t>
            </a:r>
            <a:r>
              <a:rPr lang="en-US" sz="2000" i="1" dirty="0" smtClean="0"/>
              <a:t>Stakeholder-Feature Model</a:t>
            </a:r>
            <a:r>
              <a:rPr lang="en-US" sz="2000" dirty="0" smtClean="0"/>
              <a:t> use the list you made to draw a map between the </a:t>
            </a:r>
            <a:r>
              <a:rPr lang="en-US" sz="2000" i="1" dirty="0" smtClean="0"/>
              <a:t>stakeholders</a:t>
            </a:r>
            <a:r>
              <a:rPr lang="en-US" sz="2000" dirty="0" smtClean="0"/>
              <a:t> and their respective desired </a:t>
            </a:r>
            <a:r>
              <a:rPr lang="en-US" sz="2000" i="1" dirty="0" smtClean="0"/>
              <a:t>features</a:t>
            </a:r>
            <a:r>
              <a:rPr lang="en-US" sz="2000" dirty="0" smtClean="0"/>
              <a:t>.  Use different colors or thicknesses of lines and fonts to highlight the relative importance of both your stakeholder and what features that particular stakeholder is most interested in.</a:t>
            </a:r>
            <a:endParaRPr lang="en-US" sz="2000" dirty="0"/>
          </a:p>
        </p:txBody>
      </p:sp>
      <p:grpSp>
        <p:nvGrpSpPr>
          <p:cNvPr id="3" name="Group 2"/>
          <p:cNvGrpSpPr/>
          <p:nvPr/>
        </p:nvGrpSpPr>
        <p:grpSpPr>
          <a:xfrm>
            <a:off x="583194" y="2250488"/>
            <a:ext cx="5124861" cy="3212432"/>
            <a:chOff x="2667000" y="1991591"/>
            <a:chExt cx="3646904" cy="2286000"/>
          </a:xfrm>
        </p:grpSpPr>
        <p:sp>
          <p:nvSpPr>
            <p:cNvPr id="12" name="Rounded Rectangle 11"/>
            <p:cNvSpPr/>
            <p:nvPr/>
          </p:nvSpPr>
          <p:spPr>
            <a:xfrm>
              <a:off x="2667000" y="1991591"/>
              <a:ext cx="1524000" cy="609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Stakeholder 1</a:t>
              </a:r>
              <a:endParaRPr lang="en-US" b="1" dirty="0">
                <a:solidFill>
                  <a:schemeClr val="tx1"/>
                </a:solidFill>
              </a:endParaRPr>
            </a:p>
          </p:txBody>
        </p:sp>
        <p:sp>
          <p:nvSpPr>
            <p:cNvPr id="16" name="Rounded Rectangle 15"/>
            <p:cNvSpPr/>
            <p:nvPr/>
          </p:nvSpPr>
          <p:spPr>
            <a:xfrm>
              <a:off x="2667000" y="2829791"/>
              <a:ext cx="1524000" cy="609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50000"/>
                    </a:schemeClr>
                  </a:solidFill>
                </a:rPr>
                <a:t>Stakeholder 2</a:t>
              </a:r>
              <a:endParaRPr lang="en-US" dirty="0">
                <a:solidFill>
                  <a:schemeClr val="bg1">
                    <a:lumMod val="50000"/>
                  </a:schemeClr>
                </a:solidFill>
              </a:endParaRPr>
            </a:p>
          </p:txBody>
        </p:sp>
        <p:sp>
          <p:nvSpPr>
            <p:cNvPr id="17" name="Rounded Rectangle 16"/>
            <p:cNvSpPr/>
            <p:nvPr/>
          </p:nvSpPr>
          <p:spPr>
            <a:xfrm>
              <a:off x="2667000" y="3667991"/>
              <a:ext cx="1524000" cy="609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Stakeholder 3</a:t>
              </a:r>
              <a:endParaRPr lang="en-US" dirty="0">
                <a:solidFill>
                  <a:schemeClr val="tx1"/>
                </a:solidFill>
              </a:endParaRPr>
            </a:p>
          </p:txBody>
        </p:sp>
        <p:sp>
          <p:nvSpPr>
            <p:cNvPr id="18" name="Rounded Rectangle 17"/>
            <p:cNvSpPr/>
            <p:nvPr/>
          </p:nvSpPr>
          <p:spPr>
            <a:xfrm>
              <a:off x="5177347" y="1991591"/>
              <a:ext cx="1111157" cy="609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Feature</a:t>
              </a:r>
            </a:p>
            <a:p>
              <a:pPr algn="ctr"/>
              <a:r>
                <a:rPr lang="en-US" dirty="0" smtClean="0">
                  <a:solidFill>
                    <a:schemeClr val="tx1"/>
                  </a:solidFill>
                </a:rPr>
                <a:t> 1</a:t>
              </a:r>
              <a:endParaRPr lang="en-US" dirty="0">
                <a:solidFill>
                  <a:schemeClr val="tx1"/>
                </a:solidFill>
              </a:endParaRPr>
            </a:p>
          </p:txBody>
        </p:sp>
        <p:sp>
          <p:nvSpPr>
            <p:cNvPr id="19" name="Rounded Rectangle 18"/>
            <p:cNvSpPr/>
            <p:nvPr/>
          </p:nvSpPr>
          <p:spPr>
            <a:xfrm>
              <a:off x="5177346" y="2829791"/>
              <a:ext cx="1111157" cy="609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Feature</a:t>
              </a:r>
            </a:p>
            <a:p>
              <a:pPr algn="ctr"/>
              <a:r>
                <a:rPr lang="en-US" dirty="0" smtClean="0">
                  <a:solidFill>
                    <a:schemeClr val="tx1"/>
                  </a:solidFill>
                </a:rPr>
                <a:t> 2</a:t>
              </a:r>
              <a:endParaRPr lang="en-US" dirty="0">
                <a:solidFill>
                  <a:schemeClr val="tx1"/>
                </a:solidFill>
              </a:endParaRPr>
            </a:p>
          </p:txBody>
        </p:sp>
        <p:sp>
          <p:nvSpPr>
            <p:cNvPr id="20" name="Rounded Rectangle 19"/>
            <p:cNvSpPr/>
            <p:nvPr/>
          </p:nvSpPr>
          <p:spPr>
            <a:xfrm>
              <a:off x="5202747" y="3667991"/>
              <a:ext cx="1111157" cy="609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Feature</a:t>
              </a:r>
            </a:p>
            <a:p>
              <a:pPr algn="ctr"/>
              <a:r>
                <a:rPr lang="en-US" dirty="0" smtClean="0">
                  <a:solidFill>
                    <a:schemeClr val="tx1"/>
                  </a:solidFill>
                </a:rPr>
                <a:t> 3</a:t>
              </a:r>
              <a:endParaRPr lang="en-US" dirty="0">
                <a:solidFill>
                  <a:schemeClr val="tx1"/>
                </a:solidFill>
              </a:endParaRPr>
            </a:p>
          </p:txBody>
        </p:sp>
        <p:cxnSp>
          <p:nvCxnSpPr>
            <p:cNvPr id="21" name="Straight Arrow Connector 20"/>
            <p:cNvCxnSpPr>
              <a:stCxn id="17" idx="3"/>
              <a:endCxn id="18" idx="1"/>
            </p:cNvCxnSpPr>
            <p:nvPr/>
          </p:nvCxnSpPr>
          <p:spPr>
            <a:xfrm flipV="1">
              <a:off x="4191000" y="2296392"/>
              <a:ext cx="986347" cy="1676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2" idx="3"/>
              <a:endCxn id="18" idx="1"/>
            </p:cNvCxnSpPr>
            <p:nvPr/>
          </p:nvCxnSpPr>
          <p:spPr>
            <a:xfrm>
              <a:off x="4191000" y="2296391"/>
              <a:ext cx="98634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6" idx="3"/>
              <a:endCxn id="20" idx="1"/>
            </p:cNvCxnSpPr>
            <p:nvPr/>
          </p:nvCxnSpPr>
          <p:spPr>
            <a:xfrm>
              <a:off x="4191000" y="3134591"/>
              <a:ext cx="1011747" cy="83820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7" idx="3"/>
              <a:endCxn id="19" idx="1"/>
            </p:cNvCxnSpPr>
            <p:nvPr/>
          </p:nvCxnSpPr>
          <p:spPr>
            <a:xfrm flipV="1">
              <a:off x="4191000" y="3134591"/>
              <a:ext cx="986346" cy="838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6" idx="3"/>
              <a:endCxn id="18" idx="1"/>
            </p:cNvCxnSpPr>
            <p:nvPr/>
          </p:nvCxnSpPr>
          <p:spPr>
            <a:xfrm flipV="1">
              <a:off x="4191000" y="2296391"/>
              <a:ext cx="986347" cy="838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6252514" y="3215236"/>
            <a:ext cx="2773800" cy="923330"/>
            <a:chOff x="2926566" y="5171485"/>
            <a:chExt cx="2773800" cy="923330"/>
          </a:xfrm>
        </p:grpSpPr>
        <p:sp>
          <p:nvSpPr>
            <p:cNvPr id="15" name="TextBox 14"/>
            <p:cNvSpPr txBox="1"/>
            <p:nvPr/>
          </p:nvSpPr>
          <p:spPr>
            <a:xfrm>
              <a:off x="3547533" y="5171485"/>
              <a:ext cx="2152833" cy="923330"/>
            </a:xfrm>
            <a:prstGeom prst="rect">
              <a:avLst/>
            </a:prstGeom>
            <a:noFill/>
          </p:spPr>
          <p:txBody>
            <a:bodyPr wrap="none" rtlCol="0">
              <a:spAutoFit/>
            </a:bodyPr>
            <a:lstStyle/>
            <a:p>
              <a:r>
                <a:rPr lang="en-US" b="1" dirty="0" smtClean="0"/>
                <a:t>Highly Desirable</a:t>
              </a:r>
            </a:p>
            <a:p>
              <a:r>
                <a:rPr lang="en-US" b="1" dirty="0" smtClean="0"/>
                <a:t>Desirable</a:t>
              </a:r>
            </a:p>
            <a:p>
              <a:r>
                <a:rPr lang="en-US" b="1" dirty="0" smtClean="0"/>
                <a:t>Somewhat Desirable</a:t>
              </a:r>
            </a:p>
          </p:txBody>
        </p:sp>
        <p:cxnSp>
          <p:nvCxnSpPr>
            <p:cNvPr id="27" name="Straight Arrow Connector 26"/>
            <p:cNvCxnSpPr/>
            <p:nvPr/>
          </p:nvCxnSpPr>
          <p:spPr>
            <a:xfrm>
              <a:off x="2926566" y="5323885"/>
              <a:ext cx="59823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926566" y="5943600"/>
              <a:ext cx="527834" cy="0"/>
            </a:xfrm>
            <a:prstGeom prst="straightConnector1">
              <a:avLst/>
            </a:prstGeom>
            <a:ln w="190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926566" y="5633150"/>
              <a:ext cx="52783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04334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75725" cy="414867"/>
          </a:xfrm>
        </p:spPr>
        <p:txBody>
          <a:bodyPr>
            <a:normAutofit fontScale="90000"/>
          </a:bodyPr>
          <a:lstStyle/>
          <a:p>
            <a:pPr algn="l"/>
            <a:r>
              <a:rPr lang="en-US" sz="2300" dirty="0" smtClean="0"/>
              <a:t>The list below will help you in created this model.</a:t>
            </a:r>
            <a:endParaRPr lang="en-US" sz="2300" dirty="0"/>
          </a:p>
        </p:txBody>
      </p:sp>
      <p:sp>
        <p:nvSpPr>
          <p:cNvPr id="5" name="TextBox 4"/>
          <p:cNvSpPr txBox="1"/>
          <p:nvPr/>
        </p:nvSpPr>
        <p:spPr>
          <a:xfrm>
            <a:off x="84667" y="558800"/>
            <a:ext cx="4343400" cy="2769989"/>
          </a:xfrm>
          <a:prstGeom prst="rect">
            <a:avLst/>
          </a:prstGeom>
          <a:noFill/>
        </p:spPr>
        <p:txBody>
          <a:bodyPr wrap="square" rtlCol="0">
            <a:spAutoFit/>
          </a:bodyPr>
          <a:lstStyle/>
          <a:p>
            <a:r>
              <a:rPr lang="en-US" b="1" dirty="0"/>
              <a:t>Common Stakeholders</a:t>
            </a:r>
          </a:p>
          <a:p>
            <a:pPr lvl="0"/>
            <a:r>
              <a:rPr lang="en-US" sz="1300" dirty="0"/>
              <a:t>End user</a:t>
            </a:r>
          </a:p>
          <a:p>
            <a:pPr lvl="0"/>
            <a:r>
              <a:rPr lang="en-US" sz="1300" dirty="0"/>
              <a:t>Client</a:t>
            </a:r>
          </a:p>
          <a:p>
            <a:pPr lvl="0"/>
            <a:r>
              <a:rPr lang="en-US" sz="1300" dirty="0"/>
              <a:t>Other engineers or scientists</a:t>
            </a:r>
          </a:p>
          <a:p>
            <a:pPr lvl="0"/>
            <a:r>
              <a:rPr lang="en-US" sz="1300" dirty="0"/>
              <a:t>Regulatory agencies</a:t>
            </a:r>
          </a:p>
          <a:p>
            <a:pPr lvl="0"/>
            <a:r>
              <a:rPr lang="en-US" sz="1300" dirty="0"/>
              <a:t>Those who </a:t>
            </a:r>
            <a:r>
              <a:rPr lang="en-US" sz="1300" dirty="0" smtClean="0"/>
              <a:t>maintain, repair, </a:t>
            </a:r>
            <a:r>
              <a:rPr lang="en-US" sz="1300" dirty="0"/>
              <a:t>or update</a:t>
            </a:r>
          </a:p>
          <a:p>
            <a:pPr lvl="0"/>
            <a:r>
              <a:rPr lang="en-US" sz="1300" dirty="0"/>
              <a:t>Societal groups (i.e. government, police/fire </a:t>
            </a:r>
            <a:r>
              <a:rPr lang="en-US" sz="1300" dirty="0" err="1"/>
              <a:t>depts</a:t>
            </a:r>
            <a:r>
              <a:rPr lang="en-US" sz="1300" dirty="0"/>
              <a:t>, new generation of teenagers)</a:t>
            </a:r>
          </a:p>
          <a:p>
            <a:pPr lvl="0"/>
            <a:r>
              <a:rPr lang="en-US" sz="1300" dirty="0"/>
              <a:t>Manufacturers</a:t>
            </a:r>
          </a:p>
          <a:p>
            <a:pPr lvl="0"/>
            <a:r>
              <a:rPr lang="en-US" sz="1300" dirty="0"/>
              <a:t>Shipping department</a:t>
            </a:r>
          </a:p>
          <a:p>
            <a:pPr lvl="0"/>
            <a:r>
              <a:rPr lang="en-US" sz="1300" dirty="0"/>
              <a:t>Marketing/Sales/Retail department</a:t>
            </a:r>
          </a:p>
          <a:p>
            <a:pPr lvl="0"/>
            <a:r>
              <a:rPr lang="en-US" sz="1300" dirty="0"/>
              <a:t>Legal department</a:t>
            </a:r>
          </a:p>
          <a:p>
            <a:pPr lvl="0"/>
            <a:r>
              <a:rPr lang="en-US" sz="1300" dirty="0"/>
              <a:t>Those responsible for disposal/deletion of </a:t>
            </a:r>
            <a:r>
              <a:rPr lang="en-US" sz="1300" dirty="0" smtClean="0"/>
              <a:t>software</a:t>
            </a:r>
            <a:endParaRPr lang="en-US" sz="1300" dirty="0"/>
          </a:p>
        </p:txBody>
      </p:sp>
      <p:sp>
        <p:nvSpPr>
          <p:cNvPr id="6" name="TextBox 5"/>
          <p:cNvSpPr txBox="1"/>
          <p:nvPr/>
        </p:nvSpPr>
        <p:spPr>
          <a:xfrm>
            <a:off x="4796411" y="558799"/>
            <a:ext cx="3729354" cy="2769989"/>
          </a:xfrm>
          <a:prstGeom prst="rect">
            <a:avLst/>
          </a:prstGeom>
          <a:noFill/>
        </p:spPr>
        <p:txBody>
          <a:bodyPr wrap="none" rtlCol="0">
            <a:spAutoFit/>
          </a:bodyPr>
          <a:lstStyle/>
          <a:p>
            <a:r>
              <a:rPr lang="en-US" b="1" dirty="0"/>
              <a:t>Common Features</a:t>
            </a:r>
          </a:p>
          <a:p>
            <a:pPr lvl="0"/>
            <a:r>
              <a:rPr lang="en-US" sz="1300" dirty="0"/>
              <a:t>Something to describe the projects primary purpose</a:t>
            </a:r>
          </a:p>
          <a:p>
            <a:pPr lvl="0"/>
            <a:r>
              <a:rPr lang="en-US" sz="1300" dirty="0"/>
              <a:t>Affordable</a:t>
            </a:r>
          </a:p>
          <a:p>
            <a:pPr lvl="0"/>
            <a:r>
              <a:rPr lang="en-US" sz="1300" dirty="0"/>
              <a:t>Small-size/form </a:t>
            </a:r>
            <a:r>
              <a:rPr lang="en-US" sz="1300" dirty="0" smtClean="0"/>
              <a:t>factor/weight </a:t>
            </a:r>
            <a:r>
              <a:rPr lang="en-US" sz="1300" dirty="0"/>
              <a:t>(compactness)</a:t>
            </a:r>
          </a:p>
          <a:p>
            <a:pPr lvl="0"/>
            <a:r>
              <a:rPr lang="en-US" sz="1300" dirty="0"/>
              <a:t>Easy to use</a:t>
            </a:r>
          </a:p>
          <a:p>
            <a:pPr lvl="0"/>
            <a:r>
              <a:rPr lang="en-US" sz="1300" dirty="0"/>
              <a:t>Adaptable</a:t>
            </a:r>
          </a:p>
          <a:p>
            <a:pPr lvl="0"/>
            <a:r>
              <a:rPr lang="en-US" sz="1300" dirty="0"/>
              <a:t>Recyclable</a:t>
            </a:r>
          </a:p>
          <a:p>
            <a:pPr lvl="0"/>
            <a:r>
              <a:rPr lang="en-US" sz="1300" dirty="0"/>
              <a:t>Secure</a:t>
            </a:r>
          </a:p>
          <a:p>
            <a:pPr lvl="0"/>
            <a:r>
              <a:rPr lang="en-US" sz="1300" dirty="0"/>
              <a:t>Robust</a:t>
            </a:r>
          </a:p>
          <a:p>
            <a:pPr lvl="0"/>
            <a:r>
              <a:rPr lang="en-US" sz="1300" dirty="0"/>
              <a:t>Efficient</a:t>
            </a:r>
          </a:p>
          <a:p>
            <a:pPr lvl="0"/>
            <a:r>
              <a:rPr lang="en-US" sz="1300" dirty="0"/>
              <a:t>Environmentally friendly</a:t>
            </a:r>
          </a:p>
          <a:p>
            <a:pPr lvl="0"/>
            <a:r>
              <a:rPr lang="en-US" sz="1300" dirty="0"/>
              <a:t>Simple</a:t>
            </a:r>
          </a:p>
          <a:p>
            <a:pPr lvl="0"/>
            <a:r>
              <a:rPr lang="en-US" sz="1300" dirty="0" smtClean="0"/>
              <a:t>Repairable</a:t>
            </a:r>
            <a:endParaRPr lang="en-US" sz="1300" dirty="0"/>
          </a:p>
        </p:txBody>
      </p:sp>
      <p:sp>
        <p:nvSpPr>
          <p:cNvPr id="8" name="Rectangle 7"/>
          <p:cNvSpPr/>
          <p:nvPr/>
        </p:nvSpPr>
        <p:spPr>
          <a:xfrm>
            <a:off x="0" y="3590898"/>
            <a:ext cx="9144000" cy="2308324"/>
          </a:xfrm>
          <a:prstGeom prst="rect">
            <a:avLst/>
          </a:prstGeom>
        </p:spPr>
        <p:txBody>
          <a:bodyPr wrap="square">
            <a:spAutoFit/>
          </a:bodyPr>
          <a:lstStyle/>
          <a:p>
            <a:pPr marL="0" lvl="1" fontAlgn="b"/>
            <a:r>
              <a:rPr lang="en-US" dirty="0" smtClean="0">
                <a:solidFill>
                  <a:srgbClr val="000000"/>
                </a:solidFill>
              </a:rPr>
              <a:t>As and after you put your stakeholder-feature model together you need to be able to answer these questions:</a:t>
            </a:r>
          </a:p>
          <a:p>
            <a:pPr marL="285750" lvl="1" indent="-285750" fontAlgn="b">
              <a:buFont typeface="Arial" panose="020B0604020202020204" pitchFamily="34" charset="0"/>
              <a:buChar char="•"/>
            </a:pPr>
            <a:r>
              <a:rPr lang="en-US" dirty="0" smtClean="0"/>
              <a:t>Why do these </a:t>
            </a:r>
            <a:r>
              <a:rPr lang="en-US" dirty="0"/>
              <a:t>stakeholders </a:t>
            </a:r>
            <a:r>
              <a:rPr lang="en-US" dirty="0" smtClean="0"/>
              <a:t>rate that feature as more or less important?</a:t>
            </a:r>
            <a:r>
              <a:rPr lang="en-US" dirty="0" smtClean="0">
                <a:solidFill>
                  <a:srgbClr val="000000"/>
                </a:solidFill>
              </a:rPr>
              <a:t> </a:t>
            </a:r>
          </a:p>
          <a:p>
            <a:pPr marL="285750" lvl="1" indent="-285750" fontAlgn="b">
              <a:buFont typeface="Arial" panose="020B0604020202020204" pitchFamily="34" charset="0"/>
              <a:buChar char="•"/>
            </a:pPr>
            <a:r>
              <a:rPr lang="en-US" dirty="0" smtClean="0"/>
              <a:t>Why are you including features that don’t </a:t>
            </a:r>
            <a:r>
              <a:rPr lang="en-US" dirty="0"/>
              <a:t>have </a:t>
            </a:r>
            <a:r>
              <a:rPr lang="en-US" dirty="0" smtClean="0"/>
              <a:t>strong connection to at </a:t>
            </a:r>
            <a:r>
              <a:rPr lang="en-US" dirty="0"/>
              <a:t>least one </a:t>
            </a:r>
            <a:r>
              <a:rPr lang="en-US" dirty="0" smtClean="0"/>
              <a:t>stakeholder</a:t>
            </a:r>
            <a:r>
              <a:rPr lang="en-US" dirty="0"/>
              <a:t>?</a:t>
            </a:r>
            <a:endParaRPr lang="en-US" dirty="0">
              <a:solidFill>
                <a:srgbClr val="000000"/>
              </a:solidFill>
            </a:endParaRPr>
          </a:p>
          <a:p>
            <a:pPr marL="285750" lvl="1" indent="-285750" fontAlgn="b">
              <a:buFont typeface="Arial" panose="020B0604020202020204" pitchFamily="34" charset="0"/>
              <a:buChar char="•"/>
            </a:pPr>
            <a:r>
              <a:rPr lang="en-US" dirty="0" smtClean="0"/>
              <a:t>Are many weak connections from a stakeholder to a feature as important as one strong connection?</a:t>
            </a:r>
          </a:p>
          <a:p>
            <a:pPr marL="285750" lvl="1" indent="-285750" fontAlgn="b">
              <a:buFont typeface="Arial" panose="020B0604020202020204" pitchFamily="34" charset="0"/>
              <a:buChar char="•"/>
            </a:pPr>
            <a:r>
              <a:rPr lang="en-US" dirty="0" smtClean="0"/>
              <a:t>Will your system not work if any one of these stakeholders or features are removed?</a:t>
            </a:r>
          </a:p>
        </p:txBody>
      </p:sp>
      <p:sp>
        <p:nvSpPr>
          <p:cNvPr id="3" name="TextBox 2"/>
          <p:cNvSpPr txBox="1"/>
          <p:nvPr/>
        </p:nvSpPr>
        <p:spPr>
          <a:xfrm>
            <a:off x="1" y="5958193"/>
            <a:ext cx="9143999" cy="923330"/>
          </a:xfrm>
          <a:prstGeom prst="rect">
            <a:avLst/>
          </a:prstGeom>
          <a:noFill/>
        </p:spPr>
        <p:txBody>
          <a:bodyPr wrap="square" rtlCol="0">
            <a:spAutoFit/>
          </a:bodyPr>
          <a:lstStyle/>
          <a:p>
            <a:r>
              <a:rPr lang="en-US" dirty="0" smtClean="0"/>
              <a:t>Note that this exercise </a:t>
            </a:r>
            <a:r>
              <a:rPr lang="en-US" b="1" dirty="0" smtClean="0"/>
              <a:t>forces</a:t>
            </a:r>
            <a:r>
              <a:rPr lang="en-US" dirty="0" smtClean="0"/>
              <a:t> you to make choices and to make hidden assumption explicit.   You can’t satisfy all stakeholders completely and the ones whose needs you choose to focus on steers your design.  Such choices are integral to design. </a:t>
            </a:r>
            <a:endParaRPr lang="en-US" dirty="0"/>
          </a:p>
        </p:txBody>
      </p:sp>
    </p:spTree>
    <p:extLst>
      <p:ext uri="{BB962C8B-B14F-4D97-AF65-F5344CB8AC3E}">
        <p14:creationId xmlns:p14="http://schemas.microsoft.com/office/powerpoint/2010/main" val="427070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338299" y="1901702"/>
            <a:ext cx="5868259" cy="3913059"/>
            <a:chOff x="4098089" y="577852"/>
            <a:chExt cx="5868259" cy="3913059"/>
          </a:xfrm>
        </p:grpSpPr>
        <p:sp>
          <p:nvSpPr>
            <p:cNvPr id="3" name="TextBox 2"/>
            <p:cNvSpPr txBox="1"/>
            <p:nvPr/>
          </p:nvSpPr>
          <p:spPr>
            <a:xfrm>
              <a:off x="4098089" y="687074"/>
              <a:ext cx="1913857" cy="2251065"/>
            </a:xfrm>
            <a:prstGeom prst="rect">
              <a:avLst/>
            </a:prstGeom>
            <a:noFill/>
          </p:spPr>
          <p:txBody>
            <a:bodyPr wrap="none" rtlCol="0">
              <a:spAutoFit/>
            </a:bodyPr>
            <a:lstStyle/>
            <a:p>
              <a:pPr>
                <a:lnSpc>
                  <a:spcPct val="150000"/>
                </a:lnSpc>
              </a:pPr>
              <a:r>
                <a:rPr lang="en-US" sz="2400" dirty="0" smtClean="0"/>
                <a:t>Consumer</a:t>
              </a:r>
            </a:p>
            <a:p>
              <a:pPr>
                <a:lnSpc>
                  <a:spcPct val="150000"/>
                </a:lnSpc>
              </a:pPr>
              <a:r>
                <a:rPr lang="en-US" sz="2400" dirty="0" smtClean="0"/>
                <a:t>Utility</a:t>
              </a:r>
            </a:p>
            <a:p>
              <a:pPr>
                <a:lnSpc>
                  <a:spcPct val="150000"/>
                </a:lnSpc>
              </a:pPr>
              <a:r>
                <a:rPr lang="en-US" sz="2400" dirty="0" smtClean="0"/>
                <a:t>Retailer</a:t>
              </a:r>
            </a:p>
            <a:p>
              <a:pPr>
                <a:lnSpc>
                  <a:spcPct val="150000"/>
                </a:lnSpc>
              </a:pPr>
              <a:r>
                <a:rPr lang="en-US" sz="2400" dirty="0" smtClean="0"/>
                <a:t>Manufacturer</a:t>
              </a:r>
              <a:endParaRPr lang="en-US" sz="2400" dirty="0"/>
            </a:p>
          </p:txBody>
        </p:sp>
        <p:sp>
          <p:nvSpPr>
            <p:cNvPr id="4" name="TextBox 3"/>
            <p:cNvSpPr txBox="1"/>
            <p:nvPr/>
          </p:nvSpPr>
          <p:spPr>
            <a:xfrm>
              <a:off x="7705793" y="577852"/>
              <a:ext cx="2260555" cy="3913059"/>
            </a:xfrm>
            <a:prstGeom prst="rect">
              <a:avLst/>
            </a:prstGeom>
            <a:noFill/>
          </p:spPr>
          <p:txBody>
            <a:bodyPr wrap="none" rtlCol="0">
              <a:spAutoFit/>
            </a:bodyPr>
            <a:lstStyle/>
            <a:p>
              <a:pPr>
                <a:lnSpc>
                  <a:spcPct val="150000"/>
                </a:lnSpc>
              </a:pPr>
              <a:r>
                <a:rPr lang="en-US" sz="2400" dirty="0" smtClean="0"/>
                <a:t>Energy efficient</a:t>
              </a:r>
            </a:p>
            <a:p>
              <a:pPr>
                <a:lnSpc>
                  <a:spcPct val="150000"/>
                </a:lnSpc>
              </a:pPr>
              <a:r>
                <a:rPr lang="en-US" sz="2400" dirty="0" smtClean="0"/>
                <a:t>Aesthetic</a:t>
              </a:r>
            </a:p>
            <a:p>
              <a:pPr>
                <a:lnSpc>
                  <a:spcPct val="150000"/>
                </a:lnSpc>
              </a:pPr>
              <a:r>
                <a:rPr lang="en-US" sz="2400" dirty="0" smtClean="0"/>
                <a:t>Dimmable</a:t>
              </a:r>
            </a:p>
            <a:p>
              <a:pPr>
                <a:lnSpc>
                  <a:spcPct val="150000"/>
                </a:lnSpc>
              </a:pPr>
              <a:r>
                <a:rPr lang="en-US" sz="2400" dirty="0" smtClean="0"/>
                <a:t>Small solid angle</a:t>
              </a:r>
            </a:p>
            <a:p>
              <a:pPr>
                <a:lnSpc>
                  <a:spcPct val="150000"/>
                </a:lnSpc>
              </a:pPr>
              <a:r>
                <a:rPr lang="en-US" sz="2400" dirty="0" smtClean="0"/>
                <a:t>Adjustable</a:t>
              </a:r>
            </a:p>
            <a:p>
              <a:pPr>
                <a:lnSpc>
                  <a:spcPct val="150000"/>
                </a:lnSpc>
              </a:pPr>
              <a:r>
                <a:rPr lang="en-US" sz="2400" dirty="0" smtClean="0"/>
                <a:t>Affordable</a:t>
              </a:r>
            </a:p>
            <a:p>
              <a:pPr>
                <a:lnSpc>
                  <a:spcPct val="150000"/>
                </a:lnSpc>
              </a:pPr>
              <a:r>
                <a:rPr lang="en-US" sz="2400" dirty="0" smtClean="0"/>
                <a:t>UL Listed</a:t>
              </a:r>
            </a:p>
          </p:txBody>
        </p:sp>
        <p:cxnSp>
          <p:nvCxnSpPr>
            <p:cNvPr id="5" name="Straight Connector 4"/>
            <p:cNvCxnSpPr/>
            <p:nvPr/>
          </p:nvCxnSpPr>
          <p:spPr>
            <a:xfrm>
              <a:off x="5081387" y="1618469"/>
              <a:ext cx="2644371" cy="25554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5553390" y="944955"/>
              <a:ext cx="2120224" cy="653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5309067" y="2046981"/>
              <a:ext cx="2364547" cy="13546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553390" y="1049528"/>
              <a:ext cx="2120224" cy="25715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553390" y="1049529"/>
              <a:ext cx="2100259" cy="43767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5055017" y="944955"/>
              <a:ext cx="2650776" cy="672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5989781" y="944956"/>
              <a:ext cx="1716012" cy="176258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54027" y="2170187"/>
              <a:ext cx="2451766" cy="9594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5220834" y="1487207"/>
              <a:ext cx="2452780" cy="6981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989781" y="2707545"/>
              <a:ext cx="1716012" cy="1466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4" idx="1"/>
            </p:cNvCxnSpPr>
            <p:nvPr/>
          </p:nvCxnSpPr>
          <p:spPr>
            <a:xfrm>
              <a:off x="5634647" y="1088081"/>
              <a:ext cx="2071146" cy="144630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669956" y="856086"/>
            <a:ext cx="6536602" cy="1200329"/>
          </a:xfrm>
          <a:prstGeom prst="rect">
            <a:avLst/>
          </a:prstGeom>
          <a:noFill/>
        </p:spPr>
        <p:txBody>
          <a:bodyPr wrap="square" rtlCol="0">
            <a:spAutoFit/>
          </a:bodyPr>
          <a:lstStyle/>
          <a:p>
            <a:pPr algn="ctr"/>
            <a:r>
              <a:rPr lang="en-US" sz="2400" b="1" dirty="0" smtClean="0"/>
              <a:t>Example:  Desk lamp Stakeholder-Feature Model</a:t>
            </a:r>
          </a:p>
          <a:p>
            <a:pPr algn="ctr"/>
            <a:endParaRPr lang="en-US" sz="2400" b="1" dirty="0" smtClean="0"/>
          </a:p>
          <a:p>
            <a:pPr algn="ctr"/>
            <a:r>
              <a:rPr lang="en-US" sz="2400" b="1" dirty="0" smtClean="0"/>
              <a:t>Stakeholder	 		     Feature</a:t>
            </a:r>
            <a:endParaRPr lang="en-US" sz="2400" b="1" dirty="0"/>
          </a:p>
        </p:txBody>
      </p:sp>
    </p:spTree>
    <p:extLst>
      <p:ext uri="{BB962C8B-B14F-4D97-AF65-F5344CB8AC3E}">
        <p14:creationId xmlns:p14="http://schemas.microsoft.com/office/powerpoint/2010/main" val="285861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nvPr>
        </p:nvGraphicFramePr>
        <p:xfrm>
          <a:off x="1447800" y="457200"/>
          <a:ext cx="6215720" cy="5181600"/>
        </p:xfrm>
        <a:graphic>
          <a:graphicData uri="http://schemas.openxmlformats.org/presentationml/2006/ole">
            <mc:AlternateContent xmlns:mc="http://schemas.openxmlformats.org/markup-compatibility/2006">
              <mc:Choice xmlns:v="urn:schemas-microsoft-com:vml" Requires="v">
                <p:oleObj spid="_x0000_s1026" name="Visio" r:id="rId4" imgW="8010536" imgH="6677100" progId="Visio.Drawing.15">
                  <p:embed/>
                </p:oleObj>
              </mc:Choice>
              <mc:Fallback>
                <p:oleObj name="Visio" r:id="rId4" imgW="8010536" imgH="6677100" progId="Visio.Drawing.1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457200"/>
                        <a:ext cx="6215720" cy="5181600"/>
                      </a:xfrm>
                      <a:prstGeom prst="rect">
                        <a:avLst/>
                      </a:prstGeom>
                      <a:noFill/>
                    </p:spPr>
                  </p:pic>
                </p:oleObj>
              </mc:Fallback>
            </mc:AlternateContent>
          </a:graphicData>
        </a:graphic>
      </p:graphicFrame>
      <p:sp>
        <p:nvSpPr>
          <p:cNvPr id="4" name="Rectangle 3"/>
          <p:cNvSpPr>
            <a:spLocks noChangeArrowheads="1"/>
          </p:cNvSpPr>
          <p:nvPr/>
        </p:nvSpPr>
        <p:spPr bwMode="auto">
          <a:xfrm>
            <a:off x="2517593" y="6056784"/>
            <a:ext cx="410881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Arial" panose="020B0604020202020204" pitchFamily="34" charset="0"/>
              </a:rPr>
              <a:t>F</a:t>
            </a:r>
            <a:r>
              <a:rPr kumimoji="0" lang="en-US" altLang="en-US" sz="900" b="0" i="1" u="none" strike="noStrike" cap="none" normalizeH="0" baseline="0" dirty="0" smtClean="0" bmk="">
                <a:ln>
                  <a:noFill/>
                </a:ln>
                <a:solidFill>
                  <a:srgbClr val="1F497D"/>
                </a:solidFill>
                <a:effectLst/>
                <a:latin typeface="Arial" panose="020B0604020202020204" pitchFamily="34" charset="0"/>
                <a:ea typeface="Calibri" panose="020F0502020204030204" pitchFamily="34" charset="0"/>
                <a:cs typeface="Arial" panose="020B0604020202020204" pitchFamily="34" charset="0"/>
              </a:rPr>
              <a:t>igure </a:t>
            </a:r>
            <a:r>
              <a:rPr kumimoji="0" lang="en-US" altLang="en-US" sz="900" b="0" i="1" u="none" strike="noStrike" cap="none" normalizeH="0" baseline="0" dirty="0" smtClean="0" bmk="_Ref456878646">
                <a:ln>
                  <a:noFill/>
                </a:ln>
                <a:solidFill>
                  <a:srgbClr val="1F497D"/>
                </a:solidFill>
                <a:effectLst/>
                <a:latin typeface="Arial" panose="020B0604020202020204" pitchFamily="34" charset="0"/>
                <a:ea typeface="Calibri" panose="020F0502020204030204" pitchFamily="34" charset="0"/>
                <a:cs typeface="Arial" panose="020B0604020202020204" pitchFamily="34" charset="0"/>
              </a:rPr>
              <a:t>1</a:t>
            </a:r>
            <a:r>
              <a:rPr kumimoji="0" lang="en-US" altLang="en-US" sz="9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sz="900" b="0" i="1" u="none" strike="noStrike" cap="none" normalizeH="0" baseline="0" dirty="0" smtClean="0">
                <a:ln>
                  <a:noFill/>
                </a:ln>
                <a:solidFill>
                  <a:srgbClr val="1F497D"/>
                </a:solidFill>
                <a:effectLst/>
                <a:latin typeface="Calibri" panose="020F0502020204030204" pitchFamily="34" charset="0"/>
                <a:ea typeface="Calibri" panose="020F0502020204030204" pitchFamily="34" charset="0"/>
                <a:cs typeface="Arial" panose="020B0604020202020204" pitchFamily="34" charset="0"/>
              </a:rPr>
              <a:t>“</a:t>
            </a:r>
            <a:r>
              <a:rPr kumimoji="0" lang="en-US" altLang="en-US" sz="9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Arial" panose="020B0604020202020204" pitchFamily="34" charset="0"/>
              </a:rPr>
              <a:t>Good</a:t>
            </a:r>
            <a:r>
              <a:rPr kumimoji="0" lang="en-US" altLang="en-US" sz="900" b="0" i="1" u="none" strike="noStrike" cap="none" normalizeH="0" baseline="0" dirty="0" smtClean="0">
                <a:ln>
                  <a:noFill/>
                </a:ln>
                <a:solidFill>
                  <a:srgbClr val="1F497D"/>
                </a:solidFill>
                <a:effectLst/>
                <a:latin typeface="Calibri" panose="020F0502020204030204" pitchFamily="34" charset="0"/>
                <a:ea typeface="Calibri" panose="020F0502020204030204" pitchFamily="34" charset="0"/>
                <a:cs typeface="Arial" panose="020B0604020202020204" pitchFamily="34" charset="0"/>
              </a:rPr>
              <a:t>”</a:t>
            </a:r>
            <a:r>
              <a:rPr kumimoji="0" lang="en-US" altLang="en-US" sz="9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Arial" panose="020B0604020202020204" pitchFamily="34" charset="0"/>
              </a:rPr>
              <a:t> example of a Stakeholder-Feature </a:t>
            </a:r>
            <a:r>
              <a:rPr kumimoji="0" lang="en-US" altLang="en-US" sz="9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Arial" panose="020B0604020202020204" pitchFamily="34" charset="0"/>
              </a:rPr>
              <a:t>Model from 15-16</a:t>
            </a:r>
            <a:r>
              <a:rPr kumimoji="0" lang="en-US" altLang="en-US" sz="900" b="0" i="1" u="none" strike="noStrike" cap="none" normalizeH="0" dirty="0" smtClean="0">
                <a:ln>
                  <a:noFill/>
                </a:ln>
                <a:solidFill>
                  <a:srgbClr val="1F497D"/>
                </a:solidFill>
                <a:effectLst/>
                <a:latin typeface="Arial" panose="020B0604020202020204" pitchFamily="34" charset="0"/>
                <a:ea typeface="Calibri" panose="020F0502020204030204" pitchFamily="34" charset="0"/>
                <a:cs typeface="Arial" panose="020B0604020202020204" pitchFamily="34" charset="0"/>
              </a:rPr>
              <a:t> project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15022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Stakeholders, Features, and Agents&amp;quot;&quot;/&gt;&lt;property id=&quot;20307&quot; value=&quot;256&quot;/&gt;&lt;/object&gt;&lt;object type=&quot;3&quot; unique_id=&quot;10005&quot;&gt;&lt;property id=&quot;20148&quot; value=&quot;5&quot;/&gt;&lt;property id=&quot;20300&quot; value=&quot;Slide 3&quot;/&gt;&lt;property id=&quot;20307&quot; value=&quot;266&quot;/&gt;&lt;/object&gt;&lt;object type=&quot;3&quot; unique_id=&quot;10006&quot;&gt;&lt;property id=&quot;20148&quot; value=&quot;5&quot;/&gt;&lt;property id=&quot;20300&quot; value=&quot;Slide 4 - &amp;quot;List and describe the stakeholders and the respective features that they want from the system.&amp;quot;&quot;/&gt;&lt;property id=&quot;20307&quot; value=&quot;259&quot;/&gt;&lt;/object&gt;&lt;object type=&quot;3&quot; unique_id=&quot;10007&quot;&gt;&lt;property id=&quot;20148&quot; value=&quot;5&quot;/&gt;&lt;property id=&quot;20300&quot; value=&quot;Slide 5 - &amp;quot;Based on your list, create a Stakeholder Model that provides a map between the stakeholders and their respective de&quot;/&gt;&lt;property id=&quot;20307&quot; value=&quot;260&quot;/&gt;&lt;/object&gt;&lt;object type=&quot;3&quot; unique_id=&quot;10008&quot;&gt;&lt;property id=&quot;20148&quot; value=&quot;5&quot;/&gt;&lt;property id=&quot;20300&quot; value=&quot;Slide 6 - &amp;quot;Revise your Stakeholder Model&amp;quot;&quot;/&gt;&lt;property id=&quot;20307&quot; value=&quot;261&quot;/&gt;&lt;/object&gt;&lt;object type=&quot;3&quot; unique_id=&quot;10009&quot;&gt;&lt;property id=&quot;20148&quot; value=&quot;5&quot;/&gt;&lt;property id=&quot;20300&quot; value=&quot;Slide 7&quot;/&gt;&lt;property id=&quot;20307&quot; value=&quot;267&quot;/&gt;&lt;/object&gt;&lt;object type=&quot;3&quot; unique_id=&quot;10010&quot;&gt;&lt;property id=&quot;20148&quot; value=&quot;5&quot;/&gt;&lt;property id=&quot;20300&quot; value=&quot;Slide 8&quot;/&gt;&lt;property id=&quot;20307&quot; value=&quot;265&quot;/&gt;&lt;/object&gt;&lt;object type=&quot;3&quot; unique_id=&quot;10011&quot;&gt;&lt;property id=&quot;20148&quot; value=&quot;5&quot;/&gt;&lt;property id=&quot;20300&quot; value=&quot;Slide 12&quot;/&gt;&lt;property id=&quot;20307&quot; value=&quot;262&quot;/&gt;&lt;/object&gt;&lt;object type=&quot;3&quot; unique_id=&quot;10012&quot;&gt;&lt;property id=&quot;20148&quot; value=&quot;5&quot;/&gt;&lt;property id=&quot;20300&quot; value=&quot;Slide 10&quot;/&gt;&lt;property id=&quot;20307&quot; value=&quot;263&quot;/&gt;&lt;/object&gt;&lt;object type=&quot;3&quot; unique_id=&quot;10014&quot;&gt;&lt;property id=&quot;20148&quot; value=&quot;5&quot;/&gt;&lt;property id=&quot;20300&quot; value=&quot;Slide 13&quot;/&gt;&lt;property id=&quot;20307&quot; value=&quot;257&quot;/&gt;&lt;/object&gt;&lt;object type=&quot;3&quot; unique_id=&quot;10080&quot;&gt;&lt;property id=&quot;20148&quot; value=&quot;5&quot;/&gt;&lt;property id=&quot;20300&quot; value=&quot;Slide 2&quot;/&gt;&lt;property id=&quot;20307&quot; value=&quot;268&quot;/&gt;&lt;/object&gt;&lt;object type=&quot;3&quot; unique_id=&quot;10081&quot;&gt;&lt;property id=&quot;20148&quot; value=&quot;5&quot;/&gt;&lt;property id=&quot;20300&quot; value=&quot;Slide 9&quot;/&gt;&lt;property id=&quot;20307&quot; value=&quot;269&quot;/&gt;&lt;/object&gt;&lt;object type=&quot;3&quot; unique_id=&quot;10153&quot;&gt;&lt;property id=&quot;20148&quot; value=&quot;5&quot;/&gt;&lt;property id=&quot;20300&quot; value=&quot;Slide 11&quot;/&gt;&lt;property id=&quot;20307&quot; value=&quot;27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5127</TotalTime>
  <Words>688</Words>
  <Application>Microsoft Office PowerPoint</Application>
  <PresentationFormat>On-screen Show (4:3)</PresentationFormat>
  <Paragraphs>92</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SimSun</vt:lpstr>
      <vt:lpstr>Arial</vt:lpstr>
      <vt:lpstr>Calibri</vt:lpstr>
      <vt:lpstr>Times New Roman</vt:lpstr>
      <vt:lpstr>Office Theme</vt:lpstr>
      <vt:lpstr>Visio</vt:lpstr>
      <vt:lpstr>Stakeholder-Feature Models</vt:lpstr>
      <vt:lpstr>PowerPoint Presentation</vt:lpstr>
      <vt:lpstr>PowerPoint Presentation</vt:lpstr>
      <vt:lpstr>It helps to make tables like the one below that list and describe the stakeholders and the respective features that they want from the system.  Not all Stakeholders are of equal importance so think about and identify which are the primary stakeholders. Remember to consider the entire lifespan of the project when thinking about Stakeholders and Features. </vt:lpstr>
      <vt:lpstr>To create a Stakeholder-Feature Model use the list you made to draw a map between the stakeholders and their respective desired features.  Use different colors or thicknesses of lines and fonts to highlight the relative importance of both your stakeholder and what features that particular stakeholder is most interested in.</vt:lpstr>
      <vt:lpstr>The list below will help you in created this model.</vt:lpstr>
      <vt:lpstr>PowerPoint Presentation</vt:lpstr>
      <vt:lpstr>PowerPoint Presentation</vt:lpstr>
    </vt:vector>
  </TitlesOfParts>
  <Company>Bucknell Library and 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Actors and Stakeholder</dc:title>
  <dc:creator>R. Alan Cheville</dc:creator>
  <cp:lastModifiedBy>Michael S. Thompson</cp:lastModifiedBy>
  <cp:revision>43</cp:revision>
  <dcterms:created xsi:type="dcterms:W3CDTF">2015-07-16T15:21:22Z</dcterms:created>
  <dcterms:modified xsi:type="dcterms:W3CDTF">2016-08-29T13:54:22Z</dcterms:modified>
</cp:coreProperties>
</file>