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9" r:id="rId3"/>
    <p:sldId id="275" r:id="rId4"/>
    <p:sldId id="285" r:id="rId5"/>
    <p:sldId id="274" r:id="rId6"/>
    <p:sldId id="281" r:id="rId7"/>
    <p:sldId id="282" r:id="rId8"/>
    <p:sldId id="284" r:id="rId9"/>
    <p:sldId id="278" r:id="rId10"/>
    <p:sldId id="303" r:id="rId11"/>
    <p:sldId id="280" r:id="rId12"/>
    <p:sldId id="302" r:id="rId13"/>
    <p:sldId id="304" r:id="rId14"/>
    <p:sldId id="307" r:id="rId15"/>
    <p:sldId id="301" r:id="rId16"/>
    <p:sldId id="305" r:id="rId17"/>
    <p:sldId id="306" r:id="rId18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0E3563-C2AF-044A-8D9B-13463D2643B3}">
          <p14:sldIdLst>
            <p14:sldId id="256"/>
            <p14:sldId id="279"/>
            <p14:sldId id="275"/>
            <p14:sldId id="285"/>
            <p14:sldId id="274"/>
            <p14:sldId id="281"/>
            <p14:sldId id="282"/>
            <p14:sldId id="284"/>
            <p14:sldId id="278"/>
            <p14:sldId id="303"/>
            <p14:sldId id="280"/>
            <p14:sldId id="302"/>
            <p14:sldId id="304"/>
            <p14:sldId id="307"/>
            <p14:sldId id="301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6102"/>
    <a:srgbClr val="EEEEEE"/>
    <a:srgbClr val="D95E00"/>
    <a:srgbClr val="E56618"/>
    <a:srgbClr val="EF6F2A"/>
    <a:srgbClr val="68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7" autoAdjust="0"/>
    <p:restoredTop sz="89443"/>
  </p:normalViewPr>
  <p:slideViewPr>
    <p:cSldViewPr snapToGrid="0" snapToObjects="1">
      <p:cViewPr varScale="1">
        <p:scale>
          <a:sx n="69" d="100"/>
          <a:sy n="69" d="100"/>
        </p:scale>
        <p:origin x="892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43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333BD0-7962-B04A-8E72-AD5168F631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B94C6-1659-0D42-8942-DAD6793A09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C6931-D0F6-AB40-9D7F-95567148A5C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64BEA-E2E4-BF48-8CF7-45787CAA5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9BBDE-4EF8-F14C-8AE0-73BF9B0C33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64436-003E-284C-9347-5BCE3745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3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18F2-6801-5147-A332-A6E1C7D69D1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F60EF-C37D-4D44-90AD-6140AB570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07FEF9-9E0F-A14B-92C3-3C711C5E0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5829" y="124631"/>
            <a:ext cx="694943" cy="21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C0510-4D66-0E4E-9746-F2225F3E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2"/>
            <a:ext cx="12192000" cy="6854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DF886-AEDB-D944-B0B0-79D3AEED0D47}"/>
              </a:ext>
            </a:extLst>
          </p:cNvPr>
          <p:cNvSpPr/>
          <p:nvPr/>
        </p:nvSpPr>
        <p:spPr>
          <a:xfrm>
            <a:off x="1524" y="9413"/>
            <a:ext cx="12188952" cy="502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FD9D4D-26CF-1B40-9449-C3AAAE20A4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530" y="4383205"/>
            <a:ext cx="7724037" cy="47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2897DA-66AE-A946-A7E1-121C04B15F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7530" y="4894068"/>
            <a:ext cx="7724036" cy="545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225A074-EFE6-D641-B858-30CD052255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2754"/>
            <a:ext cx="12192000" cy="13461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976E4-ABDA-F340-8D30-F24D2053C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6053" y="1275718"/>
            <a:ext cx="10151755" cy="30733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38CCE-D8EA-A644-A10B-D4B2503A85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85722" y="145901"/>
            <a:ext cx="585080" cy="2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981FFF-68E1-B649-8B46-BC288FE58A66}"/>
              </a:ext>
            </a:extLst>
          </p:cNvPr>
          <p:cNvSpPr/>
          <p:nvPr userDrawn="1"/>
        </p:nvSpPr>
        <p:spPr>
          <a:xfrm>
            <a:off x="0" y="514277"/>
            <a:ext cx="12188952" cy="634372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72085" y="512494"/>
            <a:ext cx="2674747" cy="0"/>
          </a:xfrm>
          <a:prstGeom prst="line">
            <a:avLst/>
          </a:prstGeom>
          <a:ln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3376635" y="512494"/>
            <a:ext cx="8485403" cy="0"/>
          </a:xfrm>
          <a:prstGeom prst="line">
            <a:avLst/>
          </a:prstGeom>
          <a:ln w="12700" cmpd="sng"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87F5F2-501C-424A-9865-0DE5CE4A1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086" y="987157"/>
            <a:ext cx="3607765" cy="45228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Click to add Main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227BE32-0205-E84F-BDBB-EF6467178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6704" y="1741012"/>
            <a:ext cx="7525333" cy="622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076F031-AF81-DC40-9A1C-C60C93672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8701" y="2560825"/>
            <a:ext cx="7533337" cy="2949193"/>
          </a:xfrm>
          <a:prstGeom prst="rect">
            <a:avLst/>
          </a:prstGeom>
        </p:spPr>
        <p:txBody>
          <a:bodyPr/>
          <a:lstStyle>
            <a:lvl1pPr marL="304792" indent="-296326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667"/>
            </a:lvl1pPr>
            <a:lvl2pPr marL="535504" indent="-230712">
              <a:buClr>
                <a:srgbClr val="E46102"/>
              </a:buClr>
              <a:buSzPct val="100000"/>
              <a:buFont typeface="Arial" panose="020B0604020202020204" pitchFamily="34" charset="0"/>
              <a:buChar char="•"/>
              <a:tabLst/>
              <a:defRPr sz="2400"/>
            </a:lvl2pPr>
            <a:lvl3pPr marL="840296" indent="-23071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133"/>
            </a:lvl3pPr>
            <a:lvl4pPr marL="1073124" indent="-232828">
              <a:buClr>
                <a:srgbClr val="D95E00"/>
              </a:buClr>
              <a:buFont typeface="System Font Regular"/>
              <a:buChar char="&gt;"/>
              <a:tabLst/>
              <a:defRPr sz="1867"/>
            </a:lvl4pPr>
            <a:lvl5pPr marL="1301717" indent="-228594">
              <a:buClr>
                <a:srgbClr val="D95E00"/>
              </a:buClr>
              <a:buFont typeface="Wingdings" pitchFamily="2" charset="2"/>
              <a:buChar char="§"/>
              <a:tabLst/>
              <a:defRPr sz="1600"/>
            </a:lvl5pPr>
            <a:lvl6pPr marL="1295368" indent="0">
              <a:buClr>
                <a:srgbClr val="D95E00"/>
              </a:buClr>
              <a:buFont typeface="System Font Regular"/>
              <a:buNone/>
              <a:tabLst/>
              <a:defRPr sz="1467"/>
            </a:lvl6pPr>
            <a:lvl7pPr marL="1526078" indent="0">
              <a:buClr>
                <a:srgbClr val="D95E00"/>
              </a:buClr>
              <a:buFont typeface="Wingdings" pitchFamily="2" charset="2"/>
              <a:buNone/>
              <a:tabLst/>
              <a:defRPr sz="1333"/>
            </a:lvl7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Click to add sub-bullet</a:t>
            </a:r>
          </a:p>
          <a:p>
            <a:pPr lvl="2"/>
            <a:r>
              <a:rPr lang="en-US" dirty="0"/>
              <a:t>Click to add sub-sub-bullet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0"/>
            <a:ext cx="12192000" cy="13462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</p:spTree>
    <p:extLst>
      <p:ext uri="{BB962C8B-B14F-4D97-AF65-F5344CB8AC3E}">
        <p14:creationId xmlns:p14="http://schemas.microsoft.com/office/powerpoint/2010/main" val="277822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A3470E-8125-0E4C-8D9E-AE498C694D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085" y="958452"/>
            <a:ext cx="11589952" cy="69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6909BC-83A5-ED42-AE34-D78DAEC3F2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85" y="1744225"/>
            <a:ext cx="11589952" cy="3767575"/>
          </a:xfrm>
          <a:prstGeom prst="rect">
            <a:avLst/>
          </a:prstGeom>
        </p:spPr>
        <p:txBody>
          <a:bodyPr/>
          <a:lstStyle>
            <a:lvl1pPr marL="304792" indent="-30479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3200" b="1"/>
            </a:lvl1pPr>
            <a:lvl2pPr marL="609585" indent="-304792">
              <a:buClr>
                <a:srgbClr val="E46102"/>
              </a:buClr>
              <a:buFont typeface="Arial" panose="020B0604020202020204" pitchFamily="34" charset="0"/>
              <a:buChar char="•"/>
              <a:tabLst/>
              <a:defRPr sz="2667"/>
            </a:lvl2pPr>
            <a:lvl3pPr marL="914377" indent="-30479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400"/>
            </a:lvl3pPr>
            <a:lvl4pPr marL="1221287" indent="-306910">
              <a:buClr>
                <a:srgbClr val="D95E00"/>
              </a:buClr>
              <a:buFont typeface="System Font Regular"/>
              <a:buChar char="&gt;"/>
              <a:tabLst/>
              <a:defRPr sz="2133"/>
            </a:lvl4pPr>
            <a:lvl5pPr marL="1526079" indent="-304792">
              <a:buClr>
                <a:srgbClr val="D95E00"/>
              </a:buClr>
              <a:buFont typeface="Wingdings" pitchFamily="2" charset="2"/>
              <a:buChar char="§"/>
              <a:tabLst/>
              <a:defRPr sz="1867"/>
            </a:lvl5pPr>
            <a:lvl6pPr marL="1756789" indent="-230712">
              <a:buClr>
                <a:srgbClr val="D95E00"/>
              </a:buClr>
              <a:buFont typeface="System Font Regular"/>
              <a:buChar char="&gt;"/>
              <a:tabLst/>
              <a:defRPr sz="1600"/>
            </a:lvl6pPr>
            <a:lvl7pPr marL="1904952" indent="-148163">
              <a:buClr>
                <a:srgbClr val="D95E00"/>
              </a:buClr>
              <a:buFont typeface="Wingdings" pitchFamily="2" charset="2"/>
              <a:buChar char="§"/>
              <a:tabLst/>
              <a:defRPr sz="1333"/>
            </a:lvl7pPr>
            <a:lvl8pPr marL="2061582" indent="-156629">
              <a:buClr>
                <a:srgbClr val="D95E00"/>
              </a:buClr>
              <a:buFont typeface="System Font Regular"/>
              <a:buChar char="&gt;"/>
              <a:tabLst/>
              <a:defRPr sz="1200"/>
            </a:lvl8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Click to add sub-bullet</a:t>
            </a:r>
          </a:p>
          <a:p>
            <a:pPr lvl="2"/>
            <a:r>
              <a:rPr lang="en-US" dirty="0"/>
              <a:t>Click to add sub-sub bullet</a:t>
            </a:r>
          </a:p>
        </p:txBody>
      </p:sp>
    </p:spTree>
    <p:extLst>
      <p:ext uri="{BB962C8B-B14F-4D97-AF65-F5344CB8AC3E}">
        <p14:creationId xmlns:p14="http://schemas.microsoft.com/office/powerpoint/2010/main" val="429214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CF15DD-277E-394F-AFCE-926578BEF7F1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D8B4FE-5E61-2942-9F67-A4F6AD7FECA1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2AB3FC8-2388-7847-86DB-E5B5333EAC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7" name="Content Placeholder 18">
            <a:extLst>
              <a:ext uri="{FF2B5EF4-FFF2-40B4-BE49-F238E27FC236}">
                <a16:creationId xmlns:a16="http://schemas.microsoft.com/office/drawing/2014/main" id="{E61379B3-CA22-7E42-8FE3-E2D09D72196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2085" y="863428"/>
            <a:ext cx="11589952" cy="463990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99849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EEE75-1C0C-DF43-8A1A-F55F70A0076A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33C26C-CF75-E04A-98EB-7AEC198CFEE8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D0B3782-2422-A544-AEA8-0DA96AAE5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D44BC06C-7E1C-4845-973D-DCD63FB136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56867" y="863692"/>
            <a:ext cx="5604933" cy="463964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AA93BCA3-E265-CD4C-9883-62DC1D15F3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2085" y="863428"/>
            <a:ext cx="5612248" cy="463990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5412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E70DBF-129D-BB48-BBFF-08F62952F603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E58E4D-9595-E14C-8259-3EDBF9F54A84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CF2F8B1-9E2E-5040-B217-FCC725F96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AAA33EB-41E5-8B40-9670-C68F679A7D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584" y="862676"/>
            <a:ext cx="3471333" cy="795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BFBAF58-1BBE-824B-9BD9-DF65670E9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584" y="1873340"/>
            <a:ext cx="3471333" cy="3638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0FC676F-AD0F-3045-85E2-F41B9DF0A6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00501" y="863692"/>
            <a:ext cx="7861300" cy="463964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257534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0F4CBB-6777-F341-BB64-75E1E0DF4C47}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1FDB69-C179-3341-AEF3-D2B3896FB825}"/>
              </a:ext>
            </a:extLst>
          </p:cNvPr>
          <p:cNvCxnSpPr/>
          <p:nvPr userDrawn="1"/>
        </p:nvCxnSpPr>
        <p:spPr>
          <a:xfrm>
            <a:off x="272085" y="513091"/>
            <a:ext cx="2674747" cy="0"/>
          </a:xfrm>
          <a:prstGeom prst="line">
            <a:avLst/>
          </a:prstGeom>
          <a:ln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ECA973-8475-EF41-8C88-BE7633966CF5}"/>
              </a:ext>
            </a:extLst>
          </p:cNvPr>
          <p:cNvCxnSpPr/>
          <p:nvPr userDrawn="1"/>
        </p:nvCxnSpPr>
        <p:spPr>
          <a:xfrm>
            <a:off x="3376635" y="513091"/>
            <a:ext cx="8485403" cy="0"/>
          </a:xfrm>
          <a:prstGeom prst="line">
            <a:avLst/>
          </a:prstGeom>
          <a:ln w="12700" cmpd="sng"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DF7C01A-B350-7B45-A49E-C3717CC86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A099A8-CF8E-1C48-82A0-F6A6F7CC0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85" y="3987800"/>
            <a:ext cx="11589952" cy="152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 b="1"/>
            </a:lvl1pPr>
          </a:lstStyle>
          <a:p>
            <a:pPr lvl="0"/>
            <a:r>
              <a:rPr lang="en-US" dirty="0"/>
              <a:t>Click to add Transition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2F3CD-3D17-914E-88EA-A50C55E23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7F9755-C0DA-B244-B730-B308E60924F8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E46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7FF2CB-58B7-5049-BADD-41D07A0154D8}"/>
              </a:ext>
            </a:extLst>
          </p:cNvPr>
          <p:cNvCxnSpPr/>
          <p:nvPr userDrawn="1"/>
        </p:nvCxnSpPr>
        <p:spPr>
          <a:xfrm>
            <a:off x="272085" y="513091"/>
            <a:ext cx="267474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5B524D-D7AF-4B4A-B485-6A922EDBF1D0}"/>
              </a:ext>
            </a:extLst>
          </p:cNvPr>
          <p:cNvCxnSpPr/>
          <p:nvPr userDrawn="1"/>
        </p:nvCxnSpPr>
        <p:spPr>
          <a:xfrm>
            <a:off x="3376635" y="513091"/>
            <a:ext cx="848540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D73F756-E117-EE4D-80F1-C25B8572F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085" y="4258733"/>
            <a:ext cx="11589952" cy="12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79EB260-1A7B-174A-AA51-12AAD061D7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DA26-0ACE-9A47-99A2-05436A5D8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1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03378" y="257543"/>
            <a:ext cx="1241077" cy="24006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 dirty="0">
                <a:latin typeface="Georgia"/>
                <a:cs typeface="Georgia"/>
              </a:rPr>
              <a:t>|  </a:t>
            </a:r>
            <a:fld id="{606D2650-017B-BC48-A893-0334FE68CCF7}" type="slidenum">
              <a:rPr lang="en-US" sz="1133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80000"/>
                </a:lnSpc>
              </a:pPr>
              <a:t>‹#›</a:t>
            </a:fld>
            <a:endParaRPr lang="en-US" sz="11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1BAB7-92D3-A748-A041-34E4C69AF9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3823F-4E31-6346-A3FC-E4F3404C01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148992" y="304811"/>
            <a:ext cx="2258261" cy="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50" r:id="rId3"/>
    <p:sldLayoutId id="2147483663" r:id="rId4"/>
    <p:sldLayoutId id="2147483652" r:id="rId5"/>
    <p:sldLayoutId id="2147483656" r:id="rId6"/>
    <p:sldLayoutId id="2147483662" r:id="rId7"/>
    <p:sldLayoutId id="2147483661" r:id="rId8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8569A-4329-784B-9918-97A12C4AC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Faculty Brainstorm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692E-9A06-B54E-8508-C69988A54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May 4, 2022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08C53-93A8-3540-9BA3-956260E16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C6C98-4B85-AB4D-B6CF-956E25B2E2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6053" y="485794"/>
            <a:ext cx="10151755" cy="3804158"/>
          </a:xfrm>
        </p:spPr>
        <p:txBody>
          <a:bodyPr/>
          <a:lstStyle/>
          <a:p>
            <a:r>
              <a:rPr lang="en-US" dirty="0" smtClean="0"/>
              <a:t>Integrating Transdisciplinary Perspectives on the Grand Challenges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49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1849" y="659476"/>
            <a:ext cx="3808652" cy="795732"/>
          </a:xfrm>
        </p:spPr>
        <p:txBody>
          <a:bodyPr/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64584" y="1533236"/>
            <a:ext cx="3471333" cy="397856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~70 scholars, 30 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2 student directors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9 member faculty committee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GC Water </a:t>
            </a:r>
            <a:r>
              <a:rPr lang="en-US" sz="2400" dirty="0" smtClean="0"/>
              <a:t>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FCA Seminar 2020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4-8 Events/year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2-3 Grads/year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41" y="659476"/>
            <a:ext cx="6187017" cy="4640263"/>
          </a:xfrm>
        </p:spPr>
      </p:pic>
      <p:sp>
        <p:nvSpPr>
          <p:cNvPr id="11" name="TextBox 10"/>
          <p:cNvSpPr txBox="1"/>
          <p:nvPr/>
        </p:nvSpPr>
        <p:spPr>
          <a:xfrm>
            <a:off x="6724073" y="993543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 Grads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11636" y="1455208"/>
            <a:ext cx="314037" cy="56755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518155" y="1277461"/>
            <a:ext cx="200972" cy="74530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584" y="862676"/>
            <a:ext cx="3642398" cy="795732"/>
          </a:xfrm>
        </p:spPr>
        <p:txBody>
          <a:bodyPr/>
          <a:lstStyle/>
          <a:p>
            <a:r>
              <a:rPr lang="en-US" dirty="0" smtClean="0"/>
              <a:t>GCSP Vision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748" y="1728429"/>
            <a:ext cx="4409016" cy="3744785"/>
          </a:xfrm>
        </p:spPr>
        <p:txBody>
          <a:bodyPr/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="1" dirty="0"/>
              <a:t> Learning Community </a:t>
            </a:r>
            <a:r>
              <a:rPr lang="en-US" dirty="0"/>
              <a:t>of </a:t>
            </a:r>
            <a:r>
              <a:rPr lang="en-US" dirty="0" smtClean="0"/>
              <a:t>faculty, students and community members.</a:t>
            </a:r>
            <a:endParaRPr lang="en-US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dirty="0" smtClean="0"/>
              <a:t>disciplines</a:t>
            </a:r>
            <a:r>
              <a:rPr lang="en-US" dirty="0"/>
              <a:t>!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Transdisciplinary</a:t>
            </a:r>
            <a:r>
              <a:rPr lang="en-US" dirty="0">
                <a:solidFill>
                  <a:schemeClr val="tx2"/>
                </a:solidFill>
              </a:rPr>
              <a:t> “</a:t>
            </a:r>
            <a:r>
              <a:rPr lang="en-US" b="1" dirty="0">
                <a:solidFill>
                  <a:schemeClr val="tx2"/>
                </a:solidFill>
              </a:rPr>
              <a:t>Grand Challenges Seminar</a:t>
            </a:r>
            <a:r>
              <a:rPr lang="en-US" b="1" dirty="0" smtClean="0">
                <a:solidFill>
                  <a:schemeClr val="tx2"/>
                </a:solidFill>
              </a:rPr>
              <a:t>”.</a:t>
            </a:r>
            <a:endParaRPr lang="en-US" b="1" dirty="0">
              <a:solidFill>
                <a:schemeClr val="tx2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b="1" dirty="0"/>
              <a:t>More GC Courses!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6880" y="1361299"/>
            <a:ext cx="4640263" cy="348019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200" y="1363830"/>
            <a:ext cx="4660514" cy="34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72086" y="987157"/>
            <a:ext cx="2877513" cy="4522861"/>
          </a:xfrm>
        </p:spPr>
        <p:txBody>
          <a:bodyPr/>
          <a:lstStyle/>
          <a:p>
            <a:r>
              <a:rPr lang="en-US" dirty="0" smtClean="0"/>
              <a:t>2020 First Class Academy Seminar</a:t>
            </a:r>
          </a:p>
          <a:p>
            <a:r>
              <a:rPr lang="en-US" dirty="0" smtClean="0"/>
              <a:t>(1 credit)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36704" y="909923"/>
            <a:ext cx="7525333" cy="622904"/>
          </a:xfrm>
        </p:spPr>
        <p:txBody>
          <a:bodyPr/>
          <a:lstStyle/>
          <a:p>
            <a:r>
              <a:rPr lang="en-US" dirty="0" smtClean="0"/>
              <a:t>Challenges &amp; Competencies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149600" y="1842348"/>
            <a:ext cx="4462242" cy="2949193"/>
          </a:xfrm>
        </p:spPr>
        <p:txBody>
          <a:bodyPr/>
          <a:lstStyle/>
          <a:p>
            <a:pPr marL="8466" indent="0">
              <a:buNone/>
            </a:pPr>
            <a:r>
              <a:rPr lang="en-US" sz="2000" dirty="0" smtClean="0"/>
              <a:t>Clean Water – Sarah Brownell</a:t>
            </a:r>
          </a:p>
          <a:p>
            <a:pPr marL="8466" indent="0">
              <a:buNone/>
            </a:pPr>
            <a:r>
              <a:rPr lang="en-US" sz="2000" dirty="0" smtClean="0"/>
              <a:t>Better Medicines – Jade Myers</a:t>
            </a:r>
          </a:p>
          <a:p>
            <a:pPr marL="8466" indent="0">
              <a:buNone/>
            </a:pPr>
            <a:r>
              <a:rPr lang="en-US" sz="2000" dirty="0" smtClean="0"/>
              <a:t>Make Solar Affordable – Rob Stevens</a:t>
            </a:r>
          </a:p>
          <a:p>
            <a:pPr marL="8466" indent="0">
              <a:buNone/>
            </a:pPr>
            <a:r>
              <a:rPr lang="en-US" sz="2000" dirty="0" smtClean="0"/>
              <a:t>Secure Cyberspace – Panel</a:t>
            </a:r>
          </a:p>
          <a:p>
            <a:pPr marL="8466" indent="0">
              <a:buNone/>
            </a:pPr>
            <a:r>
              <a:rPr lang="en-US" sz="2000" dirty="0" smtClean="0"/>
              <a:t>Health Informatics – Steve Weinstein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Placeholder 10"/>
          <p:cNvSpPr txBox="1">
            <a:spLocks/>
          </p:cNvSpPr>
          <p:nvPr/>
        </p:nvSpPr>
        <p:spPr>
          <a:xfrm>
            <a:off x="7860145" y="1831505"/>
            <a:ext cx="4467898" cy="2949193"/>
          </a:xfrm>
          <a:prstGeom prst="rect">
            <a:avLst/>
          </a:prstGeom>
        </p:spPr>
        <p:txBody>
          <a:bodyPr/>
          <a:lstStyle>
            <a:lvl1pPr marL="304792" indent="-296326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504" indent="-230712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296" indent="-230712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24" indent="-232828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System Font Regular"/>
              <a:buChar char="&gt;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1717" indent="-228594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5368" indent="0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System Font Regular"/>
              <a:buNone/>
              <a:tabLst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6078" indent="0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Wingdings" pitchFamily="2" charset="2"/>
              <a:buNone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6" indent="0">
              <a:buNone/>
            </a:pPr>
            <a:r>
              <a:rPr lang="en-US" sz="2000" dirty="0" smtClean="0"/>
              <a:t>Social – UCP (Ann Howard)</a:t>
            </a:r>
          </a:p>
          <a:p>
            <a:pPr marL="8466" indent="0">
              <a:buNone/>
            </a:pPr>
            <a:r>
              <a:rPr lang="en-US" sz="2000" dirty="0" smtClean="0"/>
              <a:t>Global – Study Abroad </a:t>
            </a:r>
          </a:p>
          <a:p>
            <a:pPr marL="8466" indent="0">
              <a:buNone/>
            </a:pPr>
            <a:r>
              <a:rPr lang="en-US" sz="2000" dirty="0" smtClean="0"/>
              <a:t>Entrepreneurial – Simone Center</a:t>
            </a:r>
          </a:p>
          <a:p>
            <a:pPr marL="8466" indent="0">
              <a:buNone/>
            </a:pPr>
            <a:r>
              <a:rPr lang="en-US" sz="2000" dirty="0" smtClean="0"/>
              <a:t>Talent – Undergraduate Research</a:t>
            </a:r>
          </a:p>
          <a:p>
            <a:pPr marL="8466" indent="0">
              <a:buNone/>
            </a:pPr>
            <a:endParaRPr lang="en-US" sz="2000" dirty="0" smtClean="0"/>
          </a:p>
          <a:p>
            <a:pPr marL="8466" indent="0">
              <a:buNone/>
            </a:pPr>
            <a:endParaRPr lang="en-US" sz="2000" dirty="0"/>
          </a:p>
          <a:p>
            <a:pPr marL="8466" indent="0">
              <a:buNone/>
            </a:pPr>
            <a:r>
              <a:rPr lang="en-US" sz="2000" dirty="0" smtClean="0"/>
              <a:t>+ Life maps</a:t>
            </a:r>
          </a:p>
          <a:p>
            <a:pPr marL="8466" indent="0">
              <a:buNone/>
            </a:pPr>
            <a:r>
              <a:rPr lang="en-US" sz="2000" dirty="0" smtClean="0"/>
              <a:t>+ Storytelling</a:t>
            </a:r>
          </a:p>
          <a:p>
            <a:pPr marL="8466" indent="0">
              <a:buNone/>
            </a:pPr>
            <a:r>
              <a:rPr lang="en-US" sz="2000" dirty="0" smtClean="0"/>
              <a:t>+ Critical Reflection on the GCs</a:t>
            </a:r>
            <a:endParaRPr lang="en-US" sz="2000" dirty="0"/>
          </a:p>
        </p:txBody>
      </p:sp>
      <p:sp>
        <p:nvSpPr>
          <p:cNvPr id="17" name="Cloud Callout 16"/>
          <p:cNvSpPr/>
          <p:nvPr/>
        </p:nvSpPr>
        <p:spPr>
          <a:xfrm>
            <a:off x="3554499" y="4119419"/>
            <a:ext cx="3652443" cy="1378808"/>
          </a:xfrm>
          <a:prstGeom prst="cloudCallout">
            <a:avLst>
              <a:gd name="adj1" fmla="val -11735"/>
              <a:gd name="adj2" fmla="val -794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These should be multidisciplinary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6000" dirty="0" smtClean="0"/>
              <a:t>Transdisciplinary GC Seminar!</a:t>
            </a:r>
            <a:endParaRPr lang="en-US" sz="6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0" y="1276350"/>
            <a:ext cx="10152063" cy="3073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C8A22-6587-B34F-8813-00FE72A20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086" y="868218"/>
            <a:ext cx="3607765" cy="4541984"/>
          </a:xfrm>
        </p:spPr>
        <p:txBody>
          <a:bodyPr/>
          <a:lstStyle/>
          <a:p>
            <a:r>
              <a:rPr lang="en-US" dirty="0" smtClean="0"/>
              <a:t>Call for Faculty Pairs from STEM &amp; LA to create GC course modules!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B5B3-9BE3-E149-9E0B-FA3C8F1C9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8701" y="850048"/>
            <a:ext cx="7525333" cy="622904"/>
          </a:xfrm>
        </p:spPr>
        <p:txBody>
          <a:bodyPr/>
          <a:lstStyle/>
          <a:p>
            <a:r>
              <a:rPr lang="en-US" dirty="0" smtClean="0"/>
              <a:t>Summer module development and documentation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140AE-E04E-6844-A607-C039EC477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701" y="2059709"/>
            <a:ext cx="7533337" cy="3452093"/>
          </a:xfrm>
        </p:spPr>
        <p:txBody>
          <a:bodyPr/>
          <a:lstStyle/>
          <a:p>
            <a:r>
              <a:rPr lang="en-US" sz="2400" dirty="0" smtClean="0"/>
              <a:t>Work with a faculty partner from another discipline.</a:t>
            </a:r>
          </a:p>
          <a:p>
            <a:r>
              <a:rPr lang="en-US" sz="2400" dirty="0" smtClean="0"/>
              <a:t>Integrate disciplinary perspectives on a GC topic.</a:t>
            </a:r>
          </a:p>
          <a:p>
            <a:r>
              <a:rPr lang="en-US" sz="2400" dirty="0" smtClean="0"/>
              <a:t>Create a ~1 hour module for use in a future GC Seminar.</a:t>
            </a:r>
          </a:p>
          <a:p>
            <a:r>
              <a:rPr lang="en-US" sz="2400" dirty="0"/>
              <a:t>$800 stipend per faculty </a:t>
            </a:r>
            <a:r>
              <a:rPr lang="en-US" sz="2400" dirty="0" smtClean="0"/>
              <a:t>pair for up to 4 pairs.</a:t>
            </a:r>
            <a:endParaRPr lang="en-US" sz="2400" dirty="0"/>
          </a:p>
          <a:p>
            <a:r>
              <a:rPr lang="en-US" sz="2400" dirty="0" smtClean="0"/>
              <a:t>Video production for 2-3 modules!</a:t>
            </a:r>
          </a:p>
          <a:p>
            <a:r>
              <a:rPr lang="en-US" sz="2400" dirty="0" smtClean="0"/>
              <a:t>Opportunity to develop a KEEN card.</a:t>
            </a:r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A1B2-76A0-F840-AC22-34B5A256D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583" y="677949"/>
            <a:ext cx="11354762" cy="795732"/>
          </a:xfrm>
        </p:spPr>
        <p:txBody>
          <a:bodyPr/>
          <a:lstStyle/>
          <a:p>
            <a:r>
              <a:rPr lang="en-US" dirty="0" smtClean="0"/>
              <a:t>KEEN Entrepreneurial Minded Learning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748" y="3149600"/>
            <a:ext cx="4409016" cy="232361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2" name="Picture 4" descr="The Framework | Engineering Unlea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1" y="551671"/>
            <a:ext cx="7332532" cy="5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7784624" y="2622772"/>
            <a:ext cx="1265382" cy="44334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34763" y="2401668"/>
            <a:ext cx="2733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How do other disciplines understand and view a challenge?</a:t>
            </a:r>
            <a:endParaRPr lang="en-US" sz="1800" dirty="0"/>
          </a:p>
        </p:txBody>
      </p:sp>
      <p:sp>
        <p:nvSpPr>
          <p:cNvPr id="13" name="Right Arrow 12"/>
          <p:cNvSpPr/>
          <p:nvPr/>
        </p:nvSpPr>
        <p:spPr>
          <a:xfrm>
            <a:off x="7781351" y="3616855"/>
            <a:ext cx="1265382" cy="44334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34763" y="3515361"/>
            <a:ext cx="266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Considering and integrating viewpoints.</a:t>
            </a:r>
            <a:endParaRPr lang="en-US" sz="1800" dirty="0"/>
          </a:p>
        </p:txBody>
      </p:sp>
      <p:sp>
        <p:nvSpPr>
          <p:cNvPr id="15" name="Right Arrow 14"/>
          <p:cNvSpPr/>
          <p:nvPr/>
        </p:nvSpPr>
        <p:spPr>
          <a:xfrm>
            <a:off x="7781351" y="4656417"/>
            <a:ext cx="1265382" cy="44334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34763" y="4573731"/>
            <a:ext cx="266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Generating better ideas for addressing global challenges.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8935896" y="1826317"/>
            <a:ext cx="293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Transdisciplinary GCSP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522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Small Group Work – Gallery 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Create a simple poster: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Define a Shared Grand Challenge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Critical concepts for “newbies”</a:t>
            </a:r>
          </a:p>
          <a:p>
            <a:r>
              <a:rPr lang="en-US" dirty="0" smtClean="0"/>
              <a:t>Varied perspectives</a:t>
            </a:r>
          </a:p>
          <a:p>
            <a:r>
              <a:rPr lang="en-US" dirty="0" smtClean="0"/>
              <a:t>Fragmentation, conflicts</a:t>
            </a:r>
          </a:p>
          <a:p>
            <a:r>
              <a:rPr lang="en-US" dirty="0" smtClean="0"/>
              <a:t>Methods and tools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xRenard Round Jigsaw Puzzle 1000 Pieces for Adults and Kids Earth Large Circle Puzzle Challenge Game Toy Gi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67" y="834714"/>
            <a:ext cx="4638097" cy="47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B1E4E5-023C-F846-969A-2C2D5D69A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5BF62-DAAD-CB44-849E-427EA83CF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782" y="780365"/>
            <a:ext cx="3749963" cy="696384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Agenda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337E4-2CE2-D540-9A69-601D7D18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82" y="1422399"/>
            <a:ext cx="11714255" cy="3833091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Introductions 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Grand Challenges Scholars Program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KEEN Entrepreneurial  Minded Learning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Transdisciplinary GCSP </a:t>
            </a:r>
            <a:r>
              <a:rPr lang="en-US" sz="2800" dirty="0" smtClean="0">
                <a:solidFill>
                  <a:schemeClr val="tx2"/>
                </a:solidFill>
              </a:rPr>
              <a:t>Seminar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Lunch</a:t>
            </a:r>
            <a:endParaRPr lang="en-US" sz="2800" dirty="0" smtClean="0">
              <a:solidFill>
                <a:schemeClr val="tx2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sz="2800" dirty="0" smtClean="0">
                <a:solidFill>
                  <a:schemeClr val="tx2"/>
                </a:solidFill>
              </a:rPr>
              <a:t>Brainstorm </a:t>
            </a:r>
            <a:r>
              <a:rPr lang="en-US" sz="2800" dirty="0" smtClean="0">
                <a:solidFill>
                  <a:schemeClr val="tx2"/>
                </a:solidFill>
              </a:rPr>
              <a:t>Transdisciplinary Activities</a:t>
            </a:r>
          </a:p>
          <a:p>
            <a:pPr>
              <a:buClr>
                <a:schemeClr val="accent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Clr>
                <a:schemeClr val="accent2"/>
              </a:buClr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D:\SOIL\all toilets\first Barrier Batt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83"/>
            <a:ext cx="6561313" cy="49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IMG_12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/>
          <a:stretch/>
        </p:blipFill>
        <p:spPr>
          <a:xfrm>
            <a:off x="5873505" y="565416"/>
            <a:ext cx="6300022" cy="493791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2085" y="3729180"/>
            <a:ext cx="11485805" cy="10829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Sarah Brownell</a:t>
            </a:r>
          </a:p>
          <a:p>
            <a:pPr marL="0" indent="0"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Senior Lecturer and Director Grand Challenges Scholars Program</a:t>
            </a:r>
          </a:p>
          <a:p>
            <a:pPr marL="0" indent="0"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Co-founder Sustainable Organic Integrated Livelihoods (SOIL)</a:t>
            </a:r>
          </a:p>
          <a:p>
            <a:pPr>
              <a:defRPr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085" y="3038765"/>
            <a:ext cx="11589952" cy="2473036"/>
          </a:xfrm>
        </p:spPr>
        <p:txBody>
          <a:bodyPr/>
          <a:lstStyle/>
          <a:p>
            <a:r>
              <a:rPr lang="en-US" dirty="0" smtClean="0"/>
              <a:t>The Grand Challenges Scholars Program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Grand Challenges Scholars Program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584" y="3722255"/>
            <a:ext cx="3633161" cy="1789546"/>
          </a:xfrm>
        </p:spPr>
        <p:txBody>
          <a:bodyPr/>
          <a:lstStyle/>
          <a:p>
            <a:r>
              <a:rPr lang="en-US" dirty="0" smtClean="0"/>
              <a:t>2008: NAE Report</a:t>
            </a:r>
            <a:endParaRPr lang="en-US" dirty="0"/>
          </a:p>
          <a:p>
            <a:r>
              <a:rPr lang="en-US" dirty="0" smtClean="0"/>
              <a:t>2010: Olin, Duke, and USC create the GCSP</a:t>
            </a:r>
            <a:endParaRPr lang="en-US" dirty="0"/>
          </a:p>
        </p:txBody>
      </p:sp>
      <p:pic>
        <p:nvPicPr>
          <p:cNvPr id="1028" name="Picture 4" descr="https://lh6.googleusercontent.com/iAbxNxx7fn6Q9DjpAxWJvSO91QGHYib7aLhZW4uDnp92m6vZpYErBcgEsStEP4Z3_kC2vm_gjzY49NV2bpWeOMDWjV13v2w-5HkrvvEHaYniNnSFeqV7PwKeJV_nk5ql7FPHgH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29" y="761076"/>
            <a:ext cx="3254559" cy="46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1049" y="2673349"/>
            <a:ext cx="3043382" cy="2282537"/>
          </a:xfrm>
          <a:prstGeom prst="rect">
            <a:avLst/>
          </a:prstGeom>
        </p:spPr>
      </p:pic>
      <p:pic>
        <p:nvPicPr>
          <p:cNvPr id="1030" name="Picture 6" descr="Duke Katsouleas NAE Grand Challenges Scholars Send a Call to Action | Duke  Pratt School of Engineer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7656"/>
          <a:stretch/>
        </p:blipFill>
        <p:spPr bwMode="auto">
          <a:xfrm>
            <a:off x="7681471" y="591127"/>
            <a:ext cx="2650835" cy="14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 txBox="1">
            <a:spLocks/>
          </p:cNvSpPr>
          <p:nvPr/>
        </p:nvSpPr>
        <p:spPr>
          <a:xfrm>
            <a:off x="9964010" y="2227679"/>
            <a:ext cx="2227990" cy="317405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5 Competencies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Talent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Multidisciplinary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Global / Multicultural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Business / Entrepreneurship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Social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21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99715" y="2258671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Make Solar Energy Economical</a:t>
            </a:r>
            <a:endParaRPr lang="en-US" sz="1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2932245" y="2239372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Provide Access to Clean Water</a:t>
            </a:r>
            <a:endParaRPr lang="en-US" sz="16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5964048" y="2280640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Engineer the Tools of Scientific Discovery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 descr="http://www.engineeringchallenges.org/File.aspx?id=162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r="20473"/>
          <a:stretch/>
        </p:blipFill>
        <p:spPr bwMode="auto">
          <a:xfrm>
            <a:off x="184727" y="694688"/>
            <a:ext cx="277002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ngineeringchallenges.org/File.aspx?id=16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3024844" y="694688"/>
            <a:ext cx="2930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engineeringchallenges.org/File.aspx?id=162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r="25870"/>
          <a:stretch>
            <a:fillRect/>
          </a:stretch>
        </p:blipFill>
        <p:spPr bwMode="auto">
          <a:xfrm>
            <a:off x="6025460" y="694688"/>
            <a:ext cx="29321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317977" y="4670115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Manage the Nitrogen Cycle</a:t>
            </a:r>
            <a:endParaRPr lang="en-US" sz="1600" dirty="0"/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4345385" y="4670398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Provide Energy from Fusion</a:t>
            </a:r>
            <a:endParaRPr lang="en-US" sz="1600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7393623" y="4764007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j-lt"/>
              </a:rPr>
              <a:t>Develop Carbon Sequestration Methods</a:t>
            </a:r>
            <a:endParaRPr lang="en-US" sz="16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6" descr="http://www.engineeringchallenges.org/File.aspx?id=1625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r="7100"/>
          <a:stretch/>
        </p:blipFill>
        <p:spPr bwMode="auto">
          <a:xfrm>
            <a:off x="1405838" y="3124940"/>
            <a:ext cx="292608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engineeringchallenges.org/File.aspx?id=162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4397508" y="3124940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engineeringchallenges.org/File.aspx?id=162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7393623" y="3124940"/>
            <a:ext cx="2932113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5"/>
          <p:cNvSpPr txBox="1">
            <a:spLocks/>
          </p:cNvSpPr>
          <p:nvPr/>
        </p:nvSpPr>
        <p:spPr>
          <a:xfrm>
            <a:off x="8979588" y="2258041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Restore and Improve Urban Infrastructure</a:t>
            </a:r>
            <a:endParaRPr lang="en-US" sz="1600" dirty="0"/>
          </a:p>
        </p:txBody>
      </p:sp>
      <p:pic>
        <p:nvPicPr>
          <p:cNvPr id="17" name="Picture 4" descr="http://www.engineeringchallenges.org/File.aspx?id=162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9027664" y="662004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3147" y="2169967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Reverse Engineer the Brain</a:t>
            </a:r>
            <a:endParaRPr lang="en-US" sz="1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3022065" y="2187437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Engineer Better Medicines</a:t>
            </a:r>
            <a:endParaRPr lang="en-US" sz="16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6101986" y="2181244"/>
            <a:ext cx="2932113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Advance Health Informatics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 descr="http://www.engineeringchallenges.org/File.aspx?id=16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82015" y="624245"/>
            <a:ext cx="2940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engineeringchallenges.org/File.aspx?id=16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3110579" y="624245"/>
            <a:ext cx="2930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engineeringchallenges.org/File.aspx?id=16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6129618" y="624245"/>
            <a:ext cx="29321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595203" y="4696303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Enhance Virtual Reality</a:t>
            </a:r>
            <a:endParaRPr lang="en-US" sz="1600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9025908" y="2215059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Advance Personalized Learning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2" descr="http://www.engineeringchallenges.org/File.aspx?id=16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1690940" y="3073552"/>
            <a:ext cx="294005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engineeringchallenges.org/File.aspx?id=162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9178862" y="624245"/>
            <a:ext cx="2932113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4688454" y="4679499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Prevent Nuclear Terror</a:t>
            </a:r>
            <a:endParaRPr lang="en-US" sz="1600" dirty="0"/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7877442" y="4597552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Secure Cyberspace</a:t>
            </a:r>
            <a:endParaRPr lang="en-US" sz="1600" dirty="0"/>
          </a:p>
        </p:txBody>
      </p:sp>
      <p:pic>
        <p:nvPicPr>
          <p:cNvPr id="16" name="Picture 2" descr="http://www.engineeringchallenges.org/File.aspx?id=16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4784191" y="3073552"/>
            <a:ext cx="294005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engineeringchallenges.org/File.aspx?id=162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7888572" y="3073552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Now with SDGs!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ustainable Development Goals launch in 2016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69" y="758884"/>
            <a:ext cx="6885648" cy="42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C8A22-6587-B34F-8813-00FE72A20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086" y="1026330"/>
            <a:ext cx="3607765" cy="4485471"/>
          </a:xfrm>
        </p:spPr>
        <p:txBody>
          <a:bodyPr/>
          <a:lstStyle/>
          <a:p>
            <a:r>
              <a:rPr lang="en-US" dirty="0" smtClean="0"/>
              <a:t>RIT’s GCSP is different…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B5B3-9BE3-E149-9E0B-FA3C8F1C9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4291" y="1780185"/>
            <a:ext cx="7317746" cy="622904"/>
          </a:xfrm>
        </p:spPr>
        <p:txBody>
          <a:bodyPr/>
          <a:lstStyle/>
          <a:p>
            <a:r>
              <a:rPr lang="en-US" dirty="0" smtClean="0"/>
              <a:t>A Liberal Arts Infused GCSP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140AE-E04E-6844-A607-C039EC477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4291" y="2599998"/>
            <a:ext cx="7317747" cy="2911803"/>
          </a:xfrm>
        </p:spPr>
        <p:txBody>
          <a:bodyPr/>
          <a:lstStyle/>
          <a:p>
            <a:pPr fontAlgn="base"/>
            <a:r>
              <a:rPr lang="en-US" dirty="0" err="1" smtClean="0"/>
              <a:t>Teagle</a:t>
            </a:r>
            <a:r>
              <a:rPr lang="en-US" dirty="0" smtClean="0"/>
              <a:t> funded beginning</a:t>
            </a:r>
          </a:p>
          <a:p>
            <a:pPr fontAlgn="base"/>
            <a:r>
              <a:rPr lang="en-US" dirty="0" smtClean="0"/>
              <a:t>Open </a:t>
            </a:r>
            <a:r>
              <a:rPr lang="en-US" dirty="0"/>
              <a:t>to all students from all disciplines</a:t>
            </a:r>
          </a:p>
          <a:p>
            <a:pPr fontAlgn="base"/>
            <a:r>
              <a:rPr lang="en-US" dirty="0"/>
              <a:t>Broad view of “Grand Challenges,” including Sustainable Development Goals</a:t>
            </a:r>
          </a:p>
          <a:p>
            <a:pPr fontAlgn="base"/>
            <a:r>
              <a:rPr lang="en-US" dirty="0"/>
              <a:t>Faculty Committee of 2-3 faculty from each discipline (KGCOE, COLA, CET, SOIS)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A1B2-76A0-F840-AC22-34B5A256D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87" y="2553184"/>
            <a:ext cx="3801150" cy="28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T">
  <a:themeElements>
    <a:clrScheme name="RIT">
      <a:dk1>
        <a:srgbClr val="000000"/>
      </a:dk1>
      <a:lt1>
        <a:srgbClr val="FFFFFF"/>
      </a:lt1>
      <a:dk2>
        <a:srgbClr val="E36102"/>
      </a:dk2>
      <a:lt2>
        <a:srgbClr val="EEEEEE"/>
      </a:lt2>
      <a:accent1>
        <a:srgbClr val="83BD00"/>
      </a:accent1>
      <a:accent2>
        <a:srgbClr val="C3D600"/>
      </a:accent2>
      <a:accent3>
        <a:srgbClr val="009CBD"/>
      </a:accent3>
      <a:accent4>
        <a:srgbClr val="7D55C7"/>
      </a:accent4>
      <a:accent5>
        <a:srgbClr val="DA281C"/>
      </a:accent5>
      <a:accent6>
        <a:srgbClr val="F6BE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3E0E416E-BCFB-6A4C-84E3-0E1DC25238C6}" vid="{2D8F12A1-EDB1-254F-A86B-8DC74EC5B5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453</Words>
  <Application>Microsoft Office PowerPoint</Application>
  <PresentationFormat>Widescreen</PresentationFormat>
  <Paragraphs>101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MS Gothic</vt:lpstr>
      <vt:lpstr>Arial</vt:lpstr>
      <vt:lpstr>Calibri</vt:lpstr>
      <vt:lpstr>Georgia</vt:lpstr>
      <vt:lpstr>System Font Regular</vt:lpstr>
      <vt:lpstr>Wingdings</vt:lpstr>
      <vt:lpstr>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Gartley</dc:creator>
  <cp:lastModifiedBy>Sarah Brownell</cp:lastModifiedBy>
  <cp:revision>85</cp:revision>
  <cp:lastPrinted>2018-04-25T02:50:23Z</cp:lastPrinted>
  <dcterms:created xsi:type="dcterms:W3CDTF">2018-06-29T18:36:28Z</dcterms:created>
  <dcterms:modified xsi:type="dcterms:W3CDTF">2022-08-27T10:52:44Z</dcterms:modified>
</cp:coreProperties>
</file>